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88" r:id="rId7"/>
    <p:sldId id="289" r:id="rId8"/>
    <p:sldId id="265" r:id="rId9"/>
    <p:sldId id="270" r:id="rId10"/>
    <p:sldId id="275" r:id="rId11"/>
    <p:sldId id="276" r:id="rId12"/>
    <p:sldId id="277" r:id="rId13"/>
    <p:sldId id="285" r:id="rId14"/>
    <p:sldId id="291" r:id="rId1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3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358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130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259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430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178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76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319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41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471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019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80BFD-09F9-4CC4-9E0E-2FE6A8BF7921}" type="datetimeFigureOut">
              <a:rPr lang="en-GB" smtClean="0"/>
              <a:t>01/04/2022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05B75C-7E9F-43E7-84C2-B8C900D18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38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altLang="sl-SI" sz="3200" dirty="0" smtClean="0">
                <a:latin typeface="Garamond" panose="02020404030301010803" pitchFamily="18" charset="0"/>
              </a:rPr>
              <a:t>Didaktika matematike 1 – </a:t>
            </a:r>
            <a:br>
              <a:rPr lang="sl-SI" altLang="sl-SI" sz="3200" dirty="0" smtClean="0">
                <a:latin typeface="Garamond" panose="02020404030301010803" pitchFamily="18" charset="0"/>
              </a:rPr>
            </a:br>
            <a:r>
              <a:rPr lang="sl-SI" altLang="sl-SI" sz="3200" dirty="0" smtClean="0">
                <a:latin typeface="Garamond" panose="02020404030301010803" pitchFamily="18" charset="0"/>
              </a:rPr>
              <a:t>2. strokovno-didaktična obravnava matematičnih pojmov po vsebinskih sklopih: </a:t>
            </a:r>
            <a:r>
              <a:rPr lang="sl-SI" altLang="sl-SI" sz="3200" b="1" dirty="0" smtClean="0">
                <a:latin typeface="Garamond" panose="02020404030301010803" pitchFamily="18" charset="0"/>
              </a:rPr>
              <a:t>merjenje in druge vsebine</a:t>
            </a:r>
            <a:r>
              <a:rPr lang="sl-SI" altLang="sl-SI" sz="3200" dirty="0" smtClean="0">
                <a:latin typeface="Garamond" panose="02020404030301010803" pitchFamily="18" charset="0"/>
              </a:rPr>
              <a:t> (izročki za predavanja pri predmetu didaktika matematike, 2. l., RP)</a:t>
            </a:r>
            <a:endParaRPr lang="en-GB" sz="32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smtClean="0"/>
              <a:t>prof</a:t>
            </a:r>
            <a:r>
              <a:rPr lang="sl-SI" dirty="0" smtClean="0"/>
              <a:t>. dr. Tatjana Hodnik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76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l-SI" altLang="sl-SI" sz="2800" b="1" dirty="0" smtClean="0">
                <a:latin typeface="Garamond" panose="02020404030301010803" pitchFamily="18" charset="0"/>
              </a:rPr>
              <a:t>Druge vsebine: </a:t>
            </a:r>
            <a:br>
              <a:rPr lang="sl-SI" altLang="sl-SI" sz="2800" b="1" dirty="0" smtClean="0">
                <a:latin typeface="Garamond" panose="02020404030301010803" pitchFamily="18" charset="0"/>
              </a:rPr>
            </a:br>
            <a:r>
              <a:rPr lang="sl-SI" altLang="sl-SI" sz="2800" b="1" dirty="0" smtClean="0">
                <a:latin typeface="Garamond" panose="02020404030301010803" pitchFamily="18" charset="0"/>
              </a:rPr>
              <a:t>Logika </a:t>
            </a:r>
            <a:r>
              <a:rPr lang="sl-SI" altLang="sl-SI" sz="2800" b="1" dirty="0">
                <a:latin typeface="Garamond" panose="02020404030301010803" pitchFamily="18" charset="0"/>
              </a:rPr>
              <a:t>in </a:t>
            </a:r>
            <a:r>
              <a:rPr lang="sl-SI" altLang="sl-SI" sz="2800" b="1" dirty="0" smtClean="0">
                <a:latin typeface="Garamond" panose="02020404030301010803" pitchFamily="18" charset="0"/>
              </a:rPr>
              <a:t>jezik</a:t>
            </a:r>
            <a:endParaRPr lang="en-GB" altLang="sl-SI" sz="2800" b="1" dirty="0">
              <a:latin typeface="Garamond" panose="02020404030301010803" pitchFamily="18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Logika </a:t>
            </a:r>
            <a:r>
              <a:rPr lang="sl-SI" altLang="sl-SI" dirty="0" smtClean="0">
                <a:latin typeface="Garamond" panose="02020404030301010803" pitchFamily="18" charset="0"/>
              </a:rPr>
              <a:t>in </a:t>
            </a:r>
            <a:r>
              <a:rPr lang="sl-SI" altLang="sl-SI" dirty="0" smtClean="0">
                <a:latin typeface="Garamond" panose="02020404030301010803" pitchFamily="18" charset="0"/>
              </a:rPr>
              <a:t>jezik - množice</a:t>
            </a:r>
          </a:p>
          <a:p>
            <a:pPr eaLnBrk="1" hangingPunct="1">
              <a:buFontTx/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Razvrščanje v različne diagrame v prvem triletju (drevesni, </a:t>
            </a:r>
            <a:r>
              <a:rPr lang="sl-SI" altLang="sl-SI" dirty="0" err="1" smtClean="0">
                <a:latin typeface="Garamond" panose="02020404030301010803" pitchFamily="18" charset="0"/>
              </a:rPr>
              <a:t>Carrollov</a:t>
            </a:r>
            <a:r>
              <a:rPr lang="sl-SI" altLang="sl-SI" dirty="0" smtClean="0">
                <a:latin typeface="Garamond" panose="02020404030301010803" pitchFamily="18" charset="0"/>
              </a:rPr>
              <a:t>, </a:t>
            </a:r>
            <a:r>
              <a:rPr lang="sl-SI" altLang="sl-SI" dirty="0" err="1" smtClean="0">
                <a:latin typeface="Garamond" panose="02020404030301010803" pitchFamily="18" charset="0"/>
              </a:rPr>
              <a:t>Vennov</a:t>
            </a:r>
            <a:r>
              <a:rPr lang="sl-SI" altLang="sl-SI" dirty="0" smtClean="0">
                <a:latin typeface="Garamond" panose="02020404030301010803" pitchFamily="18" charset="0"/>
              </a:rPr>
              <a:t>) (glej </a:t>
            </a:r>
            <a:r>
              <a:rPr lang="sl-SI" altLang="sl-SI" dirty="0" err="1" smtClean="0">
                <a:latin typeface="Garamond" panose="02020404030301010803" pitchFamily="18" charset="0"/>
              </a:rPr>
              <a:t>predštevilsko</a:t>
            </a:r>
            <a:r>
              <a:rPr lang="sl-SI" altLang="sl-SI" dirty="0" smtClean="0">
                <a:latin typeface="Garamond" panose="02020404030301010803" pitchFamily="18" charset="0"/>
              </a:rPr>
              <a:t> obdobje</a:t>
            </a:r>
            <a:r>
              <a:rPr lang="sl-SI" altLang="sl-SI" dirty="0" smtClean="0">
                <a:latin typeface="Garamond" panose="02020404030301010803" pitchFamily="18" charset="0"/>
              </a:rPr>
              <a:t>)</a:t>
            </a:r>
          </a:p>
          <a:p>
            <a:pPr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4. razred: </a:t>
            </a:r>
            <a:r>
              <a:rPr lang="sl-SI" altLang="sl-SI" dirty="0" smtClean="0">
                <a:latin typeface="Garamond" panose="02020404030301010803" pitchFamily="18" charset="0"/>
              </a:rPr>
              <a:t>množica, </a:t>
            </a:r>
            <a:r>
              <a:rPr lang="sl-SI" altLang="sl-SI" dirty="0" smtClean="0">
                <a:latin typeface="Garamond" panose="02020404030301010803" pitchFamily="18" charset="0"/>
              </a:rPr>
              <a:t>podmnožica</a:t>
            </a:r>
            <a:endParaRPr lang="sl-SI" altLang="sl-SI" dirty="0">
              <a:latin typeface="Garamond" panose="02020404030301010803" pitchFamily="18" charset="0"/>
            </a:endParaRPr>
          </a:p>
          <a:p>
            <a:pPr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Grafično prikažejo odnos množica, podmnožica</a:t>
            </a:r>
          </a:p>
          <a:p>
            <a:pPr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5. razred: </a:t>
            </a:r>
            <a:endParaRPr lang="sl-SI" altLang="sl-SI" dirty="0" smtClean="0">
              <a:latin typeface="Garamond" panose="02020404030301010803" pitchFamily="18" charset="0"/>
            </a:endParaRPr>
          </a:p>
          <a:p>
            <a:pPr eaLnBrk="1" hangingPunct="1">
              <a:buFontTx/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množica, podmnožica,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osnovna množica, unija, presek, prazna množica in ustrezna simbolika</a:t>
            </a:r>
          </a:p>
          <a:p>
            <a:pPr eaLnBrk="1" hangingPunct="1">
              <a:buFontTx/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Grafično prikažejo množice in odnose med njimi</a:t>
            </a:r>
            <a:endParaRPr lang="sl-SI" altLang="sl-SI" dirty="0" smtClean="0">
              <a:latin typeface="Garamond" panose="02020404030301010803" pitchFamily="18" charset="0"/>
            </a:endParaRPr>
          </a:p>
          <a:p>
            <a:pPr eaLnBrk="1" hangingPunct="1">
              <a:buFontTx/>
              <a:buNone/>
            </a:pPr>
            <a:endParaRPr lang="en-GB" altLang="sl-SI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50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l-SI" altLang="sl-SI" sz="2800" b="1" dirty="0" smtClean="0">
                <a:latin typeface="Garamond" panose="02020404030301010803" pitchFamily="18" charset="0"/>
              </a:rPr>
              <a:t>Obdelava podatkov</a:t>
            </a:r>
            <a:endParaRPr lang="en-GB" altLang="sl-SI" sz="2800" b="1" dirty="0" smtClean="0">
              <a:latin typeface="Garamond" panose="02020404030301010803" pitchFamily="18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endParaRPr lang="sl-SI" altLang="sl-SI" sz="2400" dirty="0" smtClean="0">
              <a:latin typeface="Garamond" panose="02020404030301010803" pitchFamily="18" charset="0"/>
            </a:endParaRPr>
          </a:p>
          <a:p>
            <a:pPr algn="just"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U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vedba vsebin v osnovnošolski pouk matematike predstavlja eno izmed najpomembnejših novosti novega Učnega načrta – matematika (1998)</a:t>
            </a:r>
            <a:r>
              <a:rPr lang="sl-SI" altLang="sl-SI" sz="2400" dirty="0" smtClean="0">
                <a:latin typeface="Garamond" panose="02020404030301010803" pitchFamily="18" charset="0"/>
              </a:rPr>
              <a:t>;</a:t>
            </a:r>
          </a:p>
          <a:p>
            <a:pPr algn="just"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o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bdelavo podatkov (statistiko, verjetnost in kombinatoriko) so se doslej naši učenci začeli učiti razmeroma pozno (v srednji šoli), in še to le na formalni ravni</a:t>
            </a:r>
            <a:r>
              <a:rPr lang="sl-SI" altLang="sl-SI" sz="2400" dirty="0" smtClean="0">
                <a:latin typeface="Garamond" panose="02020404030301010803" pitchFamily="18" charset="0"/>
              </a:rPr>
              <a:t>;</a:t>
            </a:r>
          </a:p>
          <a:p>
            <a:pPr algn="just"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p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oglavitni razlogi za uvajanje teh vsebin v osnovnošolski pouk matematike so naslednji (Učni načrt – matematika, 1998; glede teh vsebin ni sprememb v UN iz leta 2011</a:t>
            </a:r>
            <a:r>
              <a:rPr lang="en-GB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)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;</a:t>
            </a:r>
            <a:endParaRPr lang="en-GB" altLang="sl-SI" sz="2400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GB" altLang="sl-SI" sz="24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88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računska pismenost (preglednice, diagrami, ankete so del našega vsakdana (časopisi, 	učbeniki, računalniško predstavljeni podatki...));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potrebe po poznavanju orodij za komuniciranje (danes pri sporočanju redno 	uporabljamo grafične prikaze, preglednice...);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potreba po sposobnosti kritične presoje predstavljenih podatkov (če ne razumemo 	tehnik prikazovanja podatkov in če jih ne znamo kritično presojati, smo zelo 	lahek plen za manipuliranje); </a:t>
            </a:r>
          </a:p>
          <a:p>
            <a:pPr marL="0" indent="0" algn="just">
              <a:buNone/>
            </a:pPr>
            <a:r>
              <a:rPr lang="sl-SI" altLang="sl-SI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dostopnost računskih orodij za obdelavo 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podatkov;</a:t>
            </a:r>
            <a:endParaRPr lang="sl-SI" altLang="sl-SI" sz="2400" dirty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sl-SI" altLang="sl-SI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neusklajenost z učnimi načrti večine držav (Anglija, Francija, Italija, Madžarska, 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	Norveška</a:t>
            </a:r>
            <a:r>
              <a:rPr lang="sl-SI" altLang="sl-SI" sz="2400" dirty="0">
                <a:latin typeface="Garamond" panose="02020404030301010803" pitchFamily="18" charset="0"/>
                <a:cs typeface="Times New Roman" panose="02020603050405020304" pitchFamily="18" charset="0"/>
              </a:rPr>
              <a:t>…).</a:t>
            </a: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sl-SI" altLang="sl-SI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13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buFontTx/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Vsebine iz obdelave podatkov v učnem načrtu</a:t>
            </a: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FontTx/>
              <a:buChar char="-"/>
            </a:pPr>
            <a:r>
              <a:rPr lang="sl-SI" altLang="sl-SI" dirty="0">
                <a:latin typeface="Garamond" panose="02020404030301010803" pitchFamily="18" charset="0"/>
              </a:rPr>
              <a:t>podatke zbiramo, prikazujemo in interpretiramo;</a:t>
            </a:r>
          </a:p>
          <a:p>
            <a:pPr>
              <a:buFontTx/>
              <a:buChar char="-"/>
            </a:pPr>
            <a:r>
              <a:rPr lang="sl-SI" altLang="sl-SI" dirty="0">
                <a:latin typeface="Garamond" panose="02020404030301010803" pitchFamily="18" charset="0"/>
              </a:rPr>
              <a:t>podatke prikazujemo z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vrsticami</a:t>
            </a:r>
            <a:r>
              <a:rPr lang="sl-SI" altLang="sl-SI" dirty="0" smtClean="0">
                <a:latin typeface="Garamond" panose="02020404030301010803" pitchFamily="18" charset="0"/>
              </a:rPr>
              <a:t> in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stolpci</a:t>
            </a:r>
            <a:r>
              <a:rPr lang="sl-SI" altLang="sl-SI" dirty="0" smtClean="0">
                <a:latin typeface="Garamond" panose="02020404030301010803" pitchFamily="18" charset="0"/>
              </a:rPr>
              <a:t>, s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tortnim prikazom </a:t>
            </a:r>
            <a:r>
              <a:rPr lang="sl-SI" altLang="sl-SI" dirty="0" smtClean="0">
                <a:latin typeface="Garamond" panose="02020404030301010803" pitchFamily="18" charset="0"/>
              </a:rPr>
              <a:t>(4. razred v povezavi z deli celote), </a:t>
            </a:r>
            <a:r>
              <a:rPr lang="sl-SI" altLang="sl-SI" dirty="0" err="1" smtClean="0">
                <a:solidFill>
                  <a:srgbClr val="FF0000"/>
                </a:solidFill>
                <a:latin typeface="Garamond" panose="02020404030301010803" pitchFamily="18" charset="0"/>
              </a:rPr>
              <a:t>figurni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 prikaz</a:t>
            </a:r>
            <a:r>
              <a:rPr lang="sl-SI" altLang="sl-SI" dirty="0" smtClean="0">
                <a:latin typeface="Garamond" panose="02020404030301010803" pitchFamily="18" charset="0"/>
              </a:rPr>
              <a:t>;</a:t>
            </a:r>
          </a:p>
          <a:p>
            <a:pPr>
              <a:buFontTx/>
              <a:buChar char="-"/>
            </a:pPr>
            <a:r>
              <a:rPr lang="sl-SI" altLang="sl-SI" dirty="0">
                <a:latin typeface="Garamond" panose="02020404030301010803" pitchFamily="18" charset="0"/>
              </a:rPr>
              <a:t>o</a:t>
            </a:r>
            <a:r>
              <a:rPr lang="sl-SI" altLang="sl-SI" dirty="0" smtClean="0">
                <a:latin typeface="Garamond" panose="02020404030301010803" pitchFamily="18" charset="0"/>
              </a:rPr>
              <a:t>blikovanje in predstavljanje podatkov v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preglednici</a:t>
            </a:r>
            <a:r>
              <a:rPr lang="sl-SI" altLang="sl-SI" dirty="0" smtClean="0">
                <a:latin typeface="Garamond" panose="02020404030301010803" pitchFamily="18" charset="0"/>
              </a:rPr>
              <a:t>;</a:t>
            </a:r>
            <a:endParaRPr lang="sl-SI" altLang="sl-SI" dirty="0">
              <a:latin typeface="Garamond" panose="02020404030301010803" pitchFamily="18" charset="0"/>
            </a:endParaRPr>
          </a:p>
          <a:p>
            <a:pPr>
              <a:buFontTx/>
              <a:buChar char="-"/>
            </a:pPr>
            <a:r>
              <a:rPr lang="sl-SI" altLang="sl-SI" dirty="0">
                <a:latin typeface="Garamond" panose="02020404030301010803" pitchFamily="18" charset="0"/>
              </a:rPr>
              <a:t>uporabljamo </a:t>
            </a: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</a:rPr>
              <a:t>legendo</a:t>
            </a:r>
            <a:r>
              <a:rPr lang="sl-SI" altLang="sl-SI" dirty="0">
                <a:latin typeface="Garamond" panose="02020404030301010803" pitchFamily="18" charset="0"/>
              </a:rPr>
              <a:t> (povezovanje s poštevanko);</a:t>
            </a:r>
          </a:p>
          <a:p>
            <a:pPr>
              <a:buFontTx/>
              <a:buChar char="-"/>
            </a:pPr>
            <a:r>
              <a:rPr lang="sl-SI" altLang="sl-SI" dirty="0">
                <a:latin typeface="Garamond" panose="02020404030301010803" pitchFamily="18" charset="0"/>
              </a:rPr>
              <a:t>ločimo med kvalitativnimi, </a:t>
            </a:r>
            <a:r>
              <a:rPr lang="sl-SI" altLang="sl-SI" dirty="0" err="1">
                <a:latin typeface="Garamond" panose="02020404030301010803" pitchFamily="18" charset="0"/>
              </a:rPr>
              <a:t>semikvantitativnimi</a:t>
            </a:r>
            <a:r>
              <a:rPr lang="sl-SI" altLang="sl-SI" dirty="0">
                <a:latin typeface="Garamond" panose="02020404030301010803" pitchFamily="18" charset="0"/>
              </a:rPr>
              <a:t> in kvantitativnimi spremenljivkami;</a:t>
            </a:r>
          </a:p>
          <a:p>
            <a:pPr>
              <a:buFontTx/>
              <a:buChar char="-"/>
            </a:pPr>
            <a:r>
              <a:rPr lang="sl-SI" altLang="sl-SI" dirty="0">
                <a:latin typeface="Garamond" panose="02020404030301010803" pitchFamily="18" charset="0"/>
              </a:rPr>
              <a:t>število vrednosti spremenljivk postopoma povečujemo;</a:t>
            </a:r>
          </a:p>
          <a:p>
            <a:pPr>
              <a:buFontTx/>
              <a:buChar char="-"/>
            </a:pPr>
            <a:r>
              <a:rPr lang="sl-SI" altLang="sl-SI" dirty="0">
                <a:latin typeface="Garamond" panose="02020404030301010803" pitchFamily="18" charset="0"/>
              </a:rPr>
              <a:t>izvajamo preproste raziskave</a:t>
            </a:r>
            <a:r>
              <a:rPr lang="sl-SI" altLang="sl-SI" dirty="0" smtClean="0">
                <a:latin typeface="Garamond" panose="02020404030301010803" pitchFamily="18" charset="0"/>
              </a:rPr>
              <a:t>.</a:t>
            </a:r>
          </a:p>
          <a:p>
            <a:pPr marL="0" indent="0"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Iz UN razberite nadgrajevanje vsebin iz obdelave podatkov po razredih in načrtujte raziskavo za 5. razred OŠ.</a:t>
            </a:r>
            <a:endParaRPr lang="sl-SI" altLang="sl-SI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03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2800" b="1" dirty="0" smtClean="0">
                <a:latin typeface="Garamond" panose="02020404030301010803" pitchFamily="18" charset="0"/>
              </a:rPr>
              <a:t>Reševanje problemov (vsebina je podrobno predstavljena v ločenem dokumentu)</a:t>
            </a:r>
            <a:endParaRPr lang="en-GB" sz="2800" b="1" dirty="0">
              <a:latin typeface="Garamond" panose="02020404030301010803" pitchFamily="18" charset="0"/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Preproste kombinatorične situacije: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- permutacije, variacije, kombinacije</a:t>
            </a:r>
          </a:p>
          <a:p>
            <a:pPr>
              <a:buFontTx/>
              <a:buChar char="-"/>
            </a:pPr>
            <a:r>
              <a:rPr lang="sl-SI" dirty="0" smtClean="0">
                <a:latin typeface="Garamond" panose="02020404030301010803" pitchFamily="18" charset="0"/>
              </a:rPr>
              <a:t>osnovni izrek kombinatorike</a:t>
            </a:r>
          </a:p>
          <a:p>
            <a:pPr>
              <a:buFontTx/>
              <a:buChar char="-"/>
            </a:pPr>
            <a:r>
              <a:rPr lang="sl-SI" dirty="0" smtClean="0">
                <a:latin typeface="Garamond" panose="02020404030301010803" pitchFamily="18" charset="0"/>
              </a:rPr>
              <a:t>grafično prikazovanje kombinatoričnih situacij, v preglednici in s kombinatoričnim drevesom (že v 3. razredu)</a:t>
            </a:r>
          </a:p>
          <a:p>
            <a:pPr>
              <a:buFontTx/>
              <a:buChar char="-"/>
            </a:pPr>
            <a:r>
              <a:rPr lang="sl-SI" dirty="0" smtClean="0">
                <a:latin typeface="Garamond" panose="02020404030301010803" pitchFamily="18" charset="0"/>
              </a:rPr>
              <a:t>razvijanje sistematičnega preštevanja</a:t>
            </a:r>
            <a:endParaRPr lang="en-GB" dirty="0" smtClean="0">
              <a:latin typeface="Garamond" panose="02020404030301010803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8526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l-SI" altLang="sl-SI" sz="2800" b="1" dirty="0" smtClean="0">
                <a:latin typeface="Garamond" panose="02020404030301010803" pitchFamily="18" charset="0"/>
              </a:rPr>
              <a:t>Merjenje, druge vsebine</a:t>
            </a:r>
            <a:endParaRPr lang="en-GB" altLang="sl-SI" sz="2800" b="1" dirty="0" smtClean="0">
              <a:latin typeface="Garamond" panose="02020404030301010803" pitchFamily="18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Merjenje</a:t>
            </a:r>
          </a:p>
          <a:p>
            <a:pPr algn="just"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Merjenje je 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primerjanje istovrstnih količin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(dolžine z dolžino, mase z maso…).</a:t>
            </a:r>
          </a:p>
          <a:p>
            <a:pPr algn="just"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 </a:t>
            </a:r>
            <a:endParaRPr lang="sl-SI" altLang="sl-SI" sz="2400" dirty="0" smtClean="0">
              <a:latin typeface="Garamond" panose="02020404030301010803" pitchFamily="18" charset="0"/>
            </a:endParaRPr>
          </a:p>
          <a:p>
            <a:pPr algn="just"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Merjenje je postopek, s katerim se merski enoti</a:t>
            </a:r>
            <a:r>
              <a:rPr lang="sl-SI" altLang="sl-SI" sz="2400" dirty="0" smtClean="0">
                <a:latin typeface="Garamond" panose="02020404030301010803" pitchFamily="18" charset="0"/>
              </a:rPr>
              <a:t> </a:t>
            </a: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priključi število, ki pove kolikokrat se merska enota ponovi.</a:t>
            </a:r>
          </a:p>
          <a:p>
            <a:pPr algn="just" eaLnBrk="1" hangingPunct="1">
              <a:buFontTx/>
              <a:buNone/>
            </a:pPr>
            <a:endParaRPr lang="sl-SI" altLang="sl-SI" sz="2400" dirty="0" smtClean="0">
              <a:latin typeface="Garamond" panose="02020404030301010803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  <a:cs typeface="Times New Roman" panose="02020603050405020304" pitchFamily="18" charset="0"/>
              </a:rPr>
              <a:t>Ključni karakteristike merjenja: 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primerjanje, tranzitivnost, konzervacija, merjenje kot štetje.</a:t>
            </a:r>
            <a:endParaRPr lang="sl-SI" altLang="sl-SI" sz="2400" dirty="0" smtClean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eaLnBrk="1" hangingPunct="1">
              <a:buFontTx/>
              <a:buNone/>
            </a:pPr>
            <a:endParaRPr lang="sl-SI" altLang="sl-SI" dirty="0" smtClean="0"/>
          </a:p>
          <a:p>
            <a:pPr eaLnBrk="1" hangingPunct="1">
              <a:buFontTx/>
              <a:buNone/>
            </a:pPr>
            <a:endParaRPr lang="sl-SI" altLang="sl-SI" dirty="0" smtClean="0"/>
          </a:p>
          <a:p>
            <a:pPr eaLnBrk="1" hangingPunct="1"/>
            <a:endParaRPr lang="sl-SI" altLang="sl-SI" dirty="0" smtClean="0"/>
          </a:p>
        </p:txBody>
      </p:sp>
    </p:spTree>
    <p:extLst>
      <p:ext uri="{BB962C8B-B14F-4D97-AF65-F5344CB8AC3E}">
        <p14:creationId xmlns:p14="http://schemas.microsoft.com/office/powerpoint/2010/main" val="182364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sl-SI" altLang="sl-SI" sz="2400" dirty="0">
                <a:latin typeface="Garamond" panose="02020404030301010803" pitchFamily="18" charset="0"/>
              </a:rPr>
              <a:t>Zanimivo:</a:t>
            </a:r>
          </a:p>
          <a:p>
            <a:pPr eaLnBrk="1" hangingPunct="1">
              <a:buFontTx/>
              <a:buNone/>
            </a:pPr>
            <a:r>
              <a:rPr lang="sl-SI" altLang="sl-SI" sz="2400" dirty="0">
                <a:latin typeface="Garamond" panose="02020404030301010803" pitchFamily="18" charset="0"/>
              </a:rPr>
              <a:t>30.3.1791 je francoska ljudska skupščina odločila, naj bo dolžinska enota 1 meter dolga natanko eno 40-miljoninko Zemljinega poldnevnika. Meritve poldnevnika so trajale skoraj 10 let in 25.6.1800 je bil prameter uzakonjen.</a:t>
            </a:r>
          </a:p>
          <a:p>
            <a:pPr eaLnBrk="1" hangingPunct="1"/>
            <a:endParaRPr lang="sl-SI" altLang="sl-SI" sz="2400" dirty="0">
              <a:latin typeface="Garamond" panose="02020404030301010803" pitchFamily="18" charset="0"/>
            </a:endParaRPr>
          </a:p>
          <a:p>
            <a:pPr eaLnBrk="1" hangingPunct="1">
              <a:buFontTx/>
              <a:buNone/>
            </a:pPr>
            <a:r>
              <a:rPr lang="sl-SI" altLang="sl-SI" sz="2400" dirty="0">
                <a:latin typeface="Garamond" panose="02020404030301010803" pitchFamily="18" charset="0"/>
              </a:rPr>
              <a:t>Prameter je kovinska palica iz zlitine platine in iridija, na kateri je dolžina 1m označena z dvema zarezama. Shranjen je v uradu za uteži blizu Pariza (mesto Sevres).</a:t>
            </a:r>
          </a:p>
        </p:txBody>
      </p:sp>
    </p:spTree>
    <p:extLst>
      <p:ext uri="{BB962C8B-B14F-4D97-AF65-F5344CB8AC3E}">
        <p14:creationId xmlns:p14="http://schemas.microsoft.com/office/powerpoint/2010/main" val="365373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Merjenje </a:t>
            </a:r>
            <a:r>
              <a:rPr lang="sl-SI" altLang="sl-SI" sz="2400" dirty="0">
                <a:latin typeface="Garamond" panose="02020404030301010803" pitchFamily="18" charset="0"/>
              </a:rPr>
              <a:t>v šoli</a:t>
            </a:r>
          </a:p>
          <a:p>
            <a:pPr marL="609600" indent="-609600">
              <a:buNone/>
            </a:pPr>
            <a:r>
              <a:rPr lang="sl-SI" altLang="sl-SI" sz="2400" dirty="0">
                <a:latin typeface="Garamond" panose="02020404030301010803" pitchFamily="18" charset="0"/>
              </a:rPr>
              <a:t>Metodični koraki pri merjenju:</a:t>
            </a:r>
          </a:p>
          <a:p>
            <a:pPr marL="609600" indent="-609600">
              <a:buFontTx/>
              <a:buAutoNum type="arabicPeriod"/>
            </a:pPr>
            <a:r>
              <a:rPr lang="sl-SI" altLang="sl-SI" sz="2400" dirty="0">
                <a:latin typeface="Garamond" panose="02020404030301010803" pitchFamily="18" charset="0"/>
              </a:rPr>
              <a:t>Primerjanje količin</a:t>
            </a:r>
          </a:p>
          <a:p>
            <a:pPr marL="609600" indent="-609600">
              <a:buFontTx/>
              <a:buAutoNum type="arabicPeriod"/>
            </a:pPr>
            <a:r>
              <a:rPr lang="sl-SI" altLang="sl-SI" sz="2400" dirty="0">
                <a:latin typeface="Garamond" panose="02020404030301010803" pitchFamily="18" charset="0"/>
              </a:rPr>
              <a:t>Merjenje z </a:t>
            </a:r>
            <a:r>
              <a:rPr lang="sl-SI" altLang="sl-SI" sz="2400" dirty="0">
                <a:solidFill>
                  <a:srgbClr val="FF0000"/>
                </a:solidFill>
                <a:latin typeface="Garamond" panose="02020404030301010803" pitchFamily="18" charset="0"/>
              </a:rPr>
              <a:t>relativno</a:t>
            </a:r>
            <a:r>
              <a:rPr lang="sl-SI" altLang="sl-SI" sz="2400" dirty="0">
                <a:latin typeface="Garamond" panose="02020404030301010803" pitchFamily="18" charset="0"/>
              </a:rPr>
              <a:t> enoto</a:t>
            </a:r>
          </a:p>
          <a:p>
            <a:pPr marL="609600" indent="-609600">
              <a:buFontTx/>
              <a:buAutoNum type="arabicPeriod"/>
            </a:pPr>
            <a:r>
              <a:rPr lang="sl-SI" altLang="sl-SI" sz="2400" dirty="0">
                <a:latin typeface="Garamond" panose="02020404030301010803" pitchFamily="18" charset="0"/>
              </a:rPr>
              <a:t>Merjenje s </a:t>
            </a:r>
            <a:r>
              <a:rPr lang="sl-SI" altLang="sl-SI" sz="2400" dirty="0">
                <a:solidFill>
                  <a:srgbClr val="FF0000"/>
                </a:solidFill>
                <a:latin typeface="Garamond" panose="02020404030301010803" pitchFamily="18" charset="0"/>
              </a:rPr>
              <a:t>konstantno nestandardno </a:t>
            </a:r>
            <a:r>
              <a:rPr lang="sl-SI" altLang="sl-SI" sz="2400" dirty="0">
                <a:latin typeface="Garamond" panose="02020404030301010803" pitchFamily="18" charset="0"/>
              </a:rPr>
              <a:t>enoto</a:t>
            </a:r>
          </a:p>
          <a:p>
            <a:pPr marL="609600" indent="-609600">
              <a:buFontTx/>
              <a:buAutoNum type="arabicPeriod"/>
            </a:pPr>
            <a:r>
              <a:rPr lang="sl-SI" altLang="sl-SI" sz="2400" dirty="0">
                <a:latin typeface="Garamond" panose="02020404030301010803" pitchFamily="18" charset="0"/>
              </a:rPr>
              <a:t>Merjenje s </a:t>
            </a:r>
            <a:r>
              <a:rPr lang="sl-SI" altLang="sl-SI" sz="2400" dirty="0">
                <a:solidFill>
                  <a:srgbClr val="FF0000"/>
                </a:solidFill>
                <a:latin typeface="Garamond" panose="02020404030301010803" pitchFamily="18" charset="0"/>
              </a:rPr>
              <a:t>standardno</a:t>
            </a:r>
            <a:r>
              <a:rPr lang="sl-SI" altLang="sl-SI" sz="2400" dirty="0">
                <a:latin typeface="Garamond" panose="02020404030301010803" pitchFamily="18" charset="0"/>
              </a:rPr>
              <a:t> enoto</a:t>
            </a:r>
          </a:p>
          <a:p>
            <a:pPr marL="609600" indent="-609600">
              <a:buFontTx/>
              <a:buAutoNum type="arabicPeriod"/>
            </a:pPr>
            <a:endParaRPr lang="sl-SI" altLang="sl-SI" sz="2400" dirty="0">
              <a:latin typeface="Garamond" panose="02020404030301010803" pitchFamily="18" charset="0"/>
            </a:endParaRPr>
          </a:p>
          <a:p>
            <a:pPr marL="609600" indent="-609600">
              <a:buNone/>
            </a:pPr>
            <a:r>
              <a:rPr lang="sl-SI" altLang="sl-SI" sz="2400" dirty="0">
                <a:latin typeface="Garamond" panose="02020404030301010803" pitchFamily="18" charset="0"/>
              </a:rPr>
              <a:t>Pri vsebinah iz merjenja je potrebno izhajati iz veščin MERJENJA.</a:t>
            </a:r>
          </a:p>
        </p:txBody>
      </p:sp>
    </p:spTree>
    <p:extLst>
      <p:ext uri="{BB962C8B-B14F-4D97-AF65-F5344CB8AC3E}">
        <p14:creationId xmlns:p14="http://schemas.microsoft.com/office/powerpoint/2010/main" val="678539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sl-SI" altLang="sl-SI" sz="2800" b="1" dirty="0" smtClean="0">
                <a:latin typeface="Garamond" panose="02020404030301010803" pitchFamily="18" charset="0"/>
              </a:rPr>
              <a:t>Pregled vsebin iz merjenja po razredih</a:t>
            </a:r>
            <a:endParaRPr lang="en-GB" altLang="sl-SI" sz="2800" b="1" dirty="0" smtClean="0">
              <a:latin typeface="Garamond" panose="02020404030301010803" pitchFamily="18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1. razred</a:t>
            </a:r>
          </a:p>
          <a:p>
            <a:pPr marL="0" indent="0" eaLnBrk="1" hangingPunct="1"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Dolžina, masa, prostornina</a:t>
            </a:r>
          </a:p>
          <a:p>
            <a:pPr marL="0" indent="0" eaLnBrk="1" hangingPunct="1"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Relativna in konstantna nestandardna enota</a:t>
            </a:r>
          </a:p>
          <a:p>
            <a:pPr marL="0" indent="0" eaLnBrk="1" hangingPunct="1">
              <a:buNone/>
            </a:pPr>
            <a:endParaRPr lang="sl-SI" altLang="sl-SI" sz="2400" dirty="0" smtClean="0">
              <a:latin typeface="Garamond" panose="02020404030301010803" pitchFamily="18" charset="0"/>
            </a:endParaRPr>
          </a:p>
          <a:p>
            <a:pPr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Primeri relativnih in konstantnih nestandardnih enot za dolžino, maso in prostornino</a:t>
            </a:r>
            <a:endParaRPr lang="sl-SI" altLang="sl-SI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25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98055" y="1881043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l-SI" altLang="sl-SI" dirty="0">
                <a:solidFill>
                  <a:srgbClr val="FF0000"/>
                </a:solidFill>
                <a:latin typeface="Garamond" panose="02020404030301010803" pitchFamily="18" charset="0"/>
              </a:rPr>
              <a:t>2.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razred </a:t>
            </a:r>
            <a:endParaRPr lang="sl-SI" altLang="sl-SI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buNone/>
            </a:pPr>
            <a:r>
              <a:rPr lang="sl-SI" altLang="sl-SI" dirty="0">
                <a:latin typeface="Garamond" panose="02020404030301010803" pitchFamily="18" charset="0"/>
              </a:rPr>
              <a:t>Dolžina: meter (m), centimeter (</a:t>
            </a:r>
            <a:r>
              <a:rPr lang="sl-SI" altLang="sl-SI" dirty="0" smtClean="0">
                <a:latin typeface="Garamond" panose="02020404030301010803" pitchFamily="18" charset="0"/>
              </a:rPr>
              <a:t>cm)</a:t>
            </a:r>
            <a:endParaRPr lang="sl-SI" altLang="sl-SI" dirty="0">
              <a:latin typeface="Garamond" panose="02020404030301010803" pitchFamily="18" charset="0"/>
            </a:endParaRPr>
          </a:p>
          <a:p>
            <a:pPr>
              <a:buNone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Kako </a:t>
            </a:r>
            <a:r>
              <a:rPr lang="sl-SI" altLang="sl-SI" dirty="0">
                <a:latin typeface="Garamond" panose="02020404030301010803" pitchFamily="18" charset="0"/>
              </a:rPr>
              <a:t>vpeljemo </a:t>
            </a:r>
            <a:r>
              <a:rPr lang="sl-SI" altLang="sl-SI" dirty="0" smtClean="0">
                <a:latin typeface="Garamond" panose="02020404030301010803" pitchFamily="18" charset="0"/>
              </a:rPr>
              <a:t>m</a:t>
            </a:r>
            <a:r>
              <a:rPr lang="sl-SI" altLang="sl-SI" dirty="0">
                <a:latin typeface="Garamond" panose="02020404030301010803" pitchFamily="18" charset="0"/>
              </a:rPr>
              <a:t>? Kako </a:t>
            </a:r>
            <a:r>
              <a:rPr lang="sl-SI" altLang="sl-SI" dirty="0" smtClean="0">
                <a:latin typeface="Garamond" panose="02020404030301010803" pitchFamily="18" charset="0"/>
              </a:rPr>
              <a:t>cm? </a:t>
            </a:r>
            <a:r>
              <a:rPr lang="sl-SI" altLang="sl-SI" dirty="0">
                <a:latin typeface="Garamond" panose="02020404030301010803" pitchFamily="18" charset="0"/>
              </a:rPr>
              <a:t>Je vrstni red vpeljave dolžinskih enot pomemben? Zakaj?</a:t>
            </a:r>
          </a:p>
          <a:p>
            <a:pPr>
              <a:buNone/>
            </a:pPr>
            <a:endParaRPr lang="sl-SI" altLang="sl-SI" dirty="0">
              <a:latin typeface="Garamond" panose="02020404030301010803" pitchFamily="18" charset="0"/>
            </a:endParaRPr>
          </a:p>
          <a:p>
            <a:pPr>
              <a:buNone/>
            </a:pPr>
            <a:r>
              <a:rPr lang="sl-SI" altLang="sl-SI" dirty="0">
                <a:latin typeface="Garamond" panose="02020404030301010803" pitchFamily="18" charset="0"/>
              </a:rPr>
              <a:t>Masa: kilogram (</a:t>
            </a:r>
            <a:r>
              <a:rPr lang="sl-SI" altLang="sl-SI" dirty="0" smtClean="0">
                <a:latin typeface="Garamond" panose="02020404030301010803" pitchFamily="18" charset="0"/>
              </a:rPr>
              <a:t>kg)</a:t>
            </a:r>
          </a:p>
          <a:p>
            <a:pPr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Prostornina</a:t>
            </a:r>
            <a:r>
              <a:rPr lang="sl-SI" altLang="sl-SI" dirty="0">
                <a:latin typeface="Garamond" panose="02020404030301010803" pitchFamily="18" charset="0"/>
              </a:rPr>
              <a:t>: liter (l)</a:t>
            </a:r>
          </a:p>
          <a:p>
            <a:pPr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Denar</a:t>
            </a:r>
            <a:r>
              <a:rPr lang="sl-SI" altLang="sl-SI" dirty="0">
                <a:latin typeface="Garamond" panose="02020404030301010803" pitchFamily="18" charset="0"/>
              </a:rPr>
              <a:t>: €</a:t>
            </a:r>
            <a:r>
              <a:rPr lang="sl-SI" altLang="sl-SI" dirty="0" smtClean="0">
                <a:latin typeface="Garamond" panose="02020404030301010803" pitchFamily="18" charset="0"/>
              </a:rPr>
              <a:t> </a:t>
            </a:r>
            <a:r>
              <a:rPr lang="sl-SI" altLang="sl-SI" dirty="0">
                <a:latin typeface="Garamond" panose="02020404030301010803" pitchFamily="18" charset="0"/>
              </a:rPr>
              <a:t>in cent</a:t>
            </a:r>
          </a:p>
          <a:p>
            <a:pPr>
              <a:buNone/>
            </a:pPr>
            <a:endParaRPr lang="sl-SI" altLang="sl-SI" dirty="0">
              <a:latin typeface="Garamond" panose="02020404030301010803" pitchFamily="18" charset="0"/>
            </a:endParaRPr>
          </a:p>
          <a:p>
            <a:pPr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- seštevajo </a:t>
            </a:r>
            <a:r>
              <a:rPr lang="sl-SI" altLang="sl-SI" dirty="0">
                <a:latin typeface="Garamond" panose="02020404030301010803" pitchFamily="18" charset="0"/>
              </a:rPr>
              <a:t>in odštevajo količine enakih enot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V 2. razredu učenci skladno z učnim načrtom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ne pretvarjajo merskih enot </a:t>
            </a:r>
            <a:r>
              <a:rPr lang="sl-SI" dirty="0" smtClean="0">
                <a:latin typeface="Garamond" panose="02020404030301010803" pitchFamily="18" charset="0"/>
              </a:rPr>
              <a:t>(spoznajo pa odnos m in cm)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1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3. razred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Dolžina (m,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dm</a:t>
            </a:r>
            <a:r>
              <a:rPr lang="sl-SI" dirty="0" smtClean="0">
                <a:latin typeface="Garamond" panose="02020404030301010803" pitchFamily="18" charset="0"/>
              </a:rPr>
              <a:t>, cm), prostornina (l, dl), masa (kg,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dag</a:t>
            </a:r>
            <a:r>
              <a:rPr lang="sl-SI" dirty="0" smtClean="0">
                <a:latin typeface="Garamond" panose="02020404030301010803" pitchFamily="18" charset="0"/>
              </a:rPr>
              <a:t>), čas (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dan, teden, h, min</a:t>
            </a:r>
            <a:r>
              <a:rPr lang="sl-SI" dirty="0" smtClean="0">
                <a:latin typeface="Garamond" panose="02020404030301010803" pitchFamily="18" charset="0"/>
              </a:rPr>
              <a:t>), denar (€, cent)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Računajo z enoimenskimi merskimi enotami (to lahko pomeni tudi pretvarjanje, čeprav v UN ni eksplicitno zapisano, da učenec pretvarja)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Berejo denarne vrednosti v decimalnem zapisu</a:t>
            </a:r>
          </a:p>
          <a:p>
            <a:pPr marL="0" indent="0">
              <a:buNone/>
            </a:pPr>
            <a:r>
              <a:rPr lang="sl-SI" dirty="0" smtClean="0">
                <a:latin typeface="Garamond" panose="02020404030301010803" pitchFamily="18" charset="0"/>
              </a:rPr>
              <a:t>Kako preberemo 4,50 €?</a:t>
            </a:r>
            <a:endParaRPr lang="en-GB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18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30723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sl-SI" altLang="sl-SI" sz="2400" dirty="0">
                <a:solidFill>
                  <a:srgbClr val="FF0000"/>
                </a:solidFill>
                <a:latin typeface="Garamond" panose="02020404030301010803" pitchFamily="18" charset="0"/>
              </a:rPr>
              <a:t>4. 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razred</a:t>
            </a:r>
            <a:endParaRPr lang="sl-SI" altLang="sl-SI" sz="2400" dirty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Dolžina (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km</a:t>
            </a:r>
            <a:r>
              <a:rPr lang="sl-SI" altLang="sl-SI" sz="2400" dirty="0" smtClean="0">
                <a:latin typeface="Garamond" panose="02020404030301010803" pitchFamily="18" charset="0"/>
              </a:rPr>
              <a:t>, m, dm, cm, 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mm</a:t>
            </a:r>
            <a:r>
              <a:rPr lang="sl-SI" altLang="sl-SI" sz="2400" dirty="0" smtClean="0">
                <a:latin typeface="Garamond" panose="02020404030301010803" pitchFamily="18" charset="0"/>
              </a:rPr>
              <a:t>), prostornina (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hl</a:t>
            </a:r>
            <a:r>
              <a:rPr lang="sl-SI" altLang="sl-SI" sz="2400" dirty="0" smtClean="0">
                <a:latin typeface="Garamond" panose="02020404030301010803" pitchFamily="18" charset="0"/>
              </a:rPr>
              <a:t>, l, dl), masa (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t</a:t>
            </a:r>
            <a:r>
              <a:rPr lang="sl-SI" altLang="sl-SI" sz="2400" dirty="0" smtClean="0">
                <a:latin typeface="Garamond" panose="02020404030301010803" pitchFamily="18" charset="0"/>
              </a:rPr>
              <a:t>, kg, dag, 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g</a:t>
            </a:r>
            <a:r>
              <a:rPr lang="sl-SI" altLang="sl-SI" sz="2400" dirty="0" smtClean="0">
                <a:latin typeface="Garamond" panose="02020404030301010803" pitchFamily="18" charset="0"/>
              </a:rPr>
              <a:t>), čas (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s</a:t>
            </a:r>
            <a:r>
              <a:rPr lang="sl-SI" altLang="sl-SI" sz="2400" dirty="0" smtClean="0">
                <a:latin typeface="Garamond" panose="02020404030301010803" pitchFamily="18" charset="0"/>
              </a:rPr>
              <a:t>, min, h, dan, mesec, leto), denar (€, cent)</a:t>
            </a:r>
          </a:p>
          <a:p>
            <a:pPr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- Osvojijo pojma merska enota in mersko število</a:t>
            </a:r>
          </a:p>
          <a:p>
            <a:pPr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Pretvarjanje iz večimenske enote v enoimensko (le med sosednjimi enotami) </a:t>
            </a:r>
          </a:p>
          <a:p>
            <a:pPr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Primer obravnave pretvarjanja za dolžino</a:t>
            </a:r>
            <a:endParaRPr lang="sl-SI" altLang="sl-SI" sz="2400" dirty="0">
              <a:latin typeface="Garamond" panose="02020404030301010803" pitchFamily="18" charset="0"/>
            </a:endParaRPr>
          </a:p>
          <a:p>
            <a:pPr eaLnBrk="1" hangingPunct="1"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- Enoimenska večja v enoimensko manjšo in obratno</a:t>
            </a:r>
          </a:p>
          <a:p>
            <a:pPr eaLnBrk="1" hangingPunct="1">
              <a:buFontTx/>
              <a:buChar char="-"/>
            </a:pPr>
            <a:r>
              <a:rPr lang="sl-SI" altLang="sl-SI" sz="2400" dirty="0" smtClean="0">
                <a:latin typeface="Garamond" panose="02020404030301010803" pitchFamily="18" charset="0"/>
              </a:rPr>
              <a:t>Večimensko v enoimensko in obratno</a:t>
            </a:r>
          </a:p>
          <a:p>
            <a:pPr marL="0" indent="0" eaLnBrk="1" hangingPunct="1"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Od izoliranih modelov do splošnega modela za posamezni sklop primerov</a:t>
            </a:r>
            <a:endParaRPr lang="sl-SI" altLang="sl-SI" sz="2400" dirty="0" smtClean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396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altLang="sl-SI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dirty="0">
                <a:solidFill>
                  <a:srgbClr val="FF0000"/>
                </a:solidFill>
                <a:latin typeface="Garamond" panose="02020404030301010803" pitchFamily="18" charset="0"/>
              </a:rPr>
              <a:t>5. r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azred</a:t>
            </a:r>
          </a:p>
          <a:p>
            <a:pPr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Dolžina (km, m, dm, cm, mm), prostornina (hl, l, dl), masa (t, kg, dag, g), čas (s, min, h, dan, mesec, leto), denar (€, cent), ploščina (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m</a:t>
            </a:r>
            <a:r>
              <a:rPr lang="sl-SI" altLang="sl-SI" sz="2400" baseline="30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2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, dm</a:t>
            </a:r>
            <a:r>
              <a:rPr lang="sl-SI" altLang="sl-SI" sz="2400" baseline="30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2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, cm</a:t>
            </a:r>
            <a:r>
              <a:rPr lang="sl-SI" altLang="sl-SI" sz="2400" baseline="30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2</a:t>
            </a:r>
            <a:r>
              <a:rPr lang="sl-SI" altLang="sl-SI" sz="24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, mm</a:t>
            </a:r>
            <a:r>
              <a:rPr lang="sl-SI" altLang="sl-SI" sz="2400" baseline="30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2</a:t>
            </a:r>
            <a:r>
              <a:rPr lang="sl-SI" altLang="sl-SI" sz="2400" dirty="0">
                <a:latin typeface="Garamond" panose="02020404030301010803" pitchFamily="18" charset="0"/>
              </a:rPr>
              <a:t>)</a:t>
            </a:r>
            <a:endParaRPr lang="sl-SI" altLang="sl-SI" sz="2400" dirty="0" smtClean="0">
              <a:latin typeface="Garamond" panose="02020404030301010803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sl-SI" altLang="sl-SI" sz="2400" dirty="0" smtClean="0">
              <a:latin typeface="Garamond" panose="02020404030301010803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Vpeljava ploščinskih enot</a:t>
            </a:r>
            <a:endParaRPr lang="sl-SI" altLang="sl-SI" sz="2400" dirty="0">
              <a:latin typeface="Garamond" panose="02020404030301010803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Obseg večkotnika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Računanje obsega in ploščine</a:t>
            </a:r>
            <a:r>
              <a:rPr lang="sl-SI" altLang="sl-SI" sz="2400" dirty="0">
                <a:latin typeface="Garamond" panose="02020404030301010803" pitchFamily="18" charset="0"/>
              </a:rPr>
              <a:t> </a:t>
            </a:r>
            <a:r>
              <a:rPr lang="sl-SI" altLang="sl-SI" sz="2400" dirty="0" smtClean="0">
                <a:latin typeface="Garamond" panose="02020404030301010803" pitchFamily="18" charset="0"/>
              </a:rPr>
              <a:t>pravokotnika in kvadrata (razlika merjenje in računanje)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sl-SI" altLang="sl-SI" sz="2400" dirty="0" smtClean="0">
                <a:latin typeface="Garamond" panose="02020404030301010803" pitchFamily="18" charset="0"/>
              </a:rPr>
              <a:t>Ogled videoposnetka ‚Table </a:t>
            </a:r>
            <a:r>
              <a:rPr lang="sl-SI" altLang="sl-SI" sz="2400" dirty="0" err="1" smtClean="0">
                <a:latin typeface="Garamond" panose="02020404030301010803" pitchFamily="18" charset="0"/>
              </a:rPr>
              <a:t>for</a:t>
            </a:r>
            <a:r>
              <a:rPr lang="sl-SI" altLang="sl-SI" sz="2400" dirty="0" smtClean="0">
                <a:latin typeface="Garamond" panose="02020404030301010803" pitchFamily="18" charset="0"/>
              </a:rPr>
              <a:t> 22‘ (povezanost obsega in ploščine pravokotnika)</a:t>
            </a:r>
          </a:p>
        </p:txBody>
      </p:sp>
    </p:spTree>
    <p:extLst>
      <p:ext uri="{BB962C8B-B14F-4D97-AF65-F5344CB8AC3E}">
        <p14:creationId xmlns:p14="http://schemas.microsoft.com/office/powerpoint/2010/main" val="202448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806</Words>
  <Application>Microsoft Office PowerPoint</Application>
  <PresentationFormat>Širokozaslonsko</PresentationFormat>
  <Paragraphs>93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Garamond</vt:lpstr>
      <vt:lpstr>Times New Roman</vt:lpstr>
      <vt:lpstr>Officeova tema</vt:lpstr>
      <vt:lpstr>Didaktika matematike 1 –  2. strokovno-didaktična obravnava matematičnih pojmov po vsebinskih sklopih: merjenje in druge vsebine (izročki za predavanja pri predmetu didaktika matematike, 2. l., RP)</vt:lpstr>
      <vt:lpstr>Merjenje, druge vsebine</vt:lpstr>
      <vt:lpstr>PowerPointova predstavitev</vt:lpstr>
      <vt:lpstr>PowerPointova predstavitev</vt:lpstr>
      <vt:lpstr>Pregled vsebin iz merjenja po razredih</vt:lpstr>
      <vt:lpstr>PowerPointova predstavitev</vt:lpstr>
      <vt:lpstr>PowerPointova predstavitev</vt:lpstr>
      <vt:lpstr>PowerPointova predstavitev</vt:lpstr>
      <vt:lpstr>PowerPointova predstavitev</vt:lpstr>
      <vt:lpstr>Druge vsebine:  Logika in jezik</vt:lpstr>
      <vt:lpstr>Obdelava podatkov</vt:lpstr>
      <vt:lpstr>PowerPointova predstavitev</vt:lpstr>
      <vt:lpstr>PowerPointova predstavitev</vt:lpstr>
      <vt:lpstr>Reševanje problemov (vsebina je podrobno predstavljena v ločenem dokumentu)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Rewiever</dc:creator>
  <cp:lastModifiedBy>Rewiever</cp:lastModifiedBy>
  <cp:revision>14</cp:revision>
  <dcterms:created xsi:type="dcterms:W3CDTF">2022-04-01T09:36:13Z</dcterms:created>
  <dcterms:modified xsi:type="dcterms:W3CDTF">2022-04-01T18:58:24Z</dcterms:modified>
</cp:coreProperties>
</file>