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42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44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2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318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14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16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00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7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7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5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23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0171-1452-4D24-8B80-163762C94EBF}" type="datetimeFigureOut">
              <a:rPr lang="sl-SI" smtClean="0"/>
              <a:t>28.11.2018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2CDA-9075-4ECF-8164-86BC598A45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13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6539"/>
            <a:ext cx="12192000" cy="90230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54201"/>
            <a:ext cx="12192000" cy="1655762"/>
          </a:xfrm>
        </p:spPr>
        <p:txBody>
          <a:bodyPr>
            <a:noAutofit/>
          </a:bodyPr>
          <a:lstStyle/>
          <a:p>
            <a:r>
              <a:rPr lang="en-US" sz="8000" b="1" spc="300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/>
              </a:rPr>
              <a:t>ORIENTACIJA NA ZEMLJI</a:t>
            </a:r>
            <a:endParaRPr lang="sl-SI" sz="8000" b="1" spc="300" dirty="0">
              <a:ln>
                <a:solidFill>
                  <a:schemeClr val="tx1"/>
                </a:solidFill>
              </a:ln>
              <a:solidFill>
                <a:srgbClr val="FF99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6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Smeri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neba</a:t>
            </a:r>
            <a:endParaRPr lang="sl-SI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34" y="2091510"/>
            <a:ext cx="3914841" cy="3882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690" y="1062958"/>
            <a:ext cx="3933319" cy="3933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845" y="2148631"/>
            <a:ext cx="102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sever</a:t>
            </a:r>
            <a:endParaRPr lang="sl-S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81942" y="4425606"/>
            <a:ext cx="174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vzhod</a:t>
            </a:r>
            <a:endParaRPr lang="sl-SI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88691" y="5782980"/>
            <a:ext cx="190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jug</a:t>
            </a:r>
            <a:endParaRPr lang="sl-SI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0597" y="4425607"/>
            <a:ext cx="10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zahod</a:t>
            </a:r>
            <a:endParaRPr lang="sl-S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339176" y="1088308"/>
            <a:ext cx="216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north</a:t>
            </a:r>
            <a:endParaRPr lang="sl-SI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21001" y="3201075"/>
            <a:ext cx="143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east</a:t>
            </a:r>
            <a:endParaRPr lang="sl-SI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93417" y="4903604"/>
            <a:ext cx="218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south</a:t>
            </a:r>
            <a:endParaRPr lang="sl-SI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74238" y="3155548"/>
            <a:ext cx="119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west</a:t>
            </a:r>
            <a:endParaRPr lang="sl-SI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04623">
            <a:off x="3908849" y="1481671"/>
            <a:ext cx="4375070" cy="3281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044362" y="5451544"/>
            <a:ext cx="403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KOMPAS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4726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5" y="515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Zemljepisna</a:t>
            </a:r>
            <a:r>
              <a:rPr lang="en-US" b="1" dirty="0" smtClean="0"/>
              <a:t> </a:t>
            </a:r>
            <a:r>
              <a:rPr lang="en-US" b="1" dirty="0" err="1" smtClean="0"/>
              <a:t>širina</a:t>
            </a:r>
            <a:r>
              <a:rPr lang="en-US" b="1" dirty="0" smtClean="0"/>
              <a:t>…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079"/>
            <a:ext cx="10108842" cy="32078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sl-SI" dirty="0" smtClean="0"/>
              <a:t>pisuje</a:t>
            </a:r>
            <a:r>
              <a:rPr lang="en-US" dirty="0" smtClean="0"/>
              <a:t> </a:t>
            </a:r>
            <a:r>
              <a:rPr lang="en-US" dirty="0" err="1"/>
              <a:t>lego</a:t>
            </a:r>
            <a:r>
              <a:rPr lang="en-US" dirty="0"/>
              <a:t> </a:t>
            </a:r>
            <a:r>
              <a:rPr lang="en-US" dirty="0" err="1"/>
              <a:t>kraja</a:t>
            </a:r>
            <a:r>
              <a:rPr lang="sl-SI" dirty="0"/>
              <a:t> na </a:t>
            </a:r>
            <a:r>
              <a:rPr lang="en-US" dirty="0" err="1"/>
              <a:t>Zemlji</a:t>
            </a:r>
            <a:r>
              <a:rPr lang="en-US" dirty="0"/>
              <a:t> - </a:t>
            </a:r>
            <a:r>
              <a:rPr lang="en-US" dirty="0" err="1"/>
              <a:t>severno</a:t>
            </a:r>
            <a:r>
              <a:rPr lang="sl-SI" dirty="0"/>
              <a:t> ali j</a:t>
            </a:r>
            <a:r>
              <a:rPr lang="en-US" dirty="0" err="1"/>
              <a:t>užno</a:t>
            </a:r>
            <a:r>
              <a:rPr lang="sl-SI" dirty="0"/>
              <a:t> od </a:t>
            </a:r>
            <a:r>
              <a:rPr lang="sl-SI" dirty="0" smtClean="0"/>
              <a:t>ekvatorja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sl-SI" dirty="0" smtClean="0"/>
              <a:t>eri </a:t>
            </a:r>
            <a:r>
              <a:rPr lang="en-US" dirty="0"/>
              <a:t>se </a:t>
            </a:r>
            <a:r>
              <a:rPr lang="sl-SI" dirty="0"/>
              <a:t>v stopinjah od 0° na ekvatorju</a:t>
            </a:r>
            <a:r>
              <a:rPr lang="en-US" dirty="0"/>
              <a:t>, </a:t>
            </a:r>
            <a:r>
              <a:rPr lang="sl-SI" dirty="0"/>
              <a:t>do +90° na Severnem tečaju, od 0° do −90° na Južnem </a:t>
            </a:r>
            <a:r>
              <a:rPr lang="sl-SI" dirty="0" smtClean="0"/>
              <a:t>tečaju</a:t>
            </a:r>
          </a:p>
          <a:p>
            <a:r>
              <a:rPr lang="sl-SI" dirty="0" smtClean="0"/>
              <a:t>Za bolj natančno določitev se zemljepisna širina meri v stopinjah, minutah in sekundah.</a:t>
            </a:r>
            <a:endParaRPr lang="en-US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927" y="4001769"/>
            <a:ext cx="2635875" cy="26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74"/>
            <a:ext cx="9677400" cy="1325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Zemljepisna</a:t>
            </a:r>
            <a:r>
              <a:rPr lang="en-US" b="1" dirty="0" smtClean="0"/>
              <a:t> </a:t>
            </a:r>
            <a:r>
              <a:rPr lang="en-US" b="1" dirty="0" err="1" smtClean="0"/>
              <a:t>dolžina</a:t>
            </a:r>
            <a:r>
              <a:rPr lang="en-US" b="1" dirty="0" smtClean="0"/>
              <a:t>…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sl-SI" dirty="0" smtClean="0"/>
              <a:t>pisuje</a:t>
            </a:r>
            <a:r>
              <a:rPr lang="sl-SI" dirty="0"/>
              <a:t> lego kraja na Zemlji</a:t>
            </a:r>
            <a:r>
              <a:rPr lang="en-US" dirty="0"/>
              <a:t> -</a:t>
            </a:r>
            <a:r>
              <a:rPr lang="sl-SI" dirty="0"/>
              <a:t> zahodno ali vzhodno od izhodiščnega greenwiški (glavnega) ali ničelnega poldnevnika (tudi </a:t>
            </a:r>
            <a:r>
              <a:rPr lang="sl-SI" b="1" dirty="0">
                <a:solidFill>
                  <a:srgbClr val="FF9933"/>
                </a:solidFill>
              </a:rPr>
              <a:t>meridian</a:t>
            </a:r>
            <a:r>
              <a:rPr lang="sl-SI" dirty="0" smtClean="0"/>
              <a:t>)</a:t>
            </a:r>
            <a:endParaRPr lang="en-US" dirty="0" smtClean="0"/>
          </a:p>
          <a:p>
            <a:r>
              <a:rPr lang="en-US" dirty="0" smtClean="0"/>
              <a:t>Z</a:t>
            </a:r>
            <a:r>
              <a:rPr lang="sl-SI" dirty="0" smtClean="0"/>
              <a:t>emljepisna </a:t>
            </a:r>
            <a:r>
              <a:rPr lang="sl-SI" dirty="0"/>
              <a:t>dolžina se meri v stopinjah od 0° (Greenwich) do +180° na zahodni polobli, od 0° do -180° na vzhodni </a:t>
            </a:r>
            <a:r>
              <a:rPr lang="sl-SI" dirty="0" smtClean="0"/>
              <a:t>polobli</a:t>
            </a:r>
          </a:p>
          <a:p>
            <a:r>
              <a:rPr lang="sl-SI" dirty="0"/>
              <a:t>Za bolj natančno določitev se zemljepisna </a:t>
            </a:r>
            <a:r>
              <a:rPr lang="sl-SI" dirty="0" smtClean="0"/>
              <a:t>dolžina </a:t>
            </a:r>
            <a:r>
              <a:rPr lang="sl-SI" dirty="0"/>
              <a:t>meri v stopinjah, minutah in sekundah.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982" y="4066676"/>
            <a:ext cx="2595236" cy="26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55"/>
          <a:stretch/>
        </p:blipFill>
        <p:spPr>
          <a:xfrm>
            <a:off x="214111" y="1652879"/>
            <a:ext cx="7454016" cy="4101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12" y="965302"/>
            <a:ext cx="2378835" cy="2359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52" y="139063"/>
            <a:ext cx="10301489" cy="1325563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Vzporedniki</a:t>
            </a:r>
            <a:r>
              <a:rPr lang="en-US" sz="5400" b="1" dirty="0"/>
              <a:t> in </a:t>
            </a:r>
            <a:r>
              <a:rPr lang="en-US" sz="5400" b="1" dirty="0" err="1"/>
              <a:t>poldnevniki</a:t>
            </a:r>
            <a:endParaRPr lang="sl-SI" sz="5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12" y="4381847"/>
            <a:ext cx="2327971" cy="2359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2183" y="478115"/>
            <a:ext cx="2455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33"/>
                </a:solidFill>
              </a:rPr>
              <a:t>VZPOREDNIKI</a:t>
            </a:r>
          </a:p>
          <a:p>
            <a:r>
              <a:rPr lang="en-US" sz="2800" dirty="0" err="1" smtClean="0"/>
              <a:t>Najpomembnejši</a:t>
            </a:r>
            <a:r>
              <a:rPr lang="en-US" sz="2800" dirty="0" smtClean="0"/>
              <a:t> je </a:t>
            </a:r>
            <a:r>
              <a:rPr lang="en-US" sz="2800" dirty="0" err="1" smtClean="0"/>
              <a:t>ekvator</a:t>
            </a:r>
            <a:r>
              <a:rPr lang="en-US" sz="2800" dirty="0" smtClean="0"/>
              <a:t>.</a:t>
            </a:r>
            <a:endParaRPr lang="sl-SI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9756197" y="3810835"/>
            <a:ext cx="2435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33"/>
                </a:solidFill>
              </a:rPr>
              <a:t>POLDNEVNIKI</a:t>
            </a:r>
          </a:p>
          <a:p>
            <a:r>
              <a:rPr lang="en-US" sz="2800" dirty="0" err="1" smtClean="0"/>
              <a:t>Najpomembnejš</a:t>
            </a:r>
            <a:r>
              <a:rPr lang="sl-SI" sz="2800" dirty="0" smtClean="0"/>
              <a:t>i je </a:t>
            </a:r>
            <a:r>
              <a:rPr lang="en-US" sz="2800" dirty="0" smtClean="0"/>
              <a:t> </a:t>
            </a:r>
            <a:r>
              <a:rPr lang="en-US" sz="2800" dirty="0" err="1" smtClean="0"/>
              <a:t>Greenwiški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37909" y="5785862"/>
            <a:ext cx="37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STOPINJSKA MREŽA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39811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Zemljepisna</a:t>
            </a:r>
            <a:r>
              <a:rPr lang="en-US" b="1" dirty="0"/>
              <a:t> </a:t>
            </a:r>
            <a:r>
              <a:rPr lang="sl-SI" b="1" dirty="0" smtClean="0"/>
              <a:t>lega</a:t>
            </a:r>
            <a:r>
              <a:rPr lang="en-US" b="1" dirty="0" smtClean="0"/>
              <a:t>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Je presek zemljepisne dolžine in zemljepisne širine.</a:t>
            </a:r>
          </a:p>
          <a:p>
            <a:r>
              <a:rPr lang="sl-SI" dirty="0" smtClean="0"/>
              <a:t>Zemljepisna dolžina Štanjela je 13° 49ˈ 22" VZD</a:t>
            </a:r>
          </a:p>
          <a:p>
            <a:r>
              <a:rPr lang="sl-SI" dirty="0"/>
              <a:t>Zemljepisna </a:t>
            </a:r>
            <a:r>
              <a:rPr lang="sl-SI" dirty="0" smtClean="0"/>
              <a:t>širina </a:t>
            </a:r>
            <a:r>
              <a:rPr lang="sl-SI" dirty="0"/>
              <a:t>Štanjela je </a:t>
            </a:r>
            <a:r>
              <a:rPr lang="sl-SI" dirty="0" smtClean="0"/>
              <a:t>45° 50ˈ 36" SZŠ</a:t>
            </a:r>
          </a:p>
          <a:p>
            <a:r>
              <a:rPr lang="sl-SI" dirty="0"/>
              <a:t>Zemljepisna </a:t>
            </a:r>
            <a:r>
              <a:rPr lang="sl-SI" dirty="0" smtClean="0"/>
              <a:t>lega </a:t>
            </a:r>
            <a:r>
              <a:rPr lang="sl-SI" dirty="0"/>
              <a:t>Štanjela je </a:t>
            </a:r>
            <a:r>
              <a:rPr lang="sl-SI" dirty="0" smtClean="0"/>
              <a:t>torej 13</a:t>
            </a:r>
            <a:r>
              <a:rPr lang="sl-SI" dirty="0"/>
              <a:t>° 49ˈ 22" </a:t>
            </a:r>
            <a:r>
              <a:rPr lang="sl-SI" dirty="0" smtClean="0"/>
              <a:t>VZD in </a:t>
            </a:r>
            <a:r>
              <a:rPr lang="sl-SI" dirty="0"/>
              <a:t>45° 50ˈ 36" SZŠ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21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810" y="0"/>
            <a:ext cx="6031832" cy="1325563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Vrtenje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zemlje</a:t>
            </a:r>
            <a:endParaRPr lang="sl-SI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1745"/>
            <a:ext cx="5739751" cy="3176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888" y="270456"/>
            <a:ext cx="62162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9933"/>
                </a:solidFill>
              </a:rPr>
              <a:t>Gibanje Zemlje</a:t>
            </a:r>
            <a:r>
              <a:rPr lang="sl-SI" sz="2400" dirty="0" smtClean="0"/>
              <a:t> </a:t>
            </a:r>
          </a:p>
          <a:p>
            <a:r>
              <a:rPr lang="sl-SI" sz="2400" dirty="0" smtClean="0"/>
              <a:t>Osnovni gibanji Zemlje sta</a:t>
            </a:r>
            <a:endParaRPr lang="en-US" sz="2400" dirty="0" smtClean="0"/>
          </a:p>
          <a:p>
            <a:r>
              <a:rPr lang="sl-SI" sz="2400" dirty="0" smtClean="0"/>
              <a:t>njeno vrtenje okoli svoje osi (</a:t>
            </a:r>
            <a:r>
              <a:rPr lang="sl-SI" sz="2400" b="1" dirty="0" smtClean="0">
                <a:solidFill>
                  <a:srgbClr val="FF9933"/>
                </a:solidFill>
              </a:rPr>
              <a:t>rotacija</a:t>
            </a:r>
            <a:r>
              <a:rPr lang="sl-SI" sz="2400" dirty="0" smtClean="0"/>
              <a:t>) in kroženje okoli Sonca (</a:t>
            </a:r>
            <a:r>
              <a:rPr lang="sl-SI" sz="2400" b="1" dirty="0" smtClean="0">
                <a:solidFill>
                  <a:srgbClr val="FF9933"/>
                </a:solidFill>
              </a:rPr>
              <a:t>revolucija</a:t>
            </a:r>
            <a:r>
              <a:rPr lang="sl-SI" sz="2400" dirty="0" smtClean="0"/>
              <a:t>). </a:t>
            </a:r>
          </a:p>
          <a:p>
            <a:endParaRPr lang="sl-SI" sz="2400" dirty="0" smtClean="0"/>
          </a:p>
          <a:p>
            <a:r>
              <a:rPr lang="sl-SI" sz="2400" dirty="0" smtClean="0"/>
              <a:t>Za en obrat okoli svoje osi potrebuje Zemlja </a:t>
            </a:r>
            <a:r>
              <a:rPr lang="sl-SI" sz="2400" b="1" dirty="0" smtClean="0">
                <a:solidFill>
                  <a:srgbClr val="FF9933"/>
                </a:solidFill>
              </a:rPr>
              <a:t>24 ur</a:t>
            </a:r>
            <a:r>
              <a:rPr lang="sl-SI" sz="2400" dirty="0" smtClean="0"/>
              <a:t>. Ta čas imenujemo </a:t>
            </a:r>
            <a:r>
              <a:rPr lang="sl-SI" sz="2400" b="1" dirty="0" smtClean="0">
                <a:solidFill>
                  <a:srgbClr val="FF9933"/>
                </a:solidFill>
              </a:rPr>
              <a:t>en dan</a:t>
            </a:r>
            <a:r>
              <a:rPr lang="sl-SI" sz="2400" dirty="0" smtClean="0"/>
              <a:t>.</a:t>
            </a:r>
          </a:p>
          <a:p>
            <a:endParaRPr lang="sl-SI" sz="2400" dirty="0" smtClean="0"/>
          </a:p>
          <a:p>
            <a:r>
              <a:rPr lang="sl-SI" sz="2400" dirty="0" smtClean="0"/>
              <a:t>Za </a:t>
            </a:r>
            <a:r>
              <a:rPr lang="sl-SI" sz="2400" dirty="0"/>
              <a:t>en obrat okoli </a:t>
            </a:r>
            <a:r>
              <a:rPr lang="sl-SI" sz="2400" dirty="0" smtClean="0"/>
              <a:t>Sonca </a:t>
            </a:r>
            <a:r>
              <a:rPr lang="sl-SI" sz="2400" dirty="0"/>
              <a:t>potrebuje Zemlja </a:t>
            </a:r>
            <a:r>
              <a:rPr lang="sl-SI" sz="2400" b="1" dirty="0" smtClean="0">
                <a:solidFill>
                  <a:srgbClr val="FF9933"/>
                </a:solidFill>
              </a:rPr>
              <a:t>365 (366) dni</a:t>
            </a:r>
            <a:r>
              <a:rPr lang="sl-SI" sz="2400" dirty="0" smtClean="0"/>
              <a:t>. </a:t>
            </a:r>
            <a:r>
              <a:rPr lang="sl-SI" sz="2400" dirty="0"/>
              <a:t>Ta čas imenujemo </a:t>
            </a:r>
            <a:r>
              <a:rPr lang="sl-SI" sz="2400" b="1" dirty="0" smtClean="0">
                <a:solidFill>
                  <a:srgbClr val="FF9933"/>
                </a:solidFill>
              </a:rPr>
              <a:t>eno leto</a:t>
            </a:r>
            <a:r>
              <a:rPr lang="sl-SI" sz="2400" dirty="0" smtClean="0"/>
              <a:t>.</a:t>
            </a:r>
            <a:endParaRPr lang="sl-S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3193" y="4783001"/>
            <a:ext cx="45333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Na </a:t>
            </a:r>
            <a:r>
              <a:rPr lang="en-US" sz="2800" b="1" dirty="0" err="1" smtClean="0"/>
              <a:t>kratko</a:t>
            </a:r>
            <a:r>
              <a:rPr lang="en-US" sz="2800" b="1" dirty="0" smtClean="0"/>
              <a:t>…</a:t>
            </a:r>
          </a:p>
          <a:p>
            <a:r>
              <a:rPr lang="en-US" sz="2400" dirty="0" err="1" smtClean="0"/>
              <a:t>Zemlja</a:t>
            </a:r>
            <a:r>
              <a:rPr lang="en-US" sz="2400" dirty="0" smtClean="0"/>
              <a:t> se </a:t>
            </a:r>
            <a:r>
              <a:rPr lang="en-US" sz="2400" dirty="0" err="1" smtClean="0"/>
              <a:t>naenkrat</a:t>
            </a:r>
            <a:r>
              <a:rPr lang="en-US" sz="2400" dirty="0" smtClean="0"/>
              <a:t> </a:t>
            </a:r>
            <a:r>
              <a:rPr lang="en-US" sz="2400" dirty="0" err="1" smtClean="0"/>
              <a:t>vrti</a:t>
            </a:r>
            <a:r>
              <a:rPr lang="en-US" sz="2400" dirty="0" smtClean="0"/>
              <a:t> </a:t>
            </a:r>
            <a:r>
              <a:rPr lang="en-US" sz="2400" dirty="0" err="1" smtClean="0"/>
              <a:t>okoli</a:t>
            </a:r>
            <a:r>
              <a:rPr lang="en-US" sz="2400" dirty="0" smtClean="0">
                <a:solidFill>
                  <a:srgbClr val="FF9933"/>
                </a:solidFill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</a:rPr>
              <a:t>svoje</a:t>
            </a:r>
            <a:r>
              <a:rPr lang="en-US" sz="2400" dirty="0" smtClean="0">
                <a:solidFill>
                  <a:srgbClr val="FF9933"/>
                </a:solidFill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</a:rPr>
              <a:t>osi</a:t>
            </a:r>
            <a:r>
              <a:rPr lang="en-US" sz="2400" dirty="0" smtClean="0"/>
              <a:t> in </a:t>
            </a:r>
            <a:r>
              <a:rPr lang="en-US" sz="2400" dirty="0" err="1" smtClean="0"/>
              <a:t>okoli</a:t>
            </a:r>
            <a:r>
              <a:rPr lang="en-US" sz="2400" dirty="0" smtClean="0">
                <a:solidFill>
                  <a:srgbClr val="FF9933"/>
                </a:solidFill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</a:rPr>
              <a:t>sonca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7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Širokozaslonsko</PresentationFormat>
  <Paragraphs>41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Smeri neba</vt:lpstr>
      <vt:lpstr>Zemljepisna širina…</vt:lpstr>
      <vt:lpstr>Zemljepisna dolžina…</vt:lpstr>
      <vt:lpstr>Vzporedniki in poldnevniki</vt:lpstr>
      <vt:lpstr>Zemljepisna lega…</vt:lpstr>
      <vt:lpstr>Vrtenje zemlje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Tomaz</dc:creator>
  <cp:lastModifiedBy>Tomaz</cp:lastModifiedBy>
  <cp:revision>1</cp:revision>
  <dcterms:created xsi:type="dcterms:W3CDTF">2018-11-28T10:11:25Z</dcterms:created>
  <dcterms:modified xsi:type="dcterms:W3CDTF">2018-11-28T10:11:49Z</dcterms:modified>
</cp:coreProperties>
</file>