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427" r:id="rId3"/>
    <p:sldId id="428" r:id="rId4"/>
    <p:sldId id="429" r:id="rId5"/>
    <p:sldId id="430" r:id="rId6"/>
    <p:sldId id="431" r:id="rId7"/>
    <p:sldId id="432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F38F8-DE9E-467E-84A7-8E66B873F815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3A373-DA8E-40D4-9052-7E400BA4EA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3356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54D3CB-E23F-45DE-8D52-CB74137E5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C53A759-3AD7-4CED-A4C6-7BFE965C2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FD80423-5CD5-4FCE-AAEE-85D03B4FE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1DBC824-43F9-49A5-9846-812F579D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9E83529-4380-43C7-A5A6-7698FD12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035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E20954-F1A5-4C30-BDE4-71E321C3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D9DD165-9353-4298-8408-A0BDF5D13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03C5ADB-E155-4C2D-BCC1-F056D1E3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804DED5-14EB-4E71-8F00-23A3808A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8DDB6B5-55F4-46AA-941D-3FCA5E0AD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347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5D332B0-28FF-47B7-9F27-6B3DA44BC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C2EE19F-2286-4C26-BF26-03205F2D0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4F8A80D-F6B2-4285-98D0-22BD7248A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A9FCEA0-F26E-4E75-B78A-165D30B6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9F4806A-16AA-4500-80F9-5C27F2AF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8795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ED83-C335-4FA4-BDA6-179399F756AF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2909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372B-98C9-45C1-B3E4-0BB45466FF19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2217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C54D-B943-45B3-B5E2-99D8C109FCA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61589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95B58-2672-420F-A83F-490BC50CA27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6667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1E4B-E72E-4AA2-ADB0-98F0264233BE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92498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36E0-6D9A-4190-9200-1A7B025678ED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74388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BB38-EF53-41DB-B574-B2714CC5853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70416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22FC-E472-4603-8085-7E8C7182AB6E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734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7179B8-463C-47F8-BD3E-7978712D5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49A1578-9D37-46CE-A401-E36F0DC66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99ABD8A-0EAD-448F-A857-2C2FEFCE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5A0D537-312F-419C-8942-6EC483CED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332041A-CF60-42A4-BC69-8AB7E08E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7357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8CC9E-CCC7-4B27-9C8A-D0E9DAFC469C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183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803D-59A1-47A9-A29E-85B68C4F61F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147615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667A5-1DA1-48F3-B53A-014B6633B53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71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0F46EE-0725-4714-940F-B07F36FE9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AC5A338-44FB-491E-9AD5-EE7CF9C46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31FF0B8-1CB8-4919-B08D-645F363C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F491ECA-C27D-459C-AEAB-C7B2E0D00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C801C16-A9CC-41E4-858D-48D8C18F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003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433EC1-69C5-449D-8B96-DCC27E195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EB05AFD-CAF2-4A2A-9F63-CA94393E7D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4D24DF6-557C-4ABB-A633-26A66EACC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A4AA0F1-840C-45B9-A741-45508AD13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912AD9F-F609-42C2-A263-2E1E0D01A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771790E-A822-4533-AB62-8BCF72B8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311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53DD1-AA7D-4273-AE3B-279BD2BB2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95D4C92-68B5-4BBC-B144-4B3975EDF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BF9D5A4-ED44-4595-8518-91BBB9D9F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17AFDF4-16D2-42B3-B339-D9FFD2EB10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AE40605-3935-43DB-8A9B-E0CB50DA8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0ED7143-0B24-436E-8D17-DFB7E111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E6C17AED-345B-4C7A-9CA2-D5B081FFA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8E00EDB-7C22-48A5-A6AB-E0B56D569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83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D8EDB8-4F61-4899-9E5F-213F65412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E2211D5-40C6-4450-BF26-B8E8D6BC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8CDE4DFC-AD18-4E92-8554-9768FD99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6EC8894-FDF7-4133-A176-6658DF558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132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D1FD7A58-173A-4964-A56C-7409DFE01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94A64EC-2E1F-4F37-8DEB-AB52C760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F04447F-336D-49F8-923F-02CE4E558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045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80F6F7-C77D-48A3-AD85-72DCA9ABA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8E266ED-AF03-4E7E-95C8-90643ED3A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0F068D4-9B7B-435C-BC16-88B34DCC4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CB97A23-E02A-4952-88C4-305041026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1FD7DCC-097C-4819-A1F9-BF7810E59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28F120F-9CD4-45C4-B855-2EB4C2C9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01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0F1B20-C29B-4E33-A840-ECBB636C9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BF87F70-6A22-4E40-AEB2-2D4FAFFFC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48059C7-6DB0-4D4F-AA3F-34DB5CBA0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947BAAE-1DCE-4025-AD0D-9AC03C29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AAB9676-0600-443E-BAF3-223AEEDF4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637E2AC-8F5B-4F37-83B7-9DED12D5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037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A9ACA45-A6CB-445F-9300-BB27DAA4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DC9103C-8D9C-4D87-8979-0E9299A9A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D04A771-6612-4B12-A78B-B2F4DCF1D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3176079-29DB-400A-A842-9F8934148E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AE631D9-E343-4F36-83D3-FEA5D3E35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4255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9E51A5B0-DD74-4BC7-96D3-901634CACEF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01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9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2.png"/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4.png"/><Relationship Id="rId2" Type="http://schemas.openxmlformats.org/officeDocument/2006/relationships/image" Target="../media/image213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16.png"/><Relationship Id="rId4" Type="http://schemas.openxmlformats.org/officeDocument/2006/relationships/image" Target="../media/image2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4742" y="184029"/>
            <a:ext cx="10796530" cy="818506"/>
          </a:xfrm>
        </p:spPr>
        <p:txBody>
          <a:bodyPr>
            <a:normAutofit/>
          </a:bodyPr>
          <a:lstStyle/>
          <a:p>
            <a:r>
              <a:rPr lang="sl-SI" sz="3600" dirty="0"/>
              <a:t>1.7 PALIČJA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793213" y="1266940"/>
                <a:ext cx="10025351" cy="522199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l-SI" sz="2800" b="1" dirty="0">
                    <a:solidFill>
                      <a:schemeClr val="accent1"/>
                    </a:solidFill>
                  </a:rPr>
                  <a:t>1.7.1 Čisto ravninsko paličje</a:t>
                </a:r>
              </a:p>
              <a:p>
                <a:pPr marL="0" indent="0">
                  <a:buNone/>
                </a:pPr>
                <a:r>
                  <a:rPr lang="sl-SI" b="1" dirty="0"/>
                  <a:t>V praksi velikokrat vidimo konstrukcije. Vse te konstrukcije so sestavljene iz podobnih elementov, ki jim pravimo palice. </a:t>
                </a:r>
                <a:r>
                  <a:rPr lang="sl-SI" b="1" dirty="0">
                    <a:solidFill>
                      <a:schemeClr val="accent1"/>
                    </a:solidFill>
                  </a:rPr>
                  <a:t>Palica </a:t>
                </a:r>
                <a:r>
                  <a:rPr lang="sl-SI" b="1" dirty="0">
                    <a:solidFill>
                      <a:schemeClr val="tx2"/>
                    </a:solidFill>
                  </a:rPr>
                  <a:t>je ravni nosilni element s poudarjeno dolžino. Med seboj so palice preko </a:t>
                </a:r>
                <a:r>
                  <a:rPr lang="sl-SI" b="1" dirty="0">
                    <a:solidFill>
                      <a:schemeClr val="accent1"/>
                    </a:solidFill>
                  </a:rPr>
                  <a:t>vozlišč </a:t>
                </a:r>
                <a:r>
                  <a:rPr lang="sl-SI" b="1" dirty="0">
                    <a:solidFill>
                      <a:schemeClr val="tx2"/>
                    </a:solidFill>
                  </a:rPr>
                  <a:t>sestavljene v trikotnike, ki zagotavljajo, da je paličje statično določeno (stabilno). V vozlišča postavimo tudi podpore.</a:t>
                </a:r>
              </a:p>
              <a:p>
                <a:pPr marL="0" indent="0">
                  <a:buNone/>
                </a:pPr>
                <a:r>
                  <a:rPr lang="sl-SI" b="1" dirty="0">
                    <a:solidFill>
                      <a:schemeClr val="tx2"/>
                    </a:solidFill>
                  </a:rPr>
                  <a:t>Če zunanje obremenitve na palični sistem delujejo le v vozliščih, palice prenašajo obremenitve samo preko vozlišč in se v njih pojavijo le osne sile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sl-SI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</m:sSub>
                  </m:oMath>
                </a14:m>
                <a:r>
                  <a:rPr lang="sl-SI" b="1" dirty="0"/>
                  <a:t>, ki palico obremenjujejo na nateg ali tlak. Takšno paličje imenujemo </a:t>
                </a:r>
                <a:r>
                  <a:rPr lang="sl-SI" b="1" dirty="0">
                    <a:solidFill>
                      <a:schemeClr val="accent1"/>
                    </a:solidFill>
                  </a:rPr>
                  <a:t>čisto paličje. </a:t>
                </a:r>
                <a:r>
                  <a:rPr lang="sl-SI" b="1" dirty="0">
                    <a:solidFill>
                      <a:schemeClr val="tx2"/>
                    </a:solidFill>
                  </a:rPr>
                  <a:t>Če je palični sistem obremenjen tudi zunaj vozlišč, se v tako obremenjeni palici poleg osne sile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sl-SI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</m:sSub>
                  </m:oMath>
                </a14:m>
                <a:r>
                  <a:rPr lang="sl-SI" b="1" dirty="0"/>
                  <a:t> pojavita tudi prečna sila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sl-SI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b>
                    </m:sSub>
                  </m:oMath>
                </a14:m>
                <a:r>
                  <a:rPr lang="sl-SI" b="1" dirty="0"/>
                  <a:t> in upogibni moment M. takšna palica je nosilec. Celotna konstrukcija je </a:t>
                </a:r>
                <a:r>
                  <a:rPr lang="sl-SI" b="1" dirty="0">
                    <a:solidFill>
                      <a:schemeClr val="accent1"/>
                    </a:solidFill>
                  </a:rPr>
                  <a:t>kombinirani sistem, </a:t>
                </a:r>
                <a:r>
                  <a:rPr lang="sl-SI" b="1" dirty="0">
                    <a:solidFill>
                      <a:schemeClr val="tx2"/>
                    </a:solidFill>
                  </a:rPr>
                  <a:t>sestavljen iz palic in nosilcev.</a:t>
                </a:r>
                <a:endParaRPr lang="sl-SI" b="1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3213" y="1266940"/>
                <a:ext cx="10025351" cy="5221995"/>
              </a:xfrm>
              <a:blipFill rotWithShape="0">
                <a:blip r:embed="rId2"/>
                <a:stretch>
                  <a:fillRect l="-1216" t="-175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2175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48299" y="286439"/>
            <a:ext cx="10091450" cy="6202495"/>
          </a:xfrm>
        </p:spPr>
        <p:txBody>
          <a:bodyPr/>
          <a:lstStyle/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r>
              <a:rPr lang="sl-SI" b="1" dirty="0"/>
              <a:t>V prikazanih primerih paličnih konstrukcij so palice prostorsko razporejene in takšno konstrukcijo imenujemo </a:t>
            </a:r>
            <a:r>
              <a:rPr lang="sl-SI" b="1" dirty="0">
                <a:solidFill>
                  <a:schemeClr val="accent1"/>
                </a:solidFill>
              </a:rPr>
              <a:t>prostorsko paličje. </a:t>
            </a:r>
            <a:r>
              <a:rPr lang="sl-SI" b="1" dirty="0">
                <a:solidFill>
                  <a:schemeClr val="tx2"/>
                </a:solidFill>
              </a:rPr>
              <a:t>Kadar vse palice in obremenitve, ki obremenjujejo konstrukcijo, ležijo v isti ravnini, takšno konstrukcijo imenujemo </a:t>
            </a:r>
            <a:r>
              <a:rPr lang="sl-SI" b="1" dirty="0">
                <a:solidFill>
                  <a:schemeClr val="accent1"/>
                </a:solidFill>
              </a:rPr>
              <a:t>ravninsko paličje. </a:t>
            </a:r>
            <a:r>
              <a:rPr lang="sl-SI" b="1" dirty="0">
                <a:solidFill>
                  <a:schemeClr val="tx2"/>
                </a:solidFill>
              </a:rPr>
              <a:t>Kot smo že omenili, če vse obremenitve na ravninsko paličje delujejo v vozliščih, pa govorimo o </a:t>
            </a:r>
            <a:r>
              <a:rPr lang="sl-SI" b="1" dirty="0">
                <a:solidFill>
                  <a:schemeClr val="accent1"/>
                </a:solidFill>
              </a:rPr>
              <a:t>čistem ravninskem paličju.</a:t>
            </a:r>
          </a:p>
          <a:p>
            <a:pPr marL="0" indent="0">
              <a:buNone/>
            </a:pPr>
            <a:endParaRPr lang="sl-SI" b="1" dirty="0">
              <a:solidFill>
                <a:schemeClr val="tx2"/>
              </a:solidFill>
            </a:endParaRP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478" y="144310"/>
            <a:ext cx="8215198" cy="398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585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48299" y="286439"/>
            <a:ext cx="10091450" cy="6202495"/>
          </a:xfrm>
        </p:spPr>
        <p:txBody>
          <a:bodyPr/>
          <a:lstStyle/>
          <a:p>
            <a:pPr marL="0" indent="0">
              <a:buNone/>
            </a:pPr>
            <a:r>
              <a:rPr lang="sl-SI" b="1" dirty="0"/>
              <a:t>Vozlišča so konstrukcijsko različno izvedena, odvisno od gradiva in vrste konstrukcije. Pri ravninskih jeklenih konstrukcijah so palice običajno zakovičene, privarjene ali </a:t>
            </a:r>
            <a:r>
              <a:rPr lang="sl-SI" b="1" dirty="0" err="1"/>
              <a:t>privijačene</a:t>
            </a:r>
            <a:r>
              <a:rPr lang="sl-SI" b="1" dirty="0"/>
              <a:t> na vozliščno pločevino. Pri prostorskih konstrukcijah je pogosto uporabljena vozliščna krogla. Pri lesenih konstrukcijah so vozlišča pogosto lepljena.</a:t>
            </a:r>
          </a:p>
          <a:p>
            <a:pPr marL="0" indent="0">
              <a:buNone/>
            </a:pPr>
            <a:r>
              <a:rPr lang="sl-SI" b="1" dirty="0"/>
              <a:t>Osnovna značilnost paličnih konstrukcij je majhna teža ob sorazmerno veliki nosilnosti. V največji meri so te vrste konstrukcij zastopane v gradbeništvu.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8914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3259" y="228098"/>
            <a:ext cx="10829581" cy="658762"/>
          </a:xfrm>
        </p:spPr>
        <p:txBody>
          <a:bodyPr>
            <a:normAutofit/>
          </a:bodyPr>
          <a:lstStyle/>
          <a:p>
            <a:r>
              <a:rPr lang="sl-SI" sz="3200" dirty="0"/>
              <a:t>1.7.2 Postopek obravnavanja ravninskega paličja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661012" y="1079653"/>
                <a:ext cx="10388906" cy="5508434"/>
              </a:xfrm>
            </p:spPr>
            <p:txBody>
              <a:bodyPr>
                <a:normAutofit/>
              </a:bodyPr>
              <a:lstStyle/>
              <a:p>
                <a:pPr marL="274320" lvl="1" indent="0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Pri obravnavanju paličja v ravnini določimo:</a:t>
                </a:r>
              </a:p>
              <a:p>
                <a:pPr lvl="1"/>
                <a:r>
                  <a:rPr lang="sl-SI" sz="2000" b="1" dirty="0">
                    <a:solidFill>
                      <a:schemeClr val="tx2"/>
                    </a:solidFill>
                  </a:rPr>
                  <a:t>statično določenost paličja,</a:t>
                </a:r>
              </a:p>
              <a:p>
                <a:pPr lvl="1"/>
                <a:r>
                  <a:rPr lang="sl-SI" sz="2000" b="1" dirty="0">
                    <a:solidFill>
                      <a:schemeClr val="tx2"/>
                    </a:solidFill>
                  </a:rPr>
                  <a:t>reakcije v podporah in</a:t>
                </a:r>
              </a:p>
              <a:p>
                <a:pPr lvl="1"/>
                <a:r>
                  <a:rPr lang="sl-SI" sz="2000" b="1" dirty="0">
                    <a:solidFill>
                      <a:schemeClr val="tx2"/>
                    </a:solidFill>
                  </a:rPr>
                  <a:t>notranje sile v palicah.</a:t>
                </a:r>
              </a:p>
              <a:p>
                <a:pPr lvl="1"/>
                <a:endParaRPr lang="sl-SI" sz="2000" b="1" dirty="0">
                  <a:solidFill>
                    <a:schemeClr val="tx2"/>
                  </a:solidFill>
                </a:endParaRPr>
              </a:p>
              <a:p>
                <a:pPr lvl="1"/>
                <a:r>
                  <a:rPr lang="sl-SI" sz="2000" b="1" dirty="0">
                    <a:solidFill>
                      <a:schemeClr val="accent1"/>
                    </a:solidFill>
                  </a:rPr>
                  <a:t>Statična določenost paličja</a:t>
                </a:r>
              </a:p>
              <a:p>
                <a:pPr marL="274320" lvl="1" indent="0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Da je paličje statično določeno, mora biti število ravnotežnih enačb enako številu neznanih veličin v sistemu paličja. V vsakem vozlišču imamo dve projekcijski ravnotežni enačbi,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sz="2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l-SI" sz="2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sz="2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sl-SI" sz="2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𝒊𝒙</m:t>
                            </m:r>
                          </m:sub>
                        </m:sSub>
                        <m:r>
                          <a:rPr lang="sl-SI" sz="2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sl-SI" sz="2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r>
                  <a:rPr lang="sl-SI" sz="2000" b="1" dirty="0">
                    <a:solidFill>
                      <a:schemeClr val="tx2"/>
                    </a:solidFill>
                  </a:rPr>
                  <a:t> in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sl-SI" sz="2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sl-SI" sz="2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sz="2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sl-SI" sz="2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sl-SI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r>
                          <a:rPr lang="sl-SI" sz="2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sl-SI" sz="2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e>
                    </m:nary>
                  </m:oMath>
                </a14:m>
                <a:r>
                  <a:rPr lang="sl-SI" sz="2000" b="1" dirty="0">
                    <a:solidFill>
                      <a:schemeClr val="tx2"/>
                    </a:solidFill>
                  </a:rPr>
                  <a:t>. Za celotno paličje z vozlišči v imamo torej </a:t>
                </a:r>
                <a14:m>
                  <m:oMath xmlns:m="http://schemas.openxmlformats.org/officeDocument/2006/math">
                    <m:r>
                      <a:rPr lang="sl-SI" sz="2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sl-SI" sz="2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l-SI" sz="2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sl-SI" sz="2000" b="1" dirty="0">
                    <a:solidFill>
                      <a:schemeClr val="tx2"/>
                    </a:solidFill>
                  </a:rPr>
                  <a:t> ravnotežnih enačb. Število neznanih veličin v sistemu je enako vsoti števila sil v podporah n in število palic p, ker je v vsaki palici ena neznanka (osna sila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</m:sSub>
                  </m:oMath>
                </a14:m>
                <a:r>
                  <a:rPr lang="sl-SI" sz="2000" b="1" dirty="0">
                    <a:solidFill>
                      <a:schemeClr val="tx2"/>
                    </a:solidFill>
                  </a:rPr>
                  <a:t>), n + p.</a:t>
                </a:r>
              </a:p>
              <a:p>
                <a:pPr marL="274320" lvl="1" indent="0">
                  <a:buNone/>
                </a:pPr>
                <a:endParaRPr lang="sl-SI" sz="2000" b="1" dirty="0">
                  <a:solidFill>
                    <a:schemeClr val="tx2"/>
                  </a:solidFill>
                </a:endParaRPr>
              </a:p>
              <a:p>
                <a:pPr marL="274320" lvl="1" indent="0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Pogoj statične določenosti paličja zapišemo: </a:t>
                </a:r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1012" y="1079653"/>
                <a:ext cx="10388906" cy="5508434"/>
              </a:xfrm>
              <a:blipFill rotWithShape="0">
                <a:blip r:embed="rId2"/>
                <a:stretch>
                  <a:fillRect t="-110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/>
              <p:cNvSpPr txBox="1"/>
              <p:nvPr/>
            </p:nvSpPr>
            <p:spPr>
              <a:xfrm>
                <a:off x="6935671" y="5243907"/>
                <a:ext cx="1822739" cy="430887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sl-SI" sz="2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𝟐</m:t>
                      </m:r>
                      <m:r>
                        <a:rPr kumimoji="0" lang="sl-SI" sz="2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∙</m:t>
                      </m:r>
                      <m:r>
                        <a:rPr kumimoji="0" lang="sl-SI" sz="2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𝒗</m:t>
                      </m:r>
                      <m:r>
                        <a:rPr kumimoji="0" lang="sl-SI" sz="2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=</m:t>
                      </m:r>
                      <m:r>
                        <a:rPr kumimoji="0" lang="sl-SI" sz="2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𝒏</m:t>
                      </m:r>
                      <m:r>
                        <a:rPr kumimoji="0" lang="sl-SI" sz="2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+</m:t>
                      </m:r>
                      <m:r>
                        <a:rPr kumimoji="0" lang="sl-SI" sz="2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𝒑</m:t>
                      </m:r>
                    </m:oMath>
                  </m:oMathPara>
                </a14:m>
                <a:endParaRPr kumimoji="0" lang="sl-SI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Schoolbook" panose="020406040505050203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PoljeZBesedilom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5671" y="5243907"/>
                <a:ext cx="1822739" cy="430887"/>
              </a:xfrm>
              <a:prstGeom prst="rect">
                <a:avLst/>
              </a:prstGeom>
              <a:blipFill rotWithShape="0">
                <a:blip r:embed="rId3"/>
                <a:stretch>
                  <a:fillRect b="-1095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1008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848299" y="286439"/>
                <a:ext cx="10091450" cy="6202495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sl-SI" b="1" dirty="0">
                    <a:solidFill>
                      <a:schemeClr val="accent1"/>
                    </a:solidFill>
                  </a:rPr>
                  <a:t>Reakcije v podporah</a:t>
                </a:r>
              </a:p>
              <a:p>
                <a:pPr marL="0" indent="0">
                  <a:buNone/>
                </a:pPr>
                <a:r>
                  <a:rPr lang="sl-SI" b="1" dirty="0"/>
                  <a:t>Reakcije v podporah izračunamo podobno kot pri nosilcih. Ko je paličje zunanje statično določeno, imamo tri reakcije v podporah, ki jih izračunamo iz treh ravnotežnih enačb:</a:t>
                </a:r>
              </a:p>
              <a:p>
                <a:pPr marL="0" indent="0">
                  <a:buNone/>
                </a:pPr>
                <a:endParaRPr lang="sl-SI" b="1" dirty="0"/>
              </a:p>
              <a:p>
                <a:pPr marL="0" indent="0">
                  <a:buNone/>
                </a:pPr>
                <a:endParaRPr lang="sl-SI" b="1" dirty="0"/>
              </a:p>
              <a:p>
                <a:r>
                  <a:rPr lang="sl-SI" b="1" dirty="0">
                    <a:solidFill>
                      <a:schemeClr val="accent1"/>
                    </a:solidFill>
                  </a:rPr>
                  <a:t>Notranje sile v palicah</a:t>
                </a:r>
              </a:p>
              <a:p>
                <a:pPr marL="0" indent="0">
                  <a:buNone/>
                </a:pPr>
                <a:r>
                  <a:rPr lang="sl-SI" b="1" dirty="0">
                    <a:solidFill>
                      <a:schemeClr val="tx2"/>
                    </a:solidFill>
                  </a:rPr>
                  <a:t>Pri paličju se zunanje sile preko vozlišč prenašajo v palice in podpore konstrukcije. V palicah se pojavljajo samo osne sile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sl-SI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</m:sSub>
                  </m:oMath>
                </a14:m>
                <a:r>
                  <a:rPr lang="sl-SI" b="1" dirty="0">
                    <a:solidFill>
                      <a:schemeClr val="tx2"/>
                    </a:solidFill>
                  </a:rPr>
                  <a:t>, ki jih lahko določimo na dva načina:</a:t>
                </a:r>
              </a:p>
              <a:p>
                <a:pPr>
                  <a:buFont typeface="Courier New" panose="02070309020205020404" pitchFamily="49" charset="0"/>
                  <a:buChar char="o"/>
                </a:pPr>
                <a:r>
                  <a:rPr lang="sl-SI" b="1" dirty="0">
                    <a:solidFill>
                      <a:schemeClr val="tx2"/>
                    </a:solidFill>
                  </a:rPr>
                  <a:t>Grafično, z metodo mnogokotnika sil v vozlišču (</a:t>
                </a:r>
                <a:r>
                  <a:rPr lang="sl-SI" b="1" dirty="0" err="1">
                    <a:solidFill>
                      <a:schemeClr val="tx2"/>
                    </a:solidFill>
                  </a:rPr>
                  <a:t>Cremonova</a:t>
                </a:r>
                <a:r>
                  <a:rPr lang="sl-SI" b="1" dirty="0">
                    <a:solidFill>
                      <a:schemeClr val="tx2"/>
                    </a:solidFill>
                  </a:rPr>
                  <a:t> metoda),</a:t>
                </a:r>
              </a:p>
              <a:p>
                <a:pPr>
                  <a:buFont typeface="Courier New" panose="02070309020205020404" pitchFamily="49" charset="0"/>
                  <a:buChar char="o"/>
                </a:pPr>
                <a:r>
                  <a:rPr lang="sl-SI" b="1" dirty="0">
                    <a:solidFill>
                      <a:schemeClr val="tx2"/>
                    </a:solidFill>
                  </a:rPr>
                  <a:t>Analitično, s projekcijskimi ravnotežnimi enačbami ali z metodo reza (</a:t>
                </a:r>
                <a:r>
                  <a:rPr lang="sl-SI" b="1" dirty="0" err="1">
                    <a:solidFill>
                      <a:schemeClr val="tx2"/>
                    </a:solidFill>
                  </a:rPr>
                  <a:t>Ritterjeva</a:t>
                </a:r>
                <a:r>
                  <a:rPr lang="sl-SI" b="1" dirty="0">
                    <a:solidFill>
                      <a:schemeClr val="tx2"/>
                    </a:solidFill>
                  </a:rPr>
                  <a:t> metoda).</a:t>
                </a:r>
              </a:p>
              <a:p>
                <a:pPr marL="0" indent="0">
                  <a:buNone/>
                </a:pPr>
                <a:r>
                  <a:rPr lang="sl-SI" b="1" dirty="0">
                    <a:solidFill>
                      <a:schemeClr val="tx2"/>
                    </a:solidFill>
                  </a:rPr>
                  <a:t>V nadaljevanju bo pojasnjena le analitična metoda z uporabo projekcijskih ravnotežnih enačb, ki velja le za sistem sil s skupnim prijemališčem. Metoda je uporabna v vozliščih, v katerih imamo največ dve neznanki.</a:t>
                </a:r>
              </a:p>
              <a:p>
                <a:pPr marL="0" indent="0">
                  <a:buNone/>
                </a:pPr>
                <a:endParaRPr lang="sl-SI" b="1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8299" y="286439"/>
                <a:ext cx="10091450" cy="6202495"/>
              </a:xfrm>
              <a:blipFill rotWithShape="0">
                <a:blip r:embed="rId2"/>
                <a:stretch>
                  <a:fillRect l="-604" t="-1377" b="-49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/>
              <p:cNvSpPr txBox="1"/>
              <p:nvPr/>
            </p:nvSpPr>
            <p:spPr>
              <a:xfrm>
                <a:off x="1273000" y="1729526"/>
                <a:ext cx="1613418" cy="98668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kumimoji="0" lang="sl-SI" sz="24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kumimoji="0" lang="sl-SI" sz="24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sl-SI" sz="24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𝑭</m:t>
                              </m:r>
                            </m:e>
                            <m:sub>
                              <m:r>
                                <a:rPr kumimoji="0" lang="sl-SI" sz="24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𝒊𝒙</m:t>
                              </m:r>
                            </m:sub>
                          </m:sSub>
                          <m:r>
                            <a:rPr kumimoji="0" lang="sl-SI" sz="24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=</m:t>
                          </m:r>
                          <m:r>
                            <a:rPr kumimoji="0" lang="sl-SI" sz="24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𝟎</m:t>
                          </m:r>
                        </m:e>
                      </m:nary>
                    </m:oMath>
                  </m:oMathPara>
                </a14:m>
                <a:endParaRPr kumimoji="0" lang="sl-SI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Schoolbook" panose="020406040505050203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PoljeZBesedilom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3000" y="1729526"/>
                <a:ext cx="1613418" cy="9866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/>
              <p:cNvSpPr txBox="1"/>
              <p:nvPr/>
            </p:nvSpPr>
            <p:spPr>
              <a:xfrm>
                <a:off x="4751300" y="1729526"/>
                <a:ext cx="1613418" cy="98668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kumimoji="0" lang="sl-SI" sz="24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kumimoji="0" lang="sl-SI" sz="24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sl-SI" sz="24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𝑭</m:t>
                              </m:r>
                            </m:e>
                            <m:sub>
                              <m:r>
                                <a:rPr kumimoji="0" lang="sl-SI" sz="24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𝒊</m:t>
                              </m:r>
                              <m:r>
                                <a:rPr kumimoji="0" lang="sl-SI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𝒚</m:t>
                              </m:r>
                            </m:sub>
                          </m:sSub>
                          <m:r>
                            <a:rPr kumimoji="0" lang="sl-SI" sz="24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=</m:t>
                          </m:r>
                          <m:r>
                            <a:rPr kumimoji="0" lang="sl-SI" sz="24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𝟎</m:t>
                          </m:r>
                        </m:e>
                      </m:nary>
                    </m:oMath>
                  </m:oMathPara>
                </a14:m>
                <a:endParaRPr kumimoji="0" lang="sl-SI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Schoolbook" panose="020406040505050203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PoljeZBesedilom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1300" y="1729526"/>
                <a:ext cx="1613418" cy="98668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/>
              <p:cNvSpPr txBox="1"/>
              <p:nvPr/>
            </p:nvSpPr>
            <p:spPr>
              <a:xfrm>
                <a:off x="8229600" y="1729526"/>
                <a:ext cx="2079986" cy="98668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kumimoji="0" lang="sl-SI" sz="24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kumimoji="0" lang="sl-SI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sl-SI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𝑴</m:t>
                              </m:r>
                            </m:e>
                            <m:sub>
                              <m:r>
                                <a:rPr kumimoji="0" lang="sl-SI" sz="24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𝒊</m:t>
                              </m:r>
                              <m:r>
                                <a:rPr kumimoji="0" lang="sl-SI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(</m:t>
                              </m:r>
                              <m:r>
                                <a:rPr kumimoji="0" lang="sl-SI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𝑨</m:t>
                              </m:r>
                              <m:r>
                                <a:rPr kumimoji="0" lang="sl-SI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,</m:t>
                              </m:r>
                              <m:r>
                                <a:rPr kumimoji="0" lang="sl-SI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𝑩</m:t>
                              </m:r>
                              <m:r>
                                <a:rPr kumimoji="0" lang="sl-SI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)</m:t>
                              </m:r>
                            </m:sub>
                          </m:sSub>
                          <m:r>
                            <a:rPr kumimoji="0" lang="sl-SI" sz="24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=</m:t>
                          </m:r>
                          <m:r>
                            <a:rPr kumimoji="0" lang="sl-SI" sz="24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𝟎</m:t>
                          </m:r>
                        </m:e>
                      </m:nary>
                    </m:oMath>
                  </m:oMathPara>
                </a14:m>
                <a:endParaRPr kumimoji="0" lang="sl-SI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Schoolbook" panose="020406040505050203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PoljeZBesedilom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1729526"/>
                <a:ext cx="2079986" cy="98668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4017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48299" y="286439"/>
            <a:ext cx="10091450" cy="620249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sl-SI" b="1" dirty="0"/>
              <a:t>Narišemo vozlišče, ki ima dve neznanki.</a:t>
            </a:r>
          </a:p>
          <a:p>
            <a:pPr marL="457200" indent="-457200">
              <a:buAutoNum type="arabicPeriod"/>
            </a:pPr>
            <a:r>
              <a:rPr lang="sl-SI" b="1" dirty="0"/>
              <a:t>V izbrano vozlišče vrišemo znane sile s pravilno smerjo. Neznani osni sili narišemo v smeri osi palice, proč od namišljenega prereza. Predstavljata natezno silo.</a:t>
            </a:r>
          </a:p>
          <a:p>
            <a:pPr marL="457200" indent="-457200">
              <a:buAutoNum type="arabicPeriod"/>
            </a:pPr>
            <a:r>
              <a:rPr lang="sl-SI" b="1" dirty="0"/>
              <a:t>Zapišemo ravnotežni enačbi in izračunamo velikosti neznanih osnih sil v palicah.</a:t>
            </a:r>
          </a:p>
          <a:p>
            <a:pPr marL="457200" indent="-457200">
              <a:buAutoNum type="arabicPeriod"/>
            </a:pPr>
            <a:r>
              <a:rPr lang="sl-SI" b="1" dirty="0"/>
              <a:t>V narisano konstrukcijo za izračunani osni sili v palicah vrišemo pravilne smeri osnih sil. V bližini nasprotnega vozlišča vrišemo na isto palico osno silo z nasprotno smerjo.</a:t>
            </a:r>
          </a:p>
          <a:p>
            <a:pPr marL="457200" indent="-457200">
              <a:buAutoNum type="arabicPeriod"/>
            </a:pPr>
            <a:r>
              <a:rPr lang="sl-SI" b="1" dirty="0"/>
              <a:t>Narišemo skico novega vozlišča, ki ima dve neznanki, in postopek od 2.do 4.koraka ponovimo. Celotni postopek ponavljamo, dokler ne izračunamo vseh osnih sil v palicah.</a:t>
            </a:r>
          </a:p>
          <a:p>
            <a:pPr marL="457200" indent="-457200">
              <a:buAutoNum type="arabicPeriod"/>
            </a:pPr>
            <a:r>
              <a:rPr lang="sl-SI" b="1" dirty="0"/>
              <a:t>Na koncu osne sile v palicah prikažemo v tabeli, iz katere sta razvidni velikost in smer delovanja (nateg ali tlak).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053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670</Words>
  <Application>Microsoft Office PowerPoint</Application>
  <PresentationFormat>Širokozaslonsko</PresentationFormat>
  <Paragraphs>50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Century Schoolbook</vt:lpstr>
      <vt:lpstr>Courier New</vt:lpstr>
      <vt:lpstr>Wingdings 2</vt:lpstr>
      <vt:lpstr>Officeova tema</vt:lpstr>
      <vt:lpstr>View</vt:lpstr>
      <vt:lpstr>1.7 PALIČJA</vt:lpstr>
      <vt:lpstr>PowerPointova predstavitev</vt:lpstr>
      <vt:lpstr>PowerPointova predstavitev</vt:lpstr>
      <vt:lpstr>1.7.2 Postopek obravnavanja ravninskega paličja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3.2.2 Sestavljanje sil – rezultanta dveh in več vzporednih sil</dc:title>
  <dc:creator>Vouk, Gaja</dc:creator>
  <cp:lastModifiedBy>Vouk, Gaja</cp:lastModifiedBy>
  <cp:revision>9</cp:revision>
  <dcterms:created xsi:type="dcterms:W3CDTF">2022-02-07T18:07:31Z</dcterms:created>
  <dcterms:modified xsi:type="dcterms:W3CDTF">2022-02-07T18:39:11Z</dcterms:modified>
</cp:coreProperties>
</file>