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29" r:id="rId3"/>
    <p:sldId id="330" r:id="rId4"/>
    <p:sldId id="332" r:id="rId5"/>
    <p:sldId id="333" r:id="rId6"/>
    <p:sldId id="334" r:id="rId7"/>
    <p:sldId id="335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6E1DF7D-ABAC-4C5A-9048-6D7D3AD0134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AE92142-DFBB-4517-9942-7437AC56EA2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2B319649-A265-4553-AB6A-3320D3DB08C6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708FBAEF-C96B-4D2A-9618-066B27FDC5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FA8B111-D428-45CD-8224-DA3C8A951C3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0D2C92E4-9B0B-4B24-AB3D-E860975513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74BEF25-CD0A-4609-888A-B44BA59BB2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DF2C4E13-9448-4C9A-942D-70106618AB9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794E8F9A-5676-4862-8E79-4204365B643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DDCEC6D0-5756-4CD6-BC2E-43BAC868E6A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D2527AF4-1E31-4A57-AF7C-509205144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B13E8B95-9316-4723-B015-9F954523B2E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4566251-ECF8-478B-A823-BC615B93BDC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28DCEBE-0F7A-479E-8A95-0C21D174DE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CF334E2E-0C73-4AD8-B40D-8D27EF784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64B88-B7CC-41AA-9F65-E0978D71BF4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B86F2DED-6F40-47DD-A607-6DEBBAA13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C2340140-E76E-474E-9CEF-4A353B56E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6D8F7-C46A-4D41-B195-E7A91E8DABA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596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DE419C6-8341-4A2A-B6E7-9AB43F4C2E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1BFA7CA-E339-46BB-98AD-60F8A977018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87FBC3-F770-40C2-A5E3-39475FC3D5E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E548213-C6E8-47A4-9D97-718B2D00FBC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A5AD1-3521-4B5E-89A1-063E1C6F102D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74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F2BC069-8CEB-4F44-9659-84FB848120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92CAD5A-4436-468E-91EF-AB72031E49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7E39C-0F80-438F-82A1-04FC1CBF83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71337AF-7A2E-43B5-AA50-B0B5804230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5A38B-8768-4F9F-9C41-6EA53DF071B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1366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5053926-BBF6-4788-BC5A-D3DCB9B9113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09F27F4-458C-41B8-BEB4-E68EA982844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40BF2E-3A5F-46B1-9A90-D9FF2ABA6C9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7922B912-A7FC-48A4-B188-F2202A6C0AC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C350-C9C0-4D60-8C1D-DEEF23EB0B6F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9973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4577C0FC-080C-4E1F-A62A-90B6DB77CF6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CA94D3C-4795-4384-9540-2603CBBFA81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70E21-FA90-4311-9FCB-C3650179F4B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49F3E0DA-306A-4D09-8DBA-0076E70A937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BACC-1F76-42A5-BE77-A00D06931A6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3869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030EF2-66B6-429F-B013-5E678CFFF39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E46F41-5029-4A1F-A585-2F21FE76E7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9716FB-622E-4770-A5E7-53D4EB615C3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6911DDB-63C5-4D63-904F-C6A2EDC0BF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E9A07-E8D7-4226-9F0A-2499CCC7A496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902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C06B5A9-24FC-484F-913D-43405B4D59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302F3DD-FE6C-4F31-9067-60CEA3A19C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B053C-2EEB-43A1-BB50-916140A5A7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61F56EC-0700-4A07-B4AC-A47EA988639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AA4F1-5D67-4232-AB02-9B7074B14DFE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5970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6E907F-AE70-4004-86BB-C03099D2DB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29225B5-9A54-477B-A10B-D3BC6C3B913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BAFBC-04EC-4C0B-8D12-B1AB64B957A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5867AB7-05DB-44A6-BC1C-B127113AFB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6D47A-C48E-41C2-A28A-9783103003D1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692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343003-DF10-4283-BC9B-76ADFD84D1B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B0CACC-356D-4D5F-866A-39E469086D8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AA4B2-416E-4D2E-8C21-B2B970927C2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734DF02-D701-4307-9356-5714D6BB938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05983-BFEE-4EC5-AB79-9F8BD65DBD8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3630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8F3DDC-3CEC-4CF9-B8CD-3758E082F9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B95B5E3-8229-497B-9722-D6FC663599B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AE54E1-59E1-4605-A299-58ED87A6D01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A0A7642-689B-4ABE-83A7-7D2FA29AC9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B8044-891E-42D5-A5F1-41EED9B35DC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4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C183752-7AC3-412A-AFFA-D9F19AFF7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B67EC23-B478-41EA-A24B-630677E7685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F665A8-7D11-4DDC-BFBC-316E92B4B9D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588359D-2E33-450E-A8C2-8459249F019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15352-2C9A-4981-8733-10FC1E534E12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99671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068F7E-24AD-47B9-A8DC-B4D4CB471C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CA94BC3-5239-497F-9BD9-95B3A05FC2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3656A6-ABDA-474E-90F4-8C524D790E4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6F29C33-3F75-48AE-8AFB-D6CCE918CA1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2801B-301C-4D03-9F15-FFE595A0C543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36832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5FB825E-80FC-43F8-95D0-9BA9D8219D5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DE7D4C1-F69E-4E5B-B36A-1C380E7444C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59B729-682C-49D6-A69F-999C6F3CA4C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742902-FB2E-4BE2-9585-F5DF6CA6C0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86CB7-3B2F-430F-89EB-C7BC599EC41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3821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94C6F71-3A99-40A8-AA14-3D37CD71D2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FC0ECF4-8BAC-46A0-AFE4-3F41B276F5C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89832-EBC4-48F1-9ACF-727DA9D8B4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86B135A4-5C3D-46B1-9AD2-49314940A43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EF71D-3F55-469E-8269-06C5927AA37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2910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1E7337-67B2-43DB-863C-BC1E2A785B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A0A5D6-4C79-4228-A5FC-E8B8359839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ABBAB-A17F-4196-B030-0A59C0B9B58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0EA916DC-4226-4E2A-9553-23219BD94C7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A58A-BA62-4D8D-9877-2962C0D20367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8926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17. 01. 2022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A17D36F-47E5-4565-B847-7421D3EF5C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68FF258-A2F4-4FB3-8912-AC1F281DB10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30FBB14A-B2DD-4ABF-86F7-39AAE21D5932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86F49212-CB68-48F3-B5F7-0FFBEE9EB0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70CB344F-5176-4ECC-B269-7AA02BE28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BC2F0A10-4F7B-497A-AE04-D3E544CA8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98DBCA2-7B2C-4590-94F3-BA8E640388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32A98B91-21EB-4BD5-AC42-3210C212C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755A7BD9-B868-41BE-9C53-2D24F175FD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69C09C15-84D0-4CBB-AFD1-9F6C0B740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3810B7ED-8E32-4B22-A2DD-48A36E308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7E4EEC11-FA69-4E0E-A26D-F8EFE84C4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FD2A06DF-D123-457A-9299-ABCF20A00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8B4A539A-B8FB-406C-9021-3ACDC654C0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C3F80A-F3A7-456D-B7FA-FC342BFEF4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8832FBF-CB81-4DDE-ACCF-D80CAAA6DF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037BBD-DC44-437C-974B-8DE24DB1FF20}" type="datetime1">
              <a:rPr lang="sl-SI"/>
              <a:pPr>
                <a:defRPr/>
              </a:pPr>
              <a:t>17. 01. 2022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171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>
            <a:extLst>
              <a:ext uri="{FF2B5EF4-FFF2-40B4-BE49-F238E27FC236}">
                <a16:creationId xmlns:a16="http://schemas.microsoft.com/office/drawing/2014/main" id="{A19BFC4F-E9D2-4093-9C23-74CE01B06A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3172DD2-7A32-4B80-A84B-227B48EE1D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2947" name="Ograda številke diapozitiva 2">
            <a:extLst>
              <a:ext uri="{FF2B5EF4-FFF2-40B4-BE49-F238E27FC236}">
                <a16:creationId xmlns:a16="http://schemas.microsoft.com/office/drawing/2014/main" id="{8CFC8356-D4BD-47F6-887A-8D9E05AADC2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CCE1A77-650E-4939-B9B0-A6C0D104716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FDD9D682-CC07-4DAE-A515-B935B5DDF051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92313" y="871538"/>
            <a:ext cx="8424862" cy="2677656"/>
          </a:xfrm>
          <a:prstGeom prst="rect">
            <a:avLst/>
          </a:prstGeom>
          <a:blipFill rotWithShape="0">
            <a:blip r:embed="rId2"/>
            <a:stretch>
              <a:fillRect l="-1158" t="-1595" r="-1085" b="-4556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82949" name="Rectangle 5">
            <a:extLst>
              <a:ext uri="{FF2B5EF4-FFF2-40B4-BE49-F238E27FC236}">
                <a16:creationId xmlns:a16="http://schemas.microsoft.com/office/drawing/2014/main" id="{09785017-EC73-45C7-B8F6-C46AC673A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16338"/>
            <a:ext cx="78549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BOYLE-MARIOTTOV ZAKON</a:t>
            </a:r>
            <a:r>
              <a:rPr lang="sl-SI" altLang="sl-SI" sz="2200" b="1">
                <a:solidFill>
                  <a:srgbClr val="000000"/>
                </a:solidFill>
              </a:rPr>
              <a:t> </a:t>
            </a:r>
            <a:r>
              <a:rPr lang="sl-SI" altLang="sl-SI" sz="2200" b="1">
                <a:solidFill>
                  <a:srgbClr val="00007D"/>
                </a:solidFill>
              </a:rPr>
              <a:t>– IZOTERMNA SPREMEMBA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T = konst.</a:t>
            </a:r>
          </a:p>
        </p:txBody>
      </p:sp>
      <p:sp>
        <p:nvSpPr>
          <p:cNvPr id="82950" name="Rectangle 7">
            <a:extLst>
              <a:ext uri="{FF2B5EF4-FFF2-40B4-BE49-F238E27FC236}">
                <a16:creationId xmlns:a16="http://schemas.microsoft.com/office/drawing/2014/main" id="{5DE08FF5-B9F0-4766-9DF2-D3D06750D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646525"/>
            <a:ext cx="8496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je izkustveni zakon, ki sta ga prva in neodvisno drug od drugega ugotovila angleški fizik Robert Boyle in francoski fizik Edme Mariotte in ga dokazala s poskusom. 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724A5BE4-D643-44EB-B0AB-C8C122349649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64352" y="1628800"/>
            <a:ext cx="438324" cy="369332"/>
          </a:xfrm>
          <a:prstGeom prst="rect">
            <a:avLst/>
          </a:prstGeom>
          <a:blipFill>
            <a:blip r:embed="rId3"/>
            <a:stretch>
              <a:fillRect l="-13889" r="-9722" b="-163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>
            <a:extLst>
              <a:ext uri="{FF2B5EF4-FFF2-40B4-BE49-F238E27FC236}">
                <a16:creationId xmlns:a16="http://schemas.microsoft.com/office/drawing/2014/main" id="{AAF4DAC2-846C-42B9-B64F-BD2E86E3032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C7CEB04-6058-4962-A99C-C94FBB0C9C2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3971" name="Ograda številke diapozitiva 2">
            <a:extLst>
              <a:ext uri="{FF2B5EF4-FFF2-40B4-BE49-F238E27FC236}">
                <a16:creationId xmlns:a16="http://schemas.microsoft.com/office/drawing/2014/main" id="{011C7B78-F72E-4450-882C-901FE2D7F2C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28F2A39-2D45-467E-AAAB-1F9E4E5F4B2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83972" name="Group 6">
            <a:extLst>
              <a:ext uri="{FF2B5EF4-FFF2-40B4-BE49-F238E27FC236}">
                <a16:creationId xmlns:a16="http://schemas.microsoft.com/office/drawing/2014/main" id="{F3F63D26-2E77-4737-B42F-D85D8D5C1B9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92314" y="549275"/>
            <a:ext cx="3475037" cy="1828800"/>
            <a:chOff x="3065" y="9760"/>
            <a:chExt cx="4204" cy="2230"/>
          </a:xfrm>
        </p:grpSpPr>
        <p:sp>
          <p:nvSpPr>
            <p:cNvPr id="83989" name="AutoShape 7">
              <a:extLst>
                <a:ext uri="{FF2B5EF4-FFF2-40B4-BE49-F238E27FC236}">
                  <a16:creationId xmlns:a16="http://schemas.microsoft.com/office/drawing/2014/main" id="{8EB1DEC6-1D4F-42D3-8F52-ABF250F06B3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65" y="9760"/>
              <a:ext cx="4204" cy="2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0" name="Rectangle 8">
              <a:extLst>
                <a:ext uri="{FF2B5EF4-FFF2-40B4-BE49-F238E27FC236}">
                  <a16:creationId xmlns:a16="http://schemas.microsoft.com/office/drawing/2014/main" id="{AF0AEC73-324D-490B-B16E-DD3AD8051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10318"/>
              <a:ext cx="3985" cy="1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1" name="Rectangle 9">
              <a:extLst>
                <a:ext uri="{FF2B5EF4-FFF2-40B4-BE49-F238E27FC236}">
                  <a16:creationId xmlns:a16="http://schemas.microsoft.com/office/drawing/2014/main" id="{C4C07D0D-CC5C-4199-9922-822EABC3D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4" y="11711"/>
              <a:ext cx="131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2" name="Rectangle 10">
              <a:extLst>
                <a:ext uri="{FF2B5EF4-FFF2-40B4-BE49-F238E27FC236}">
                  <a16:creationId xmlns:a16="http://schemas.microsoft.com/office/drawing/2014/main" id="{449802EC-273D-48B4-A87D-DCA9C9CB7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11711"/>
              <a:ext cx="132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3" name="Rectangle 11">
              <a:extLst>
                <a:ext uri="{FF2B5EF4-FFF2-40B4-BE49-F238E27FC236}">
                  <a16:creationId xmlns:a16="http://schemas.microsoft.com/office/drawing/2014/main" id="{B66D4087-D006-4605-A5CF-F0E219CCC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2" y="11711"/>
              <a:ext cx="131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4" name="Rectangle 12">
              <a:extLst>
                <a:ext uri="{FF2B5EF4-FFF2-40B4-BE49-F238E27FC236}">
                  <a16:creationId xmlns:a16="http://schemas.microsoft.com/office/drawing/2014/main" id="{9E21F602-6867-4E67-8BBF-4A6F24174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7" y="11711"/>
              <a:ext cx="131" cy="14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5" name="Rectangle 13">
              <a:extLst>
                <a:ext uri="{FF2B5EF4-FFF2-40B4-BE49-F238E27FC236}">
                  <a16:creationId xmlns:a16="http://schemas.microsoft.com/office/drawing/2014/main" id="{BECB8362-9A4E-414F-AB32-9FA4228AF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5" y="10875"/>
              <a:ext cx="1270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6" name="Rectangle 14">
              <a:extLst>
                <a:ext uri="{FF2B5EF4-FFF2-40B4-BE49-F238E27FC236}">
                  <a16:creationId xmlns:a16="http://schemas.microsoft.com/office/drawing/2014/main" id="{717390C4-AFEF-4836-A780-4C7FE90E0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" y="10597"/>
              <a:ext cx="1314" cy="11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7" name="Rectangle 15">
              <a:extLst>
                <a:ext uri="{FF2B5EF4-FFF2-40B4-BE49-F238E27FC236}">
                  <a16:creationId xmlns:a16="http://schemas.microsoft.com/office/drawing/2014/main" id="{1D1CAF3F-F14E-4072-A182-CE1315E14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5" y="10736"/>
              <a:ext cx="1270" cy="13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8" name="Rectangle 16">
              <a:extLst>
                <a:ext uri="{FF2B5EF4-FFF2-40B4-BE49-F238E27FC236}">
                  <a16:creationId xmlns:a16="http://schemas.microsoft.com/office/drawing/2014/main" id="{C0EBB70B-F793-4C75-A522-F7DC00A32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" y="11154"/>
              <a:ext cx="1314" cy="13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99" name="Rectangle 17">
              <a:extLst>
                <a:ext uri="{FF2B5EF4-FFF2-40B4-BE49-F238E27FC236}">
                  <a16:creationId xmlns:a16="http://schemas.microsoft.com/office/drawing/2014/main" id="{D0A12E32-96C6-4DD0-BB93-185C80D9C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5" y="10597"/>
              <a:ext cx="1270" cy="13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0" name="Rectangle 18">
              <a:extLst>
                <a:ext uri="{FF2B5EF4-FFF2-40B4-BE49-F238E27FC236}">
                  <a16:creationId xmlns:a16="http://schemas.microsoft.com/office/drawing/2014/main" id="{62A1808D-93D5-49F9-A104-88BDB0BBC2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5" y="10875"/>
              <a:ext cx="438" cy="27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1" name="Rectangle 19">
              <a:extLst>
                <a:ext uri="{FF2B5EF4-FFF2-40B4-BE49-F238E27FC236}">
                  <a16:creationId xmlns:a16="http://schemas.microsoft.com/office/drawing/2014/main" id="{20077449-2853-4C1B-96E8-AE01C2BAF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" y="10457"/>
              <a:ext cx="263" cy="27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2" name="Text Box 20">
              <a:extLst>
                <a:ext uri="{FF2B5EF4-FFF2-40B4-BE49-F238E27FC236}">
                  <a16:creationId xmlns:a16="http://schemas.microsoft.com/office/drawing/2014/main" id="{1AA81DE2-3EA9-4B47-8927-70BD18B6C5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5" y="10875"/>
              <a:ext cx="1270" cy="83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 p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3" name="Text Box 21">
              <a:extLst>
                <a:ext uri="{FF2B5EF4-FFF2-40B4-BE49-F238E27FC236}">
                  <a16:creationId xmlns:a16="http://schemas.microsoft.com/office/drawing/2014/main" id="{99155876-6A82-43B3-AA3E-BFC3F7C5E3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3" y="11293"/>
              <a:ext cx="1314" cy="4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, p</a:t>
              </a:r>
              <a:r>
                <a:rPr lang="sl-SI" altLang="sl-SI" sz="1200" i="1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4" name="AutoShape 22">
              <a:extLst>
                <a:ext uri="{FF2B5EF4-FFF2-40B4-BE49-F238E27FC236}">
                  <a16:creationId xmlns:a16="http://schemas.microsoft.com/office/drawing/2014/main" id="{8936EE23-FC57-46A5-861E-3088A5882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5" y="10457"/>
              <a:ext cx="132" cy="138"/>
            </a:xfrm>
            <a:prstGeom prst="flowChartConnector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5" name="AutoShape 23">
              <a:extLst>
                <a:ext uri="{FF2B5EF4-FFF2-40B4-BE49-F238E27FC236}">
                  <a16:creationId xmlns:a16="http://schemas.microsoft.com/office/drawing/2014/main" id="{7B071CEF-DD63-47AC-A8A4-B25AFDA48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9" y="10039"/>
              <a:ext cx="44" cy="418"/>
            </a:xfrm>
            <a:prstGeom prst="flowChartAlternate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6" name="AutoShape 24">
              <a:extLst>
                <a:ext uri="{FF2B5EF4-FFF2-40B4-BE49-F238E27FC236}">
                  <a16:creationId xmlns:a16="http://schemas.microsoft.com/office/drawing/2014/main" id="{ED8F6A87-B7F3-42F1-B534-DA31226E8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9" y="10178"/>
              <a:ext cx="44" cy="279"/>
            </a:xfrm>
            <a:prstGeom prst="flowChartAlternateProcess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7" name="Line 25">
              <a:extLst>
                <a:ext uri="{FF2B5EF4-FFF2-40B4-BE49-F238E27FC236}">
                  <a16:creationId xmlns:a16="http://schemas.microsoft.com/office/drawing/2014/main" id="{FE636F53-1D21-475C-9CE6-6CC2F5681D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9" y="10178"/>
              <a:ext cx="7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008" name="Text Box 26">
              <a:extLst>
                <a:ext uri="{FF2B5EF4-FFF2-40B4-BE49-F238E27FC236}">
                  <a16:creationId xmlns:a16="http://schemas.microsoft.com/office/drawing/2014/main" id="{7EF52838-C252-42E4-A847-61A80AFFE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53" y="9760"/>
              <a:ext cx="438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4009" name="Text Box 27">
              <a:extLst>
                <a:ext uri="{FF2B5EF4-FFF2-40B4-BE49-F238E27FC236}">
                  <a16:creationId xmlns:a16="http://schemas.microsoft.com/office/drawing/2014/main" id="{C313748E-7684-4C1B-A930-B7FB269532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7" y="9760"/>
              <a:ext cx="569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grpSp>
        <p:nvGrpSpPr>
          <p:cNvPr id="83973" name="Group 28">
            <a:extLst>
              <a:ext uri="{FF2B5EF4-FFF2-40B4-BE49-F238E27FC236}">
                <a16:creationId xmlns:a16="http://schemas.microsoft.com/office/drawing/2014/main" id="{50DDAD3C-6751-49B4-984A-A62F53606DD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40463" y="620713"/>
            <a:ext cx="2749550" cy="1600200"/>
            <a:chOff x="3196" y="3983"/>
            <a:chExt cx="3328" cy="1951"/>
          </a:xfrm>
        </p:grpSpPr>
        <p:sp>
          <p:nvSpPr>
            <p:cNvPr id="83981" name="AutoShape 29">
              <a:extLst>
                <a:ext uri="{FF2B5EF4-FFF2-40B4-BE49-F238E27FC236}">
                  <a16:creationId xmlns:a16="http://schemas.microsoft.com/office/drawing/2014/main" id="{F518CF00-7C4A-4E8F-A1E6-D165B5E38C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96" y="3983"/>
              <a:ext cx="3328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2" name="Line 30">
              <a:extLst>
                <a:ext uri="{FF2B5EF4-FFF2-40B4-BE49-F238E27FC236}">
                  <a16:creationId xmlns:a16="http://schemas.microsoft.com/office/drawing/2014/main" id="{2B0551DC-53C0-4EA9-9F81-87FDC41A4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4122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983" name="Line 31">
              <a:extLst>
                <a:ext uri="{FF2B5EF4-FFF2-40B4-BE49-F238E27FC236}">
                  <a16:creationId xmlns:a16="http://schemas.microsoft.com/office/drawing/2014/main" id="{F4815ED9-6B1B-4AFA-A01C-4BE9101716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5655"/>
              <a:ext cx="17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984" name="Text Box 32">
              <a:extLst>
                <a:ext uri="{FF2B5EF4-FFF2-40B4-BE49-F238E27FC236}">
                  <a16:creationId xmlns:a16="http://schemas.microsoft.com/office/drawing/2014/main" id="{3901AB71-9F45-40C2-94D1-31728179DF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122"/>
              <a:ext cx="657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5" name="Text Box 33">
              <a:extLst>
                <a:ext uri="{FF2B5EF4-FFF2-40B4-BE49-F238E27FC236}">
                  <a16:creationId xmlns:a16="http://schemas.microsoft.com/office/drawing/2014/main" id="{4A0653A1-ED32-44FF-A097-FEC69F47B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" y="5516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[m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6" name="Text Box 34">
              <a:extLst>
                <a:ext uri="{FF2B5EF4-FFF2-40B4-BE49-F238E27FC236}">
                  <a16:creationId xmlns:a16="http://schemas.microsoft.com/office/drawing/2014/main" id="{8C26626C-871A-482F-A51D-5A5C74A54B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" y="4959"/>
              <a:ext cx="1182" cy="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83987" name="Arc 35">
              <a:extLst>
                <a:ext uri="{FF2B5EF4-FFF2-40B4-BE49-F238E27FC236}">
                  <a16:creationId xmlns:a16="http://schemas.microsoft.com/office/drawing/2014/main" id="{B919D1EA-73AD-412E-8F44-C52936E1E22A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4247" y="4401"/>
              <a:ext cx="1051" cy="9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988" name="Line 36">
              <a:extLst>
                <a:ext uri="{FF2B5EF4-FFF2-40B4-BE49-F238E27FC236}">
                  <a16:creationId xmlns:a16="http://schemas.microsoft.com/office/drawing/2014/main" id="{68A9CF02-025F-45CD-A9E7-63C65EBD8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8" y="5377"/>
              <a:ext cx="2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974" name="Rectangle 37">
            <a:extLst>
              <a:ext uri="{FF2B5EF4-FFF2-40B4-BE49-F238E27FC236}">
                <a16:creationId xmlns:a16="http://schemas.microsoft.com/office/drawing/2014/main" id="{2A163EF8-0B2E-4B92-BE03-A9E372960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565401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 poskusom so ugotovili, da se pri dvakrat večjem tlaku pomanjša volumen za polovico, pri trikrat večjem tlaku pa pade na tretjino prvotne vrednosti.</a:t>
            </a:r>
          </a:p>
        </p:txBody>
      </p:sp>
      <p:sp>
        <p:nvSpPr>
          <p:cNvPr id="83975" name="Rectangle 38">
            <a:extLst>
              <a:ext uri="{FF2B5EF4-FFF2-40B4-BE49-F238E27FC236}">
                <a16:creationId xmlns:a16="http://schemas.microsoft.com/office/drawing/2014/main" id="{9F99C984-F856-4815-B410-3F8F13B1B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716339"/>
            <a:ext cx="8424862" cy="1196975"/>
          </a:xfrm>
          <a:prstGeom prst="rect">
            <a:avLst/>
          </a:prstGeom>
          <a:solidFill>
            <a:srgbClr val="FFCC66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tega sledi, da so prostornine enakih količin plina pri konstantni temperaturi obratno sorazmerne z absolutnim tlakom.</a:t>
            </a:r>
          </a:p>
        </p:txBody>
      </p:sp>
      <p:graphicFrame>
        <p:nvGraphicFramePr>
          <p:cNvPr id="123954" name="Group 50">
            <a:extLst>
              <a:ext uri="{FF2B5EF4-FFF2-40B4-BE49-F238E27FC236}">
                <a16:creationId xmlns:a16="http://schemas.microsoft.com/office/drawing/2014/main" id="{A11C5FE6-A151-4EB8-9F98-10E3017EB379}"/>
              </a:ext>
            </a:extLst>
          </p:cNvPr>
          <p:cNvGraphicFramePr>
            <a:graphicFrameLocks noGrp="1"/>
          </p:cNvGraphicFramePr>
          <p:nvPr/>
        </p:nvGraphicFramePr>
        <p:xfrm>
          <a:off x="6456364" y="2205039"/>
          <a:ext cx="3095625" cy="274637"/>
        </p:xfrm>
        <a:graphic>
          <a:graphicData uri="http://schemas.openxmlformats.org/drawingml/2006/table">
            <a:tbl>
              <a:tblPr/>
              <a:tblGrid>
                <a:gridCol w="309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p-V diagram za Boyle-Mariottov zakon</a:t>
                      </a:r>
                      <a:endParaRPr kumimoji="0" lang="sl-SI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73" marB="4577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3978" name="Rectangle 52">
            <a:extLst>
              <a:ext uri="{FF2B5EF4-FFF2-40B4-BE49-F238E27FC236}">
                <a16:creationId xmlns:a16="http://schemas.microsoft.com/office/drawing/2014/main" id="{DB04ADB7-F73D-4479-9E2D-7AC9C8397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3979" name="Object 51">
            <a:extLst>
              <a:ext uri="{FF2B5EF4-FFF2-40B4-BE49-F238E27FC236}">
                <a16:creationId xmlns:a16="http://schemas.microsoft.com/office/drawing/2014/main" id="{7622E93D-EFDE-44E4-96A3-6CE4839FEF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5157789"/>
          <a:ext cx="360045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1587500" imgH="431800" progId="Equation.3">
                  <p:embed/>
                </p:oleObj>
              </mc:Choice>
              <mc:Fallback>
                <p:oleObj name="Enačba" r:id="rId3" imgW="1587500" imgH="431800" progId="Equation.3">
                  <p:embed/>
                  <p:pic>
                    <p:nvPicPr>
                      <p:cNvPr id="83979" name="Object 51">
                        <a:extLst>
                          <a:ext uri="{FF2B5EF4-FFF2-40B4-BE49-F238E27FC236}">
                            <a16:creationId xmlns:a16="http://schemas.microsoft.com/office/drawing/2014/main" id="{7622E93D-EFDE-44E4-96A3-6CE4839FE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5157789"/>
                        <a:ext cx="3600450" cy="935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80" name="Rectangle 53">
            <a:extLst>
              <a:ext uri="{FF2B5EF4-FFF2-40B4-BE49-F238E27FC236}">
                <a16:creationId xmlns:a16="http://schemas.microsoft.com/office/drawing/2014/main" id="{6A0FCD90-AFC4-459A-B38C-52A2B46F5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101" y="5575300"/>
            <a:ext cx="4225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je </a:t>
            </a:r>
            <a:r>
              <a:rPr lang="sl-SI" altLang="sl-SI" sz="2400" b="1">
                <a:solidFill>
                  <a:srgbClr val="000000"/>
                </a:solidFill>
              </a:rPr>
              <a:t>Boyle-Mariottov</a:t>
            </a:r>
            <a:r>
              <a:rPr lang="sl-SI" altLang="sl-SI" sz="2400">
                <a:solidFill>
                  <a:srgbClr val="000000"/>
                </a:solidFill>
              </a:rPr>
              <a:t> zakon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>
            <a:extLst>
              <a:ext uri="{FF2B5EF4-FFF2-40B4-BE49-F238E27FC236}">
                <a16:creationId xmlns:a16="http://schemas.microsoft.com/office/drawing/2014/main" id="{A0DF6F11-0F6F-4F71-8F5F-0EE7CFAE7C2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676E20-C9CB-4A62-BF41-88B1BD7F71D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4995" name="Ograda številke diapozitiva 2">
            <a:extLst>
              <a:ext uri="{FF2B5EF4-FFF2-40B4-BE49-F238E27FC236}">
                <a16:creationId xmlns:a16="http://schemas.microsoft.com/office/drawing/2014/main" id="{D6663645-FB9A-4E3E-AE8F-2946A2BA0E8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3415715-D577-4CF3-A9AC-6FF051F4223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4996" name="Rectangle 4">
            <a:extLst>
              <a:ext uri="{FF2B5EF4-FFF2-40B4-BE49-F238E27FC236}">
                <a16:creationId xmlns:a16="http://schemas.microsoft.com/office/drawing/2014/main" id="{C1D5F85E-082A-4946-90DF-94639D50A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6250"/>
            <a:ext cx="8280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Podobno velja za spremembo specifičnega volumna ali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gostote plina pri stalni temperaturi v odvisnosti od tlaka.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Gostoto izračunamo iz kvocienta mase </a:t>
            </a:r>
            <a:r>
              <a:rPr lang="sl-SI" altLang="sl-SI" sz="2400" i="1">
                <a:solidFill>
                  <a:srgbClr val="000000"/>
                </a:solidFill>
              </a:rPr>
              <a:t>m </a:t>
            </a:r>
            <a:r>
              <a:rPr lang="sl-SI" altLang="sl-SI" sz="2400">
                <a:solidFill>
                  <a:srgbClr val="000000"/>
                </a:solidFill>
              </a:rPr>
              <a:t>in prostornine </a:t>
            </a:r>
            <a:r>
              <a:rPr lang="sl-SI" altLang="sl-SI" sz="2400" i="1">
                <a:solidFill>
                  <a:srgbClr val="000000"/>
                </a:solidFill>
              </a:rPr>
              <a:t>V.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Ta je neodvisna od agregatnega stanja telesa.</a:t>
            </a:r>
          </a:p>
        </p:txBody>
      </p:sp>
      <p:graphicFrame>
        <p:nvGraphicFramePr>
          <p:cNvPr id="84997" name="Object 5">
            <a:extLst>
              <a:ext uri="{FF2B5EF4-FFF2-40B4-BE49-F238E27FC236}">
                <a16:creationId xmlns:a16="http://schemas.microsoft.com/office/drawing/2014/main" id="{E2041C7F-1EFA-4272-8554-43E71E251B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1989138"/>
          <a:ext cx="712787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načba" r:id="rId3" imgW="2984500" imgH="431800" progId="Equation.3">
                  <p:embed/>
                </p:oleObj>
              </mc:Choice>
              <mc:Fallback>
                <p:oleObj name="Enačba" r:id="rId3" imgW="2984500" imgH="431800" progId="Equation.3">
                  <p:embed/>
                  <p:pic>
                    <p:nvPicPr>
                      <p:cNvPr id="84997" name="Object 5">
                        <a:extLst>
                          <a:ext uri="{FF2B5EF4-FFF2-40B4-BE49-F238E27FC236}">
                            <a16:creationId xmlns:a16="http://schemas.microsoft.com/office/drawing/2014/main" id="{E2041C7F-1EFA-4272-8554-43E71E251B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1989138"/>
                        <a:ext cx="7127875" cy="10795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>
            <a:extLst>
              <a:ext uri="{FF2B5EF4-FFF2-40B4-BE49-F238E27FC236}">
                <a16:creationId xmlns:a16="http://schemas.microsoft.com/office/drawing/2014/main" id="{AB77CD83-2429-467C-8EA3-9789D9565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213101"/>
            <a:ext cx="8496300" cy="830263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Gostota plina pri konstantni temperaturi je premo sorazmerna z absolutnim tlakom. </a:t>
            </a:r>
          </a:p>
        </p:txBody>
      </p:sp>
      <p:sp>
        <p:nvSpPr>
          <p:cNvPr id="84999" name="Rectangle 7">
            <a:extLst>
              <a:ext uri="{FF2B5EF4-FFF2-40B4-BE49-F238E27FC236}">
                <a16:creationId xmlns:a16="http://schemas.microsoft.com/office/drawing/2014/main" id="{EDFD88C8-437F-408D-AD76-9BCD62649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149725"/>
            <a:ext cx="84248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pomeni, da se pri konstantni temperaturi gostota obnaša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enako kot tlak. Boyle-Mariottov zakon velja vsepovsod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samo za idealni plin, za re­alne pline pri nizkih tlakih, kjer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se lahko zanemarijo molekularne sile in volumen molekul,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pri višjih tlakih pa velja samo približno.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>
            <a:extLst>
              <a:ext uri="{FF2B5EF4-FFF2-40B4-BE49-F238E27FC236}">
                <a16:creationId xmlns:a16="http://schemas.microsoft.com/office/drawing/2014/main" id="{1325A3A5-F7B0-4E88-81ED-4528F1866E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4E33A21-1BA4-46F0-BE58-3E76AB23A5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6019" name="Ograda številke diapozitiva 2">
            <a:extLst>
              <a:ext uri="{FF2B5EF4-FFF2-40B4-BE49-F238E27FC236}">
                <a16:creationId xmlns:a16="http://schemas.microsoft.com/office/drawing/2014/main" id="{0C4C2830-95C1-4C20-A147-EFFECC44992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78BD95E-F42E-43CF-AC3C-DF091940EC0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4D7D2880-F5A6-46B5-AA8A-9E8EC1683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98375"/>
            <a:ext cx="8496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3926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3926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3926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926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plina se poviša tlak od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 = 1 bar na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5 bar pri isti temperaturi. Kolikšen je končni volumen?	</a:t>
            </a:r>
          </a:p>
        </p:txBody>
      </p:sp>
      <p:sp>
        <p:nvSpPr>
          <p:cNvPr id="86021" name="Rectangle 6">
            <a:extLst>
              <a:ext uri="{FF2B5EF4-FFF2-40B4-BE49-F238E27FC236}">
                <a16:creationId xmlns:a16="http://schemas.microsoft.com/office/drawing/2014/main" id="{94DF965C-D319-4DA6-99C6-323DC081B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6022" name="Object 5">
            <a:extLst>
              <a:ext uri="{FF2B5EF4-FFF2-40B4-BE49-F238E27FC236}">
                <a16:creationId xmlns:a16="http://schemas.microsoft.com/office/drawing/2014/main" id="{DFAE45B8-20EF-4234-A2B1-595BFAC190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2288" y="1628775"/>
          <a:ext cx="6159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načba" r:id="rId3" imgW="2882900" imgH="685800" progId="Equation.3">
                  <p:embed/>
                </p:oleObj>
              </mc:Choice>
              <mc:Fallback>
                <p:oleObj name="Enačba" r:id="rId3" imgW="2882900" imgH="685800" progId="Equation.3">
                  <p:embed/>
                  <p:pic>
                    <p:nvPicPr>
                      <p:cNvPr id="86022" name="Object 5">
                        <a:extLst>
                          <a:ext uri="{FF2B5EF4-FFF2-40B4-BE49-F238E27FC236}">
                            <a16:creationId xmlns:a16="http://schemas.microsoft.com/office/drawing/2014/main" id="{DFAE45B8-20EF-4234-A2B1-595BFAC190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288" y="1628775"/>
                        <a:ext cx="6159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3" name="Rectangle 7">
            <a:extLst>
              <a:ext uri="{FF2B5EF4-FFF2-40B4-BE49-F238E27FC236}">
                <a16:creationId xmlns:a16="http://schemas.microsoft.com/office/drawing/2014/main" id="{AA2F46FD-585A-4624-BC22-2DB6A1485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2990762"/>
            <a:ext cx="8280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3561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3561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3561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356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V valju je plin pri podtlaku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v</a:t>
            </a:r>
            <a:r>
              <a:rPr lang="sl-SI" altLang="sl-SI" sz="2400">
                <a:solidFill>
                  <a:srgbClr val="000000"/>
                </a:solidFill>
              </a:rPr>
              <a:t> = 0,2 bar in pri zračnem tlaku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1020 mbar. Kolikšen tlak bo kazal manometer, če plin stisnemo na ¼ prvotnega volumna pri isti temperaturi?</a:t>
            </a:r>
          </a:p>
        </p:txBody>
      </p:sp>
      <p:sp>
        <p:nvSpPr>
          <p:cNvPr id="86024" name="Rectangle 8">
            <a:extLst>
              <a:ext uri="{FF2B5EF4-FFF2-40B4-BE49-F238E27FC236}">
                <a16:creationId xmlns:a16="http://schemas.microsoft.com/office/drawing/2014/main" id="{73078BD5-F188-4DC2-9C37-6D95F0679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206875"/>
            <a:ext cx="244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Absolutni tlak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1</a:t>
            </a:r>
            <a:r>
              <a:rPr lang="sl-SI" altLang="sl-SI" sz="24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86025" name="Rectangle 10">
            <a:extLst>
              <a:ext uri="{FF2B5EF4-FFF2-40B4-BE49-F238E27FC236}">
                <a16:creationId xmlns:a16="http://schemas.microsoft.com/office/drawing/2014/main" id="{214E6829-2F0A-48C9-9CD8-80259B50B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611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6026" name="Object 9">
            <a:extLst>
              <a:ext uri="{FF2B5EF4-FFF2-40B4-BE49-F238E27FC236}">
                <a16:creationId xmlns:a16="http://schemas.microsoft.com/office/drawing/2014/main" id="{ECA318F0-8907-4B13-A2A4-09F1E96248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97026" y="4641851"/>
          <a:ext cx="7700963" cy="211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načba" r:id="rId5" imgW="3035300" imgH="1117600" progId="Equation.3">
                  <p:embed/>
                </p:oleObj>
              </mc:Choice>
              <mc:Fallback>
                <p:oleObj name="Enačba" r:id="rId5" imgW="3035300" imgH="1117600" progId="Equation.3">
                  <p:embed/>
                  <p:pic>
                    <p:nvPicPr>
                      <p:cNvPr id="86026" name="Object 9">
                        <a:extLst>
                          <a:ext uri="{FF2B5EF4-FFF2-40B4-BE49-F238E27FC236}">
                            <a16:creationId xmlns:a16="http://schemas.microsoft.com/office/drawing/2014/main" id="{ECA318F0-8907-4B13-A2A4-09F1E96248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026" y="4641851"/>
                        <a:ext cx="7700963" cy="2112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>
            <a:extLst>
              <a:ext uri="{FF2B5EF4-FFF2-40B4-BE49-F238E27FC236}">
                <a16:creationId xmlns:a16="http://schemas.microsoft.com/office/drawing/2014/main" id="{FFB60BAB-6371-4B49-8C93-58A686FC7A3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45FD90B-933C-405D-B49E-BE03D54453F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7043" name="Ograda številke diapozitiva 2">
            <a:extLst>
              <a:ext uri="{FF2B5EF4-FFF2-40B4-BE49-F238E27FC236}">
                <a16:creationId xmlns:a16="http://schemas.microsoft.com/office/drawing/2014/main" id="{40DA2E53-F8EE-490E-A96B-4A18123DB4A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0F9AFE2-5056-41A9-88E9-6A3A44A6976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37C1B314-C15F-4B86-9B62-EFB283C24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4991"/>
            <a:ext cx="828040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Manometer kaže nadtlak: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    p</a:t>
            </a:r>
            <a:r>
              <a:rPr lang="sl-SI" altLang="sl-SI" sz="2400" baseline="-25000">
                <a:solidFill>
                  <a:srgbClr val="000000"/>
                </a:solidFill>
              </a:rPr>
              <a:t>n</a:t>
            </a:r>
            <a:r>
              <a:rPr lang="sl-SI" altLang="sl-SI" sz="2400">
                <a:solidFill>
                  <a:srgbClr val="000000"/>
                </a:solidFill>
              </a:rPr>
              <a:t> =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–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baseline="-25000">
                <a:solidFill>
                  <a:srgbClr val="000000"/>
                </a:solidFill>
              </a:rPr>
              <a:t>0</a:t>
            </a:r>
            <a:r>
              <a:rPr lang="sl-SI" altLang="sl-SI" sz="2400">
                <a:solidFill>
                  <a:srgbClr val="000000"/>
                </a:solidFill>
              </a:rPr>
              <a:t> = 3,28 bar – 1,02 bar = 2,26 bar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Rešitev: Manometer bo kazal 2,26 bara tlaka.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1m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tlaka 1 bar tlači se pri stalni temperaturi na tlak 6 bar. Izračunaj kolikšen je končni volumen zraka.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						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	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						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0,166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87045" name="Rectangle 6">
            <a:extLst>
              <a:ext uri="{FF2B5EF4-FFF2-40B4-BE49-F238E27FC236}">
                <a16:creationId xmlns:a16="http://schemas.microsoft.com/office/drawing/2014/main" id="{C3BF5812-EB44-4E16-AE3B-3F7EF21AD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7046" name="Object 5">
            <a:extLst>
              <a:ext uri="{FF2B5EF4-FFF2-40B4-BE49-F238E27FC236}">
                <a16:creationId xmlns:a16="http://schemas.microsoft.com/office/drawing/2014/main" id="{750BB11E-45EE-426A-9A18-D4DCD85F45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2492376"/>
          <a:ext cx="442595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načba" r:id="rId3" imgW="1689100" imgH="889000" progId="Equation.3">
                  <p:embed/>
                </p:oleObj>
              </mc:Choice>
              <mc:Fallback>
                <p:oleObj name="Enačba" r:id="rId3" imgW="1689100" imgH="889000" progId="Equation.3">
                  <p:embed/>
                  <p:pic>
                    <p:nvPicPr>
                      <p:cNvPr id="87046" name="Object 5">
                        <a:extLst>
                          <a:ext uri="{FF2B5EF4-FFF2-40B4-BE49-F238E27FC236}">
                            <a16:creationId xmlns:a16="http://schemas.microsoft.com/office/drawing/2014/main" id="{750BB11E-45EE-426A-9A18-D4DCD85F45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2492376"/>
                        <a:ext cx="4425950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7" name="Rectangle 7">
            <a:extLst>
              <a:ext uri="{FF2B5EF4-FFF2-40B4-BE49-F238E27FC236}">
                <a16:creationId xmlns:a16="http://schemas.microsoft.com/office/drawing/2014/main" id="{19B7DB11-F059-4F93-843E-13B555179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214725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Če se v cilinder tlači plin pri stalni temperaturi od začetnega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tlaka 1 bar in volumna 0,25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na volumen 0,05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kolikšen bo končni tlak plina?</a:t>
            </a:r>
          </a:p>
        </p:txBody>
      </p:sp>
      <p:sp>
        <p:nvSpPr>
          <p:cNvPr id="87048" name="Rectangle 9">
            <a:extLst>
              <a:ext uri="{FF2B5EF4-FFF2-40B4-BE49-F238E27FC236}">
                <a16:creationId xmlns:a16="http://schemas.microsoft.com/office/drawing/2014/main" id="{F1DBD2AF-65E4-4AE2-96BA-674D04CE2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7049" name="Object 8">
            <a:extLst>
              <a:ext uri="{FF2B5EF4-FFF2-40B4-BE49-F238E27FC236}">
                <a16:creationId xmlns:a16="http://schemas.microsoft.com/office/drawing/2014/main" id="{164EBC0A-4A33-4DAF-A0EB-C65408C8F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3639" y="5373688"/>
          <a:ext cx="55959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načba" r:id="rId5" imgW="2578100" imgH="431800" progId="Equation.3">
                  <p:embed/>
                </p:oleObj>
              </mc:Choice>
              <mc:Fallback>
                <p:oleObj name="Enačba" r:id="rId5" imgW="2578100" imgH="431800" progId="Equation.3">
                  <p:embed/>
                  <p:pic>
                    <p:nvPicPr>
                      <p:cNvPr id="87049" name="Object 8">
                        <a:extLst>
                          <a:ext uri="{FF2B5EF4-FFF2-40B4-BE49-F238E27FC236}">
                            <a16:creationId xmlns:a16="http://schemas.microsoft.com/office/drawing/2014/main" id="{164EBC0A-4A33-4DAF-A0EB-C65408C8FB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3639" y="5373688"/>
                        <a:ext cx="559593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0" name="Rectangle 10">
            <a:extLst>
              <a:ext uri="{FF2B5EF4-FFF2-40B4-BE49-F238E27FC236}">
                <a16:creationId xmlns:a16="http://schemas.microsoft.com/office/drawing/2014/main" id="{9D9704E2-1D29-4B35-A12B-D3C17998D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6165850"/>
            <a:ext cx="31130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1,25 [bar]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>
            <a:extLst>
              <a:ext uri="{FF2B5EF4-FFF2-40B4-BE49-F238E27FC236}">
                <a16:creationId xmlns:a16="http://schemas.microsoft.com/office/drawing/2014/main" id="{8B3E3D20-D9B5-4908-B53C-B6F2EAC4DF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F4106D6-7BCB-46F7-BD4C-14F5B39B436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8067" name="Ograda številke diapozitiva 2">
            <a:extLst>
              <a:ext uri="{FF2B5EF4-FFF2-40B4-BE49-F238E27FC236}">
                <a16:creationId xmlns:a16="http://schemas.microsoft.com/office/drawing/2014/main" id="{B241CFE9-4EA9-48BD-BC6C-156397B6F72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E17F0B5-3EFE-4E10-8953-837E93B7E84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7DB49D45-28AA-4303-A94D-570913575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00478"/>
            <a:ext cx="8569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Če se pri stalni temperaturi tlači 12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plina tlaka 0,5 bara na volumen od 0,07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, kolikšni je končni tlak plina?</a:t>
            </a:r>
          </a:p>
        </p:txBody>
      </p:sp>
      <p:sp>
        <p:nvSpPr>
          <p:cNvPr id="88069" name="Rectangle 6">
            <a:extLst>
              <a:ext uri="{FF2B5EF4-FFF2-40B4-BE49-F238E27FC236}">
                <a16:creationId xmlns:a16="http://schemas.microsoft.com/office/drawing/2014/main" id="{38DBD1EF-41B8-496F-AFB6-AF6311365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8070" name="Object 5">
            <a:extLst>
              <a:ext uri="{FF2B5EF4-FFF2-40B4-BE49-F238E27FC236}">
                <a16:creationId xmlns:a16="http://schemas.microsoft.com/office/drawing/2014/main" id="{B9437BBD-090F-46AD-B463-D36B5E3B85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4863" y="1341438"/>
          <a:ext cx="60261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načba" r:id="rId3" imgW="2781300" imgH="431800" progId="Equation.3">
                  <p:embed/>
                </p:oleObj>
              </mc:Choice>
              <mc:Fallback>
                <p:oleObj name="Enačba" r:id="rId3" imgW="2781300" imgH="431800" progId="Equation.3">
                  <p:embed/>
                  <p:pic>
                    <p:nvPicPr>
                      <p:cNvPr id="88070" name="Object 5">
                        <a:extLst>
                          <a:ext uri="{FF2B5EF4-FFF2-40B4-BE49-F238E27FC236}">
                            <a16:creationId xmlns:a16="http://schemas.microsoft.com/office/drawing/2014/main" id="{B9437BBD-090F-46AD-B463-D36B5E3B85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1341438"/>
                        <a:ext cx="60261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1" name="Rectangle 7">
            <a:extLst>
              <a:ext uri="{FF2B5EF4-FFF2-40B4-BE49-F238E27FC236}">
                <a16:creationId xmlns:a16="http://schemas.microsoft.com/office/drawing/2014/main" id="{72A09E93-5F8D-4B64-A9BD-76E2A2293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163" y="1989139"/>
            <a:ext cx="326866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85,71 [bar] </a:t>
            </a:r>
          </a:p>
        </p:txBody>
      </p:sp>
      <p:sp>
        <p:nvSpPr>
          <p:cNvPr id="88072" name="Rectangle 9">
            <a:extLst>
              <a:ext uri="{FF2B5EF4-FFF2-40B4-BE49-F238E27FC236}">
                <a16:creationId xmlns:a16="http://schemas.microsoft.com/office/drawing/2014/main" id="{A85F7914-6CBB-489A-8112-492866CDC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488040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6. 10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se pod tlakom od 1 bara. Koliko bo volumen zraka če ga stlačimo na 3 bare pri stalni temperaturi?</a:t>
            </a:r>
          </a:p>
        </p:txBody>
      </p:sp>
      <p:sp>
        <p:nvSpPr>
          <p:cNvPr id="88073" name="Rectangle 11">
            <a:extLst>
              <a:ext uri="{FF2B5EF4-FFF2-40B4-BE49-F238E27FC236}">
                <a16:creationId xmlns:a16="http://schemas.microsoft.com/office/drawing/2014/main" id="{D0ECED61-C0B4-4B1E-883E-033F7C2AF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8074" name="Object 10">
            <a:extLst>
              <a:ext uri="{FF2B5EF4-FFF2-40B4-BE49-F238E27FC236}">
                <a16:creationId xmlns:a16="http://schemas.microsoft.com/office/drawing/2014/main" id="{0F0DB396-DBF8-47DF-9D0F-088D04D46B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3213100"/>
          <a:ext cx="6480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načba" r:id="rId5" imgW="2387600" imgH="431800" progId="Equation.3">
                  <p:embed/>
                </p:oleObj>
              </mc:Choice>
              <mc:Fallback>
                <p:oleObj name="Enačba" r:id="rId5" imgW="2387600" imgH="431800" progId="Equation.3">
                  <p:embed/>
                  <p:pic>
                    <p:nvPicPr>
                      <p:cNvPr id="88074" name="Object 10">
                        <a:extLst>
                          <a:ext uri="{FF2B5EF4-FFF2-40B4-BE49-F238E27FC236}">
                            <a16:creationId xmlns:a16="http://schemas.microsoft.com/office/drawing/2014/main" id="{0F0DB396-DBF8-47DF-9D0F-088D04D46B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213100"/>
                        <a:ext cx="64801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5" name="Rectangle 12">
            <a:extLst>
              <a:ext uri="{FF2B5EF4-FFF2-40B4-BE49-F238E27FC236}">
                <a16:creationId xmlns:a16="http://schemas.microsoft.com/office/drawing/2014/main" id="{726D4613-937D-4204-A7AF-08EF671D77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9" y="3860800"/>
            <a:ext cx="41671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 Rešitev: V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3,33 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]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495</Words>
  <Application>Microsoft Office PowerPoint</Application>
  <PresentationFormat>Širokozaslonsko</PresentationFormat>
  <Paragraphs>64</Paragraphs>
  <Slides>6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10</cp:revision>
  <dcterms:created xsi:type="dcterms:W3CDTF">2021-09-26T19:56:46Z</dcterms:created>
  <dcterms:modified xsi:type="dcterms:W3CDTF">2022-01-17T20:55:58Z</dcterms:modified>
</cp:coreProperties>
</file>