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5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7" Type="http://schemas.openxmlformats.org/officeDocument/2006/relationships/image" Target="../media/image20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7" Type="http://schemas.openxmlformats.org/officeDocument/2006/relationships/image" Target="../media/image27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6" Type="http://schemas.openxmlformats.org/officeDocument/2006/relationships/image" Target="../media/image26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5" Type="http://schemas.openxmlformats.org/officeDocument/2006/relationships/image" Target="../media/image32.wmf"/><Relationship Id="rId4" Type="http://schemas.openxmlformats.org/officeDocument/2006/relationships/image" Target="../media/image31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4" Type="http://schemas.openxmlformats.org/officeDocument/2006/relationships/image" Target="../media/image3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46B391-50C7-48B7-8305-D39DD990BFF6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9B2D94-5746-4F22-893C-6D1AA8CEAC8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255995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da uredite slog podnaslova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72601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29858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631384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</p:grpSp>
      </p:grpSp>
      <p:sp>
        <p:nvSpPr>
          <p:cNvPr id="1640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3962400" y="1828800"/>
            <a:ext cx="80264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1640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3962400" y="4267200"/>
            <a:ext cx="80264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84CEBCE-5A43-4281-AD7B-39DCDF5A44AB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7B258A5-9B36-45B4-BB60-62816D117F19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22411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7B52A1C-2BCE-4F00-98ED-228A07F39897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7DB4240-4778-4F35-8A79-DF41A820F990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99996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BFAE9C2-7E23-4C3C-AAFF-DE8667BE7F3C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9C39EE3-2649-48F4-93BB-0EED773B16BC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9124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6EDC9FE-1C81-4516-A841-DEEE7274D272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4606257-091E-4FDA-9C84-E9F718E4B4DE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87918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97F0C2D-05C7-4997-8F84-B3A6BAB9993F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A7E18D4-E0DA-45CE-B47C-5F76CBD59C86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39046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782765B-0EBB-4DE0-9E01-7E543D2E0D7A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8EDA042-FCA2-42DA-A2F6-EB9F4D94B019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367517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211406F-C8E7-4229-B75A-3F956B33B672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272E835-32CB-45F8-9475-326EE1EC17F3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59926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2B7A754-265C-409D-8F6F-AF57571DF500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3338BBB-3917-43EE-B487-26BC7B9F337A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5766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262396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9EDB900-D2A9-4E5E-9C59-C17F2210CC56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3E71415-BB58-4E62-A9EB-B7EB2273749C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95691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FDF4388-64C0-4E73-A8A4-1E4C24EC2DEC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F3FA350-808B-4E20-94CE-2F3E03BD52C8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8528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839200" y="457200"/>
            <a:ext cx="2743200" cy="5410200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609600" y="457200"/>
            <a:ext cx="8026400" cy="5410200"/>
          </a:xfrm>
        </p:spPr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425E481-A4AC-4693-AE7F-E975AD7DF569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7ED7FB5-9DFD-4EB5-ACD5-41F0CE06B472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954856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slov, besedilo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DC5291D-A3EA-47BE-AAF1-92EE37CB0A15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001CA72-5AE2-4748-BDAA-722779D1AFC8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318188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slov in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tabele 2"/>
          <p:cNvSpPr>
            <a:spLocks noGrp="1"/>
          </p:cNvSpPr>
          <p:nvPr>
            <p:ph type="tbl" idx="1"/>
          </p:nvPr>
        </p:nvSpPr>
        <p:spPr>
          <a:xfrm>
            <a:off x="609600" y="1981200"/>
            <a:ext cx="10972800" cy="3886200"/>
          </a:xfrm>
        </p:spPr>
        <p:txBody>
          <a:bodyPr/>
          <a:lstStyle/>
          <a:p>
            <a:pPr lvl="0"/>
            <a:endParaRPr lang="sl-SI" noProof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EE53398-1637-46FD-B3E9-C3ABF45EA6AB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CD031FD-1641-4FF4-ABB6-A7D3AD893A41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81354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Naslov, besedilo in 2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quarter" idx="2"/>
          </p:nvPr>
        </p:nvSpPr>
        <p:spPr>
          <a:xfrm>
            <a:off x="6197600" y="19812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3"/>
          </p:nvPr>
        </p:nvSpPr>
        <p:spPr>
          <a:xfrm>
            <a:off x="6197600" y="40005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7FF2156-A5F0-42C8-80C5-6847970BE04E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8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D9DEF2C-2335-4154-89E1-6C3870B41946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692177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/>
          </p:nvPr>
        </p:nvSpPr>
        <p:spPr>
          <a:xfrm>
            <a:off x="609600" y="457200"/>
            <a:ext cx="10972800" cy="5410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B66674F-E65F-44A4-B4E9-500599683999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F420FF9-CE26-4573-A9E5-FB4FBA631058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3259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47824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72271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40403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21123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68875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80735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70946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48914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 Black" panose="020B0A040201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5E91146-3244-48A7-ABE9-DB137A4CB903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12192000" cy="546100"/>
            <a:chOff x="0" y="0"/>
            <a:chExt cx="5760" cy="344"/>
          </a:xfrm>
        </p:grpSpPr>
        <p:sp>
          <p:nvSpPr>
            <p:cNvPr id="1032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sp>
          <p:nvSpPr>
            <p:cNvPr id="1033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sp>
          <p:nvSpPr>
            <p:cNvPr id="1034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666699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35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666699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36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9999CC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37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666699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38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sp>
          <p:nvSpPr>
            <p:cNvPr id="1039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9999CC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40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9999CC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457200"/>
            <a:ext cx="10972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Kliknite, če želite urediti slog naslova matrice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109728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Kliknite, če želite urediti sloge besedila matrice</a:t>
            </a:r>
          </a:p>
          <a:p>
            <a:pPr lvl="1"/>
            <a:r>
              <a:rPr lang="sl-SI" altLang="sl-SI" smtClean="0"/>
              <a:t>Druga raven</a:t>
            </a:r>
          </a:p>
          <a:p>
            <a:pPr lvl="2"/>
            <a:r>
              <a:rPr lang="sl-SI" altLang="sl-SI" smtClean="0"/>
              <a:t>Tretja raven</a:t>
            </a:r>
          </a:p>
          <a:p>
            <a:pPr lvl="3"/>
            <a:r>
              <a:rPr lang="sl-SI" altLang="sl-SI" smtClean="0"/>
              <a:t>Četrta raven</a:t>
            </a:r>
          </a:p>
          <a:p>
            <a:pPr lvl="4"/>
            <a:r>
              <a:rPr lang="sl-SI" altLang="sl-SI" smtClean="0"/>
              <a:t>Peta raven</a:t>
            </a:r>
          </a:p>
        </p:txBody>
      </p:sp>
      <p:sp>
        <p:nvSpPr>
          <p:cNvPr id="15376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43A2FA3-CDD2-409F-9D1B-D93A61047964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0936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13" Type="http://schemas.openxmlformats.org/officeDocument/2006/relationships/image" Target="../media/image33.png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6.bin"/><Relationship Id="rId12" Type="http://schemas.openxmlformats.org/officeDocument/2006/relationships/image" Target="../media/image32.wmf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9.wmf"/><Relationship Id="rId11" Type="http://schemas.openxmlformats.org/officeDocument/2006/relationships/oleObject" Target="../embeddings/oleObject28.bin"/><Relationship Id="rId5" Type="http://schemas.openxmlformats.org/officeDocument/2006/relationships/oleObject" Target="../embeddings/oleObject25.bin"/><Relationship Id="rId10" Type="http://schemas.openxmlformats.org/officeDocument/2006/relationships/image" Target="../media/image31.wmf"/><Relationship Id="rId4" Type="http://schemas.openxmlformats.org/officeDocument/2006/relationships/image" Target="../media/image28.wmf"/><Relationship Id="rId9" Type="http://schemas.openxmlformats.org/officeDocument/2006/relationships/oleObject" Target="../embeddings/oleObject27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1.bin"/><Relationship Id="rId3" Type="http://schemas.openxmlformats.org/officeDocument/2006/relationships/image" Target="../media/image39.jpeg"/><Relationship Id="rId7" Type="http://schemas.openxmlformats.org/officeDocument/2006/relationships/image" Target="../media/image36.wmf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30.bin"/><Relationship Id="rId11" Type="http://schemas.openxmlformats.org/officeDocument/2006/relationships/image" Target="../media/image38.wmf"/><Relationship Id="rId5" Type="http://schemas.openxmlformats.org/officeDocument/2006/relationships/image" Target="../media/image35.wmf"/><Relationship Id="rId10" Type="http://schemas.openxmlformats.org/officeDocument/2006/relationships/oleObject" Target="../embeddings/oleObject32.bin"/><Relationship Id="rId4" Type="http://schemas.openxmlformats.org/officeDocument/2006/relationships/oleObject" Target="../embeddings/oleObject29.bin"/><Relationship Id="rId9" Type="http://schemas.openxmlformats.org/officeDocument/2006/relationships/image" Target="../media/image37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6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9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3.png"/><Relationship Id="rId4" Type="http://schemas.openxmlformats.org/officeDocument/2006/relationships/image" Target="../media/image12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13" Type="http://schemas.openxmlformats.org/officeDocument/2006/relationships/oleObject" Target="../embeddings/oleObject15.bin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12" Type="http://schemas.openxmlformats.org/officeDocument/2006/relationships/image" Target="../media/image18.wmf"/><Relationship Id="rId2" Type="http://schemas.openxmlformats.org/officeDocument/2006/relationships/slideLayout" Target="../slideLayouts/slideLayout18.xml"/><Relationship Id="rId16" Type="http://schemas.openxmlformats.org/officeDocument/2006/relationships/image" Target="../media/image20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15.wmf"/><Relationship Id="rId11" Type="http://schemas.openxmlformats.org/officeDocument/2006/relationships/oleObject" Target="../embeddings/oleObject14.bin"/><Relationship Id="rId5" Type="http://schemas.openxmlformats.org/officeDocument/2006/relationships/oleObject" Target="../embeddings/oleObject11.bin"/><Relationship Id="rId15" Type="http://schemas.openxmlformats.org/officeDocument/2006/relationships/oleObject" Target="../embeddings/oleObject16.bin"/><Relationship Id="rId10" Type="http://schemas.openxmlformats.org/officeDocument/2006/relationships/image" Target="../media/image17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13.bin"/><Relationship Id="rId14" Type="http://schemas.openxmlformats.org/officeDocument/2006/relationships/image" Target="../media/image19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13" Type="http://schemas.openxmlformats.org/officeDocument/2006/relationships/oleObject" Target="../embeddings/oleObject22.bin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25.wmf"/><Relationship Id="rId2" Type="http://schemas.openxmlformats.org/officeDocument/2006/relationships/slideLayout" Target="../slideLayouts/slideLayout18.xml"/><Relationship Id="rId16" Type="http://schemas.openxmlformats.org/officeDocument/2006/relationships/image" Target="../media/image27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22.wmf"/><Relationship Id="rId11" Type="http://schemas.openxmlformats.org/officeDocument/2006/relationships/oleObject" Target="../embeddings/oleObject21.bin"/><Relationship Id="rId5" Type="http://schemas.openxmlformats.org/officeDocument/2006/relationships/oleObject" Target="../embeddings/oleObject18.bin"/><Relationship Id="rId15" Type="http://schemas.openxmlformats.org/officeDocument/2006/relationships/oleObject" Target="../embeddings/oleObject23.bin"/><Relationship Id="rId10" Type="http://schemas.openxmlformats.org/officeDocument/2006/relationships/image" Target="../media/image24.wmf"/><Relationship Id="rId4" Type="http://schemas.openxmlformats.org/officeDocument/2006/relationships/image" Target="../media/image21.wmf"/><Relationship Id="rId9" Type="http://schemas.openxmlformats.org/officeDocument/2006/relationships/oleObject" Target="../embeddings/oleObject20.bin"/><Relationship Id="rId14" Type="http://schemas.openxmlformats.org/officeDocument/2006/relationships/image" Target="../media/image2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45E1D4EC-1600-46EE-869F-34A1F3F41621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205827" name="Rectangle 4"/>
          <p:cNvSpPr>
            <a:spLocks noChangeArrowheads="1"/>
          </p:cNvSpPr>
          <p:nvPr/>
        </p:nvSpPr>
        <p:spPr bwMode="auto">
          <a:xfrm>
            <a:off x="1919288" y="-252413"/>
            <a:ext cx="3600450" cy="1106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/>
            </a:r>
            <a:br>
              <a:rPr lang="sl-SI" altLang="sl-SI" sz="2200">
                <a:solidFill>
                  <a:srgbClr val="000000"/>
                </a:solidFill>
              </a:rPr>
            </a:br>
            <a:endParaRPr lang="sl-SI" altLang="sl-SI" sz="2200">
              <a:solidFill>
                <a:srgbClr val="000000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7D"/>
                </a:solidFill>
              </a:rPr>
              <a:t>8 KROŽNI PROCESI</a:t>
            </a:r>
          </a:p>
        </p:txBody>
      </p:sp>
      <p:sp>
        <p:nvSpPr>
          <p:cNvPr id="205828" name="Rectangle 5"/>
          <p:cNvSpPr>
            <a:spLocks noChangeArrowheads="1"/>
          </p:cNvSpPr>
          <p:nvPr/>
        </p:nvSpPr>
        <p:spPr bwMode="auto">
          <a:xfrm>
            <a:off x="1774825" y="908050"/>
            <a:ext cx="871378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Low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Krožni proces je skupek najmanj treh značilnih termodinamičnih</a:t>
            </a:r>
          </a:p>
          <a:p>
            <a:pPr algn="justLow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preobrazb, ki se začenjajo in končujejo v isti točki. </a:t>
            </a:r>
          </a:p>
        </p:txBody>
      </p:sp>
      <p:sp>
        <p:nvSpPr>
          <p:cNvPr id="205829" name="Rectangle 6"/>
          <p:cNvSpPr>
            <a:spLocks noChangeArrowheads="1"/>
          </p:cNvSpPr>
          <p:nvPr/>
        </p:nvSpPr>
        <p:spPr bwMode="auto">
          <a:xfrm>
            <a:off x="1919288" y="1687514"/>
            <a:ext cx="8640762" cy="2462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indent="179388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Če se krožni proces vrši v smeri urinega kazalca, iz njega pa pridobivamo delo </a:t>
            </a:r>
            <a:r>
              <a:rPr lang="sl-SI" altLang="sl-SI" sz="2200" i="1">
                <a:solidFill>
                  <a:srgbClr val="000000"/>
                </a:solidFill>
              </a:rPr>
              <a:t>W</a:t>
            </a:r>
            <a:r>
              <a:rPr lang="sl-SI" altLang="sl-SI" sz="2200" baseline="-25000">
                <a:solidFill>
                  <a:srgbClr val="000000"/>
                </a:solidFill>
              </a:rPr>
              <a:t>0</a:t>
            </a:r>
            <a:r>
              <a:rPr lang="sl-SI" altLang="sl-SI" sz="2200">
                <a:solidFill>
                  <a:srgbClr val="000000"/>
                </a:solidFill>
              </a:rPr>
              <a:t> na račun dovedene toplote, tak krožni proces imenujemo </a:t>
            </a:r>
            <a:r>
              <a:rPr lang="sl-SI" altLang="sl-SI" sz="2200" b="1">
                <a:solidFill>
                  <a:srgbClr val="FF0000"/>
                </a:solidFill>
              </a:rPr>
              <a:t>delovni</a:t>
            </a:r>
            <a:r>
              <a:rPr lang="sl-SI" altLang="sl-SI" sz="2200" b="1">
                <a:solidFill>
                  <a:srgbClr val="000000"/>
                </a:solidFill>
              </a:rPr>
              <a:t> </a:t>
            </a:r>
            <a:r>
              <a:rPr lang="sl-SI" altLang="sl-SI" sz="2200">
                <a:solidFill>
                  <a:srgbClr val="000000"/>
                </a:solidFill>
              </a:rPr>
              <a:t>ali </a:t>
            </a:r>
            <a:r>
              <a:rPr lang="sl-SI" altLang="sl-SI" sz="2200" b="1">
                <a:solidFill>
                  <a:srgbClr val="FF0000"/>
                </a:solidFill>
              </a:rPr>
              <a:t>desni </a:t>
            </a:r>
            <a:r>
              <a:rPr lang="sl-SI" altLang="sl-SI" sz="2200">
                <a:solidFill>
                  <a:srgbClr val="000000"/>
                </a:solidFill>
              </a:rPr>
              <a:t>krožni proces. Od stanja 1–2 poteka raztezanje, od stanja 2–1 stiskanje.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Če pa se krožni proces vrši v nasprotni smeri in je osnovni namen krožnega procesa prenos toplote na račun vloženega dela, imenujemo tak proces </a:t>
            </a:r>
            <a:r>
              <a:rPr lang="sl-SI" altLang="sl-SI" sz="2200" b="1">
                <a:solidFill>
                  <a:srgbClr val="FF0000"/>
                </a:solidFill>
              </a:rPr>
              <a:t>toplotni</a:t>
            </a:r>
            <a:r>
              <a:rPr lang="sl-SI" altLang="sl-SI" sz="2200" b="1">
                <a:solidFill>
                  <a:srgbClr val="000000"/>
                </a:solidFill>
              </a:rPr>
              <a:t> </a:t>
            </a:r>
            <a:r>
              <a:rPr lang="sl-SI" altLang="sl-SI" sz="2200">
                <a:solidFill>
                  <a:srgbClr val="000000"/>
                </a:solidFill>
              </a:rPr>
              <a:t>ali </a:t>
            </a:r>
            <a:r>
              <a:rPr lang="sl-SI" altLang="sl-SI" sz="2200" b="1">
                <a:solidFill>
                  <a:srgbClr val="FF0000"/>
                </a:solidFill>
              </a:rPr>
              <a:t>levi krožni proces</a:t>
            </a:r>
            <a:r>
              <a:rPr lang="sl-SI" altLang="sl-SI" sz="2200">
                <a:solidFill>
                  <a:srgbClr val="000000"/>
                </a:solidFill>
              </a:rPr>
              <a:t>.</a:t>
            </a:r>
          </a:p>
        </p:txBody>
      </p:sp>
      <p:pic>
        <p:nvPicPr>
          <p:cNvPr id="205830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8214" y="4437063"/>
            <a:ext cx="1533525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02769" name="Group 17"/>
          <p:cNvGraphicFramePr>
            <a:graphicFrameLocks noGrp="1"/>
          </p:cNvGraphicFramePr>
          <p:nvPr/>
        </p:nvGraphicFramePr>
        <p:xfrm>
          <a:off x="2274888" y="4292600"/>
          <a:ext cx="444500" cy="215900"/>
        </p:xfrm>
        <a:graphic>
          <a:graphicData uri="http://schemas.openxmlformats.org/drawingml/2006/table">
            <a:tbl>
              <a:tblPr/>
              <a:tblGrid>
                <a:gridCol w="444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159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sl-SI" sz="2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115" marR="91115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05833" name="Rectangle 18"/>
          <p:cNvSpPr>
            <a:spLocks noChangeArrowheads="1"/>
          </p:cNvSpPr>
          <p:nvPr/>
        </p:nvSpPr>
        <p:spPr bwMode="auto">
          <a:xfrm>
            <a:off x="1703388" y="4149725"/>
            <a:ext cx="59055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i="1">
                <a:solidFill>
                  <a:srgbClr val="000000"/>
                </a:solidFill>
              </a:rPr>
              <a:t>p </a:t>
            </a:r>
            <a:r>
              <a:rPr lang="sl-SI" altLang="sl-SI" sz="1000">
                <a:solidFill>
                  <a:srgbClr val="000000"/>
                </a:solidFill>
              </a:rPr>
              <a:t>[Pa]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</a:p>
        </p:txBody>
      </p:sp>
      <p:graphicFrame>
        <p:nvGraphicFramePr>
          <p:cNvPr id="202780" name="Group 28"/>
          <p:cNvGraphicFramePr>
            <a:graphicFrameLocks noGrp="1"/>
          </p:cNvGraphicFramePr>
          <p:nvPr/>
        </p:nvGraphicFramePr>
        <p:xfrm>
          <a:off x="3738564" y="5661025"/>
          <a:ext cx="485775" cy="228600"/>
        </p:xfrm>
        <a:graphic>
          <a:graphicData uri="http://schemas.openxmlformats.org/drawingml/2006/table">
            <a:tbl>
              <a:tblPr/>
              <a:tblGrid>
                <a:gridCol w="485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9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 </a:t>
                      </a:r>
                      <a:r>
                        <a:rPr kumimoji="0" lang="sl-SI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[m</a:t>
                      </a:r>
                      <a:r>
                        <a:rPr kumimoji="0" lang="sl-SI" sz="9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sl-SI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]</a:t>
                      </a:r>
                      <a:endParaRPr kumimoji="0" lang="sl-SI" sz="2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05836" name="Rectangle 29"/>
          <p:cNvSpPr>
            <a:spLocks noChangeArrowheads="1"/>
          </p:cNvSpPr>
          <p:nvPr/>
        </p:nvSpPr>
        <p:spPr bwMode="auto">
          <a:xfrm>
            <a:off x="5853114" y="3257814"/>
            <a:ext cx="184731" cy="56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900">
                <a:solidFill>
                  <a:srgbClr val="000000"/>
                </a:solidFill>
              </a:rPr>
              <a:t/>
            </a:r>
            <a:br>
              <a:rPr lang="sl-SI" altLang="sl-SI" sz="900">
                <a:solidFill>
                  <a:srgbClr val="000000"/>
                </a:solidFill>
              </a:rPr>
            </a:b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205837" name="Rectangle 30"/>
          <p:cNvSpPr>
            <a:spLocks noChangeArrowheads="1"/>
          </p:cNvSpPr>
          <p:nvPr/>
        </p:nvSpPr>
        <p:spPr bwMode="auto">
          <a:xfrm>
            <a:off x="2063750" y="5661025"/>
            <a:ext cx="1265238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b="1" i="1">
                <a:solidFill>
                  <a:srgbClr val="000000"/>
                </a:solidFill>
              </a:rPr>
              <a:t>Proces brez dela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</a:p>
        </p:txBody>
      </p:sp>
      <p:pic>
        <p:nvPicPr>
          <p:cNvPr id="205838" name="Picture 3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2038" y="4652964"/>
            <a:ext cx="1409700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839" name="Rectangle 43"/>
          <p:cNvSpPr>
            <a:spLocks noChangeArrowheads="1"/>
          </p:cNvSpPr>
          <p:nvPr/>
        </p:nvSpPr>
        <p:spPr bwMode="auto">
          <a:xfrm>
            <a:off x="5618164" y="3524514"/>
            <a:ext cx="184731" cy="56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900">
                <a:solidFill>
                  <a:srgbClr val="000000"/>
                </a:solidFill>
              </a:rPr>
              <a:t/>
            </a:r>
            <a:br>
              <a:rPr lang="sl-SI" altLang="sl-SI" sz="900">
                <a:solidFill>
                  <a:srgbClr val="000000"/>
                </a:solidFill>
              </a:rPr>
            </a:b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205840" name="Rectangle 47"/>
          <p:cNvSpPr>
            <a:spLocks noChangeArrowheads="1"/>
          </p:cNvSpPr>
          <p:nvPr/>
        </p:nvSpPr>
        <p:spPr bwMode="auto">
          <a:xfrm>
            <a:off x="4583114" y="5967414"/>
            <a:ext cx="1385887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b="1" i="1">
                <a:solidFill>
                  <a:srgbClr val="000000"/>
                </a:solidFill>
              </a:rPr>
              <a:t>Desni krožni proces</a:t>
            </a:r>
          </a:p>
        </p:txBody>
      </p:sp>
      <p:sp>
        <p:nvSpPr>
          <p:cNvPr id="205841" name="Line 48"/>
          <p:cNvSpPr>
            <a:spLocks noChangeShapeType="1"/>
          </p:cNvSpPr>
          <p:nvPr/>
        </p:nvSpPr>
        <p:spPr bwMode="auto">
          <a:xfrm>
            <a:off x="4800600" y="4437064"/>
            <a:ext cx="0" cy="1368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5842" name="Line 49"/>
          <p:cNvSpPr>
            <a:spLocks noChangeShapeType="1"/>
          </p:cNvSpPr>
          <p:nvPr/>
        </p:nvSpPr>
        <p:spPr bwMode="auto">
          <a:xfrm>
            <a:off x="4800601" y="5805488"/>
            <a:ext cx="16557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02802" name="Group 50"/>
          <p:cNvGraphicFramePr>
            <a:graphicFrameLocks noGrp="1"/>
          </p:cNvGraphicFramePr>
          <p:nvPr/>
        </p:nvGraphicFramePr>
        <p:xfrm>
          <a:off x="6456364" y="5734050"/>
          <a:ext cx="485775" cy="228600"/>
        </p:xfrm>
        <a:graphic>
          <a:graphicData uri="http://schemas.openxmlformats.org/drawingml/2006/table">
            <a:tbl>
              <a:tblPr/>
              <a:tblGrid>
                <a:gridCol w="485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9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 </a:t>
                      </a:r>
                      <a:r>
                        <a:rPr kumimoji="0" lang="sl-SI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[m</a:t>
                      </a:r>
                      <a:r>
                        <a:rPr kumimoji="0" lang="sl-SI" sz="9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sl-SI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]</a:t>
                      </a:r>
                      <a:endParaRPr kumimoji="0" lang="sl-SI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05845" name="Rectangle 56"/>
          <p:cNvSpPr>
            <a:spLocks noChangeArrowheads="1"/>
          </p:cNvSpPr>
          <p:nvPr/>
        </p:nvSpPr>
        <p:spPr bwMode="auto">
          <a:xfrm>
            <a:off x="4224338" y="4221164"/>
            <a:ext cx="59055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i="1">
                <a:solidFill>
                  <a:srgbClr val="000000"/>
                </a:solidFill>
              </a:rPr>
              <a:t>p </a:t>
            </a:r>
            <a:r>
              <a:rPr lang="sl-SI" altLang="sl-SI" sz="1000">
                <a:solidFill>
                  <a:srgbClr val="000000"/>
                </a:solidFill>
              </a:rPr>
              <a:t>[Pa]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205846" name="AutoShape 58"/>
          <p:cNvSpPr>
            <a:spLocks/>
          </p:cNvSpPr>
          <p:nvPr/>
        </p:nvSpPr>
        <p:spPr bwMode="auto">
          <a:xfrm rot="4430542">
            <a:off x="7854157" y="4828382"/>
            <a:ext cx="179387" cy="323850"/>
          </a:xfrm>
          <a:prstGeom prst="leftBracket">
            <a:avLst>
              <a:gd name="adj" fmla="val 90266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205847" name="AutoShape 59"/>
          <p:cNvSpPr>
            <a:spLocks/>
          </p:cNvSpPr>
          <p:nvPr/>
        </p:nvSpPr>
        <p:spPr bwMode="auto">
          <a:xfrm rot="12011381">
            <a:off x="8401051" y="5300664"/>
            <a:ext cx="220663" cy="333375"/>
          </a:xfrm>
          <a:prstGeom prst="leftBracket">
            <a:avLst>
              <a:gd name="adj" fmla="val 75539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205848" name="Arc 60"/>
          <p:cNvSpPr>
            <a:spLocks/>
          </p:cNvSpPr>
          <p:nvPr/>
        </p:nvSpPr>
        <p:spPr bwMode="auto">
          <a:xfrm rot="11085818">
            <a:off x="7799388" y="5011739"/>
            <a:ext cx="665162" cy="574675"/>
          </a:xfrm>
          <a:custGeom>
            <a:avLst/>
            <a:gdLst>
              <a:gd name="T0" fmla="*/ 2147483646 w 21014"/>
              <a:gd name="T1" fmla="*/ 0 h 21600"/>
              <a:gd name="T2" fmla="*/ 2147483646 w 21014"/>
              <a:gd name="T3" fmla="*/ 2147483646 h 21600"/>
              <a:gd name="T4" fmla="*/ 0 w 21014"/>
              <a:gd name="T5" fmla="*/ 2147483646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014" h="21600" fill="none" extrusionOk="0">
                <a:moveTo>
                  <a:pt x="123" y="0"/>
                </a:moveTo>
                <a:cubicBezTo>
                  <a:pt x="10081" y="57"/>
                  <a:pt x="18710" y="6915"/>
                  <a:pt x="21014" y="16602"/>
                </a:cubicBezTo>
              </a:path>
              <a:path w="21014" h="21600" stroke="0" extrusionOk="0">
                <a:moveTo>
                  <a:pt x="123" y="0"/>
                </a:moveTo>
                <a:cubicBezTo>
                  <a:pt x="10081" y="57"/>
                  <a:pt x="18710" y="6915"/>
                  <a:pt x="21014" y="16602"/>
                </a:cubicBezTo>
                <a:lnTo>
                  <a:pt x="0" y="21600"/>
                </a:lnTo>
                <a:lnTo>
                  <a:pt x="123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5849" name="Arc 61"/>
          <p:cNvSpPr>
            <a:spLocks/>
          </p:cNvSpPr>
          <p:nvPr/>
        </p:nvSpPr>
        <p:spPr bwMode="auto">
          <a:xfrm rot="10800000">
            <a:off x="8112126" y="4903789"/>
            <a:ext cx="360363" cy="358775"/>
          </a:xfrm>
          <a:custGeom>
            <a:avLst/>
            <a:gdLst>
              <a:gd name="T0" fmla="*/ 2147483646 w 21014"/>
              <a:gd name="T1" fmla="*/ 0 h 21600"/>
              <a:gd name="T2" fmla="*/ 2147483646 w 21014"/>
              <a:gd name="T3" fmla="*/ 2147483646 h 21600"/>
              <a:gd name="T4" fmla="*/ 0 w 21014"/>
              <a:gd name="T5" fmla="*/ 2147483646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014" h="21600" fill="none" extrusionOk="0">
                <a:moveTo>
                  <a:pt x="123" y="0"/>
                </a:moveTo>
                <a:cubicBezTo>
                  <a:pt x="10081" y="57"/>
                  <a:pt x="18710" y="6915"/>
                  <a:pt x="21014" y="16602"/>
                </a:cubicBezTo>
              </a:path>
              <a:path w="21014" h="21600" stroke="0" extrusionOk="0">
                <a:moveTo>
                  <a:pt x="123" y="0"/>
                </a:moveTo>
                <a:cubicBezTo>
                  <a:pt x="10081" y="57"/>
                  <a:pt x="18710" y="6915"/>
                  <a:pt x="21014" y="16602"/>
                </a:cubicBezTo>
                <a:lnTo>
                  <a:pt x="0" y="21600"/>
                </a:lnTo>
                <a:lnTo>
                  <a:pt x="123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5850" name="Arc 63"/>
          <p:cNvSpPr>
            <a:spLocks/>
          </p:cNvSpPr>
          <p:nvPr/>
        </p:nvSpPr>
        <p:spPr bwMode="auto">
          <a:xfrm rot="11257528">
            <a:off x="7683500" y="4687889"/>
            <a:ext cx="1079500" cy="998537"/>
          </a:xfrm>
          <a:custGeom>
            <a:avLst/>
            <a:gdLst>
              <a:gd name="T0" fmla="*/ 2147483646 w 21600"/>
              <a:gd name="T1" fmla="*/ 0 h 19986"/>
              <a:gd name="T2" fmla="*/ 2147483646 w 21600"/>
              <a:gd name="T3" fmla="*/ 2147483646 h 19986"/>
              <a:gd name="T4" fmla="*/ 0 w 21600"/>
              <a:gd name="T5" fmla="*/ 2147483646 h 1998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19986" fill="none" extrusionOk="0">
                <a:moveTo>
                  <a:pt x="8192" y="0"/>
                </a:moveTo>
                <a:cubicBezTo>
                  <a:pt x="16303" y="3324"/>
                  <a:pt x="21600" y="11220"/>
                  <a:pt x="21600" y="19986"/>
                </a:cubicBezTo>
              </a:path>
              <a:path w="21600" h="19986" stroke="0" extrusionOk="0">
                <a:moveTo>
                  <a:pt x="8192" y="0"/>
                </a:moveTo>
                <a:cubicBezTo>
                  <a:pt x="16303" y="3324"/>
                  <a:pt x="21600" y="11220"/>
                  <a:pt x="21600" y="19986"/>
                </a:cubicBezTo>
                <a:lnTo>
                  <a:pt x="0" y="19986"/>
                </a:lnTo>
                <a:lnTo>
                  <a:pt x="8192" y="0"/>
                </a:lnTo>
                <a:close/>
              </a:path>
            </a:pathLst>
          </a:custGeom>
          <a:noFill/>
          <a:ln w="9525">
            <a:solidFill>
              <a:srgbClr val="FF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5851" name="Arc 64"/>
          <p:cNvSpPr>
            <a:spLocks/>
          </p:cNvSpPr>
          <p:nvPr/>
        </p:nvSpPr>
        <p:spPr bwMode="auto">
          <a:xfrm rot="11257528">
            <a:off x="8401050" y="4797425"/>
            <a:ext cx="1079500" cy="998538"/>
          </a:xfrm>
          <a:custGeom>
            <a:avLst/>
            <a:gdLst>
              <a:gd name="T0" fmla="*/ 2147483646 w 21600"/>
              <a:gd name="T1" fmla="*/ 0 h 19986"/>
              <a:gd name="T2" fmla="*/ 2147483646 w 21600"/>
              <a:gd name="T3" fmla="*/ 2147483646 h 19986"/>
              <a:gd name="T4" fmla="*/ 0 w 21600"/>
              <a:gd name="T5" fmla="*/ 2147483646 h 1998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19986" fill="none" extrusionOk="0">
                <a:moveTo>
                  <a:pt x="8192" y="0"/>
                </a:moveTo>
                <a:cubicBezTo>
                  <a:pt x="16303" y="3324"/>
                  <a:pt x="21600" y="11220"/>
                  <a:pt x="21600" y="19986"/>
                </a:cubicBezTo>
              </a:path>
              <a:path w="21600" h="19986" stroke="0" extrusionOk="0">
                <a:moveTo>
                  <a:pt x="8192" y="0"/>
                </a:moveTo>
                <a:cubicBezTo>
                  <a:pt x="16303" y="3324"/>
                  <a:pt x="21600" y="11220"/>
                  <a:pt x="21600" y="19986"/>
                </a:cubicBezTo>
                <a:lnTo>
                  <a:pt x="0" y="19986"/>
                </a:lnTo>
                <a:lnTo>
                  <a:pt x="8192" y="0"/>
                </a:lnTo>
                <a:close/>
              </a:path>
            </a:pathLst>
          </a:custGeom>
          <a:noFill/>
          <a:ln w="9525">
            <a:solidFill>
              <a:srgbClr val="FF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5852" name="Line 65"/>
          <p:cNvSpPr>
            <a:spLocks noChangeShapeType="1"/>
          </p:cNvSpPr>
          <p:nvPr/>
        </p:nvSpPr>
        <p:spPr bwMode="auto">
          <a:xfrm>
            <a:off x="7608889" y="5805488"/>
            <a:ext cx="18002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5853" name="Line 66"/>
          <p:cNvSpPr>
            <a:spLocks noChangeShapeType="1"/>
          </p:cNvSpPr>
          <p:nvPr/>
        </p:nvSpPr>
        <p:spPr bwMode="auto">
          <a:xfrm flipV="1">
            <a:off x="7608888" y="4292600"/>
            <a:ext cx="0" cy="15128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02819" name="Group 67"/>
          <p:cNvGraphicFramePr>
            <a:graphicFrameLocks noGrp="1"/>
          </p:cNvGraphicFramePr>
          <p:nvPr/>
        </p:nvGraphicFramePr>
        <p:xfrm>
          <a:off x="9409114" y="5734050"/>
          <a:ext cx="485775" cy="228600"/>
        </p:xfrm>
        <a:graphic>
          <a:graphicData uri="http://schemas.openxmlformats.org/drawingml/2006/table">
            <a:tbl>
              <a:tblPr/>
              <a:tblGrid>
                <a:gridCol w="485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9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 </a:t>
                      </a:r>
                      <a:r>
                        <a:rPr kumimoji="0" lang="sl-SI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[m</a:t>
                      </a:r>
                      <a:r>
                        <a:rPr kumimoji="0" lang="sl-SI" sz="9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sl-SI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]</a:t>
                      </a:r>
                      <a:endParaRPr kumimoji="0" lang="sl-SI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05856" name="Rectangle 73"/>
          <p:cNvSpPr>
            <a:spLocks noChangeArrowheads="1"/>
          </p:cNvSpPr>
          <p:nvPr/>
        </p:nvSpPr>
        <p:spPr bwMode="auto">
          <a:xfrm>
            <a:off x="7104063" y="4221164"/>
            <a:ext cx="59055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i="1">
                <a:solidFill>
                  <a:srgbClr val="000000"/>
                </a:solidFill>
              </a:rPr>
              <a:t>p </a:t>
            </a:r>
            <a:r>
              <a:rPr lang="sl-SI" altLang="sl-SI" sz="1000">
                <a:solidFill>
                  <a:srgbClr val="000000"/>
                </a:solidFill>
              </a:rPr>
              <a:t>[Pa]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205857" name="Text Box 74"/>
          <p:cNvSpPr txBox="1">
            <a:spLocks noChangeArrowheads="1"/>
          </p:cNvSpPr>
          <p:nvPr/>
        </p:nvSpPr>
        <p:spPr bwMode="auto">
          <a:xfrm rot="3700305">
            <a:off x="8010526" y="4754563"/>
            <a:ext cx="1281112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80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 =  konst.</a:t>
            </a:r>
          </a:p>
        </p:txBody>
      </p:sp>
      <p:sp>
        <p:nvSpPr>
          <p:cNvPr id="205858" name="Text Box 76"/>
          <p:cNvSpPr txBox="1">
            <a:spLocks noChangeArrowheads="1"/>
          </p:cNvSpPr>
          <p:nvPr/>
        </p:nvSpPr>
        <p:spPr bwMode="auto">
          <a:xfrm>
            <a:off x="7680325" y="5157788"/>
            <a:ext cx="215900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80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05859" name="Text Box 77"/>
          <p:cNvSpPr txBox="1">
            <a:spLocks noChangeArrowheads="1"/>
          </p:cNvSpPr>
          <p:nvPr/>
        </p:nvSpPr>
        <p:spPr bwMode="auto">
          <a:xfrm>
            <a:off x="8616951" y="5300663"/>
            <a:ext cx="358775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80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205860" name="Line 78"/>
          <p:cNvSpPr>
            <a:spLocks noChangeShapeType="1"/>
          </p:cNvSpPr>
          <p:nvPr/>
        </p:nvSpPr>
        <p:spPr bwMode="auto">
          <a:xfrm flipV="1">
            <a:off x="7751764" y="4508501"/>
            <a:ext cx="504825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5861" name="Text Box 79"/>
          <p:cNvSpPr txBox="1">
            <a:spLocks noChangeArrowheads="1"/>
          </p:cNvSpPr>
          <p:nvPr/>
        </p:nvSpPr>
        <p:spPr bwMode="auto">
          <a:xfrm>
            <a:off x="7967664" y="5157788"/>
            <a:ext cx="504825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900">
                <a:solidFill>
                  <a:srgbClr val="000000"/>
                </a:solidFill>
              </a:rPr>
              <a:t>- W</a:t>
            </a:r>
            <a:r>
              <a:rPr lang="sl-SI" altLang="sl-SI" sz="900" baseline="-25000">
                <a:solidFill>
                  <a:srgbClr val="000000"/>
                </a:solidFill>
              </a:rPr>
              <a:t>o</a:t>
            </a:r>
          </a:p>
        </p:txBody>
      </p:sp>
      <p:sp>
        <p:nvSpPr>
          <p:cNvPr id="205862" name="Rectangle 80"/>
          <p:cNvSpPr>
            <a:spLocks noChangeArrowheads="1"/>
          </p:cNvSpPr>
          <p:nvPr/>
        </p:nvSpPr>
        <p:spPr bwMode="auto">
          <a:xfrm>
            <a:off x="7535863" y="6021389"/>
            <a:ext cx="1293812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b="1" i="1">
                <a:solidFill>
                  <a:srgbClr val="000000"/>
                </a:solidFill>
              </a:rPr>
              <a:t>Levi krožni proces</a:t>
            </a:r>
          </a:p>
        </p:txBody>
      </p:sp>
    </p:spTree>
    <p:extLst>
      <p:ext uri="{BB962C8B-B14F-4D97-AF65-F5344CB8AC3E}">
        <p14:creationId xmlns:p14="http://schemas.microsoft.com/office/powerpoint/2010/main" val="1320020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2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27F61A0F-2668-4F5A-8BF6-C74852156BFB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10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215043" name="Rectangle 4"/>
          <p:cNvSpPr>
            <a:spLocks noChangeArrowheads="1"/>
          </p:cNvSpPr>
          <p:nvPr/>
        </p:nvSpPr>
        <p:spPr bwMode="auto">
          <a:xfrm>
            <a:off x="1919289" y="404814"/>
            <a:ext cx="2454275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Dovedena toplota:</a:t>
            </a:r>
          </a:p>
        </p:txBody>
      </p:sp>
      <p:sp>
        <p:nvSpPr>
          <p:cNvPr id="215044" name="Rectangle 6"/>
          <p:cNvSpPr>
            <a:spLocks noChangeArrowheads="1"/>
          </p:cNvSpPr>
          <p:nvPr/>
        </p:nvSpPr>
        <p:spPr bwMode="auto">
          <a:xfrm>
            <a:off x="1524001" y="2856371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15045" name="Object 5"/>
          <p:cNvGraphicFramePr>
            <a:graphicFrameLocks noChangeAspect="1"/>
          </p:cNvGraphicFramePr>
          <p:nvPr/>
        </p:nvGraphicFramePr>
        <p:xfrm>
          <a:off x="1919289" y="620713"/>
          <a:ext cx="8569325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Enačba" r:id="rId3" imgW="4737100" imgH="711200" progId="Equation.3">
                  <p:embed/>
                </p:oleObj>
              </mc:Choice>
              <mc:Fallback>
                <p:oleObj name="Enačba" r:id="rId3" imgW="4737100" imgH="711200" progId="Equation.3">
                  <p:embed/>
                  <p:pic>
                    <p:nvPicPr>
                      <p:cNvPr id="21504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9289" y="620713"/>
                        <a:ext cx="8569325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046" name="Rectangle 7"/>
          <p:cNvSpPr>
            <a:spLocks noChangeArrowheads="1"/>
          </p:cNvSpPr>
          <p:nvPr/>
        </p:nvSpPr>
        <p:spPr bwMode="auto">
          <a:xfrm>
            <a:off x="1919288" y="1700214"/>
            <a:ext cx="247015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Odvedena toplota:</a:t>
            </a:r>
          </a:p>
        </p:txBody>
      </p:sp>
      <p:sp>
        <p:nvSpPr>
          <p:cNvPr id="215047" name="Rectangle 9"/>
          <p:cNvSpPr>
            <a:spLocks noChangeArrowheads="1"/>
          </p:cNvSpPr>
          <p:nvPr/>
        </p:nvSpPr>
        <p:spPr bwMode="auto">
          <a:xfrm>
            <a:off x="1524001" y="2856371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15048" name="Object 8"/>
          <p:cNvGraphicFramePr>
            <a:graphicFrameLocks noChangeAspect="1"/>
          </p:cNvGraphicFramePr>
          <p:nvPr/>
        </p:nvGraphicFramePr>
        <p:xfrm>
          <a:off x="3111500" y="2143126"/>
          <a:ext cx="5462588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Enačba" r:id="rId5" imgW="3429000" imgH="508000" progId="Equation.3">
                  <p:embed/>
                </p:oleObj>
              </mc:Choice>
              <mc:Fallback>
                <p:oleObj name="Enačba" r:id="rId5" imgW="3429000" imgH="508000" progId="Equation.3">
                  <p:embed/>
                  <p:pic>
                    <p:nvPicPr>
                      <p:cNvPr id="215048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1500" y="2143126"/>
                        <a:ext cx="5462588" cy="771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049" name="Rectangle 10"/>
          <p:cNvSpPr>
            <a:spLocks noChangeArrowheads="1"/>
          </p:cNvSpPr>
          <p:nvPr/>
        </p:nvSpPr>
        <p:spPr bwMode="auto">
          <a:xfrm>
            <a:off x="1847851" y="3141664"/>
            <a:ext cx="3216275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Delo krožnega procesa: </a:t>
            </a:r>
          </a:p>
        </p:txBody>
      </p:sp>
      <p:graphicFrame>
        <p:nvGraphicFramePr>
          <p:cNvPr id="215050" name="Object 11"/>
          <p:cNvGraphicFramePr>
            <a:graphicFrameLocks noChangeAspect="1"/>
          </p:cNvGraphicFramePr>
          <p:nvPr/>
        </p:nvGraphicFramePr>
        <p:xfrm>
          <a:off x="3141664" y="3540125"/>
          <a:ext cx="4541837" cy="280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Enačba" r:id="rId7" imgW="2272314" imgH="177723" progId="Equation.3">
                  <p:embed/>
                </p:oleObj>
              </mc:Choice>
              <mc:Fallback>
                <p:oleObj name="Enačba" r:id="rId7" imgW="2272314" imgH="177723" progId="Equation.3">
                  <p:embed/>
                  <p:pic>
                    <p:nvPicPr>
                      <p:cNvPr id="21505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1664" y="3540125"/>
                        <a:ext cx="4541837" cy="280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051" name="Rectangle 13"/>
          <p:cNvSpPr>
            <a:spLocks noChangeArrowheads="1"/>
          </p:cNvSpPr>
          <p:nvPr/>
        </p:nvSpPr>
        <p:spPr bwMode="auto">
          <a:xfrm>
            <a:off x="1919288" y="3789364"/>
            <a:ext cx="25781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Toplotni izkoristek: </a:t>
            </a:r>
          </a:p>
        </p:txBody>
      </p:sp>
      <p:sp>
        <p:nvSpPr>
          <p:cNvPr id="215052" name="Rectangle 15"/>
          <p:cNvSpPr>
            <a:spLocks noChangeArrowheads="1"/>
          </p:cNvSpPr>
          <p:nvPr/>
        </p:nvSpPr>
        <p:spPr bwMode="auto">
          <a:xfrm>
            <a:off x="1524001" y="2999246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15053" name="Object 14"/>
          <p:cNvGraphicFramePr>
            <a:graphicFrameLocks noChangeAspect="1"/>
          </p:cNvGraphicFramePr>
          <p:nvPr/>
        </p:nvGraphicFramePr>
        <p:xfrm>
          <a:off x="1847851" y="4221164"/>
          <a:ext cx="5184775" cy="655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Enačba" r:id="rId9" imgW="3238500" imgH="431800" progId="Equation.3">
                  <p:embed/>
                </p:oleObj>
              </mc:Choice>
              <mc:Fallback>
                <p:oleObj name="Enačba" r:id="rId9" imgW="3238500" imgH="431800" progId="Equation.3">
                  <p:embed/>
                  <p:pic>
                    <p:nvPicPr>
                      <p:cNvPr id="215053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7851" y="4221164"/>
                        <a:ext cx="5184775" cy="655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054" name="Rectangle 16"/>
          <p:cNvSpPr>
            <a:spLocks noChangeArrowheads="1"/>
          </p:cNvSpPr>
          <p:nvPr/>
        </p:nvSpPr>
        <p:spPr bwMode="auto">
          <a:xfrm>
            <a:off x="1992314" y="4941889"/>
            <a:ext cx="2936875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Sprememba entropije:</a:t>
            </a:r>
          </a:p>
        </p:txBody>
      </p:sp>
      <p:sp>
        <p:nvSpPr>
          <p:cNvPr id="215055" name="Rectangle 18"/>
          <p:cNvSpPr>
            <a:spLocks noChangeArrowheads="1"/>
          </p:cNvSpPr>
          <p:nvPr/>
        </p:nvSpPr>
        <p:spPr bwMode="auto">
          <a:xfrm>
            <a:off x="1524001" y="2780171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15056" name="Object 17"/>
          <p:cNvGraphicFramePr>
            <a:graphicFrameLocks noChangeAspect="1"/>
          </p:cNvGraphicFramePr>
          <p:nvPr/>
        </p:nvGraphicFramePr>
        <p:xfrm>
          <a:off x="5016500" y="5084764"/>
          <a:ext cx="5111750" cy="1379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Enačba" r:id="rId11" imgW="3213100" imgH="863600" progId="Equation.3">
                  <p:embed/>
                </p:oleObj>
              </mc:Choice>
              <mc:Fallback>
                <p:oleObj name="Enačba" r:id="rId11" imgW="3213100" imgH="863600" progId="Equation.3">
                  <p:embed/>
                  <p:pic>
                    <p:nvPicPr>
                      <p:cNvPr id="215056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6500" y="5084764"/>
                        <a:ext cx="5111750" cy="1379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PoljeZBesedilom 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077282" y="2587725"/>
            <a:ext cx="475394" cy="307777"/>
          </a:xfrm>
          <a:prstGeom prst="rect">
            <a:avLst/>
          </a:prstGeom>
          <a:blipFill>
            <a:blip r:embed="rId13"/>
            <a:stretch>
              <a:fillRect b="-7843"/>
            </a:stretch>
          </a:blipFill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463282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47C7E825-AEB2-4F41-A5D0-BB5D5B959A30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216067" name="Rectangle 4"/>
          <p:cNvSpPr>
            <a:spLocks noChangeArrowheads="1"/>
          </p:cNvSpPr>
          <p:nvPr/>
        </p:nvSpPr>
        <p:spPr bwMode="auto">
          <a:xfrm>
            <a:off x="1919289" y="692150"/>
            <a:ext cx="8569325" cy="2801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00"/>
                </a:solidFill>
              </a:rPr>
              <a:t>Primer 2</a:t>
            </a:r>
            <a:endParaRPr lang="sl-SI" altLang="sl-SI" sz="22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Carnotov krožni proces opravljamo z </a:t>
            </a:r>
            <a:r>
              <a:rPr lang="sl-SI" altLang="sl-SI" sz="2200" i="1">
                <a:solidFill>
                  <a:srgbClr val="000000"/>
                </a:solidFill>
              </a:rPr>
              <a:t>m = </a:t>
            </a:r>
            <a:r>
              <a:rPr lang="sl-SI" altLang="sl-SI" sz="2200">
                <a:solidFill>
                  <a:srgbClr val="000000"/>
                </a:solidFill>
              </a:rPr>
              <a:t>1 kg zraka. Začetno stanje je </a:t>
            </a:r>
            <a:r>
              <a:rPr lang="sl-SI" altLang="sl-SI" sz="2200" i="1">
                <a:solidFill>
                  <a:srgbClr val="000000"/>
                </a:solidFill>
              </a:rPr>
              <a:t>p</a:t>
            </a:r>
            <a:r>
              <a:rPr lang="sl-SI" altLang="sl-SI" sz="2200" i="1" baseline="-25000">
                <a:solidFill>
                  <a:srgbClr val="000000"/>
                </a:solidFill>
              </a:rPr>
              <a:t>1</a:t>
            </a:r>
            <a:r>
              <a:rPr lang="sl-SI" altLang="sl-SI" sz="2200" i="1">
                <a:solidFill>
                  <a:srgbClr val="000000"/>
                </a:solidFill>
              </a:rPr>
              <a:t> = </a:t>
            </a:r>
            <a:r>
              <a:rPr lang="sl-SI" altLang="sl-SI" sz="2200">
                <a:solidFill>
                  <a:srgbClr val="000000"/>
                </a:solidFill>
              </a:rPr>
              <a:t>40 bar in </a:t>
            </a:r>
            <a:r>
              <a:rPr lang="sl-SI" altLang="sl-SI" sz="2200" i="1">
                <a:solidFill>
                  <a:srgbClr val="000000"/>
                </a:solidFill>
              </a:rPr>
              <a:t>T</a:t>
            </a:r>
            <a:r>
              <a:rPr lang="sl-SI" altLang="sl-SI" sz="2200" i="1" baseline="-25000">
                <a:solidFill>
                  <a:srgbClr val="000000"/>
                </a:solidFill>
              </a:rPr>
              <a:t>1</a:t>
            </a:r>
            <a:r>
              <a:rPr lang="sl-SI" altLang="sl-SI" sz="2200" i="1">
                <a:solidFill>
                  <a:srgbClr val="000000"/>
                </a:solidFill>
              </a:rPr>
              <a:t> = </a:t>
            </a:r>
            <a:r>
              <a:rPr lang="sl-SI" altLang="sl-SI" sz="2200">
                <a:solidFill>
                  <a:srgbClr val="000000"/>
                </a:solidFill>
              </a:rPr>
              <a:t>1273 K. Izotermno raztezanje gre do </a:t>
            </a:r>
            <a:r>
              <a:rPr lang="sl-SI" altLang="sl-SI" sz="2200" i="1">
                <a:solidFill>
                  <a:srgbClr val="000000"/>
                </a:solidFill>
              </a:rPr>
              <a:t>p</a:t>
            </a:r>
            <a:r>
              <a:rPr lang="sl-SI" altLang="sl-SI" sz="2200" i="1" baseline="-25000">
                <a:solidFill>
                  <a:srgbClr val="000000"/>
                </a:solidFill>
              </a:rPr>
              <a:t>2</a:t>
            </a:r>
            <a:r>
              <a:rPr lang="sl-SI" altLang="sl-SI" sz="2200" i="1">
                <a:solidFill>
                  <a:srgbClr val="000000"/>
                </a:solidFill>
              </a:rPr>
              <a:t> </a:t>
            </a:r>
            <a:r>
              <a:rPr lang="sl-SI" altLang="sl-SI" sz="2200">
                <a:solidFill>
                  <a:srgbClr val="000000"/>
                </a:solidFill>
              </a:rPr>
              <a:t>= 25 bar, izentropna pa še naprej do </a:t>
            </a:r>
            <a:r>
              <a:rPr lang="sl-SI" altLang="sl-SI" sz="2200" i="1">
                <a:solidFill>
                  <a:srgbClr val="000000"/>
                </a:solidFill>
              </a:rPr>
              <a:t>p</a:t>
            </a:r>
            <a:r>
              <a:rPr lang="sl-SI" altLang="sl-SI" sz="2200" i="1" baseline="-25000">
                <a:solidFill>
                  <a:srgbClr val="000000"/>
                </a:solidFill>
              </a:rPr>
              <a:t>3</a:t>
            </a:r>
            <a:r>
              <a:rPr lang="sl-SI" altLang="sl-SI" sz="2200" i="1">
                <a:solidFill>
                  <a:srgbClr val="000000"/>
                </a:solidFill>
              </a:rPr>
              <a:t> = 1,5 </a:t>
            </a:r>
            <a:r>
              <a:rPr lang="sl-SI" altLang="sl-SI" sz="2200">
                <a:solidFill>
                  <a:srgbClr val="000000"/>
                </a:solidFill>
              </a:rPr>
              <a:t>bar (</a:t>
            </a:r>
            <a:r>
              <a:rPr lang="el-GR" altLang="sl-SI" sz="2200">
                <a:solidFill>
                  <a:srgbClr val="000000"/>
                </a:solidFill>
              </a:rPr>
              <a:t>χ</a:t>
            </a:r>
            <a:r>
              <a:rPr lang="sl-SI" altLang="sl-SI" sz="2200">
                <a:solidFill>
                  <a:srgbClr val="000000"/>
                </a:solidFill>
              </a:rPr>
              <a:t> = 1,4). Določi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termodinamične veličine (p, V, T) v značilnih točkah procesa,  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dovedeno in odvedeno toploto(</a:t>
            </a:r>
            <a:r>
              <a:rPr lang="sl-SI" altLang="sl-SI" sz="2200" i="1">
                <a:solidFill>
                  <a:srgbClr val="000000"/>
                </a:solidFill>
              </a:rPr>
              <a:t>Q</a:t>
            </a:r>
            <a:r>
              <a:rPr lang="sl-SI" altLang="sl-SI" sz="2200" baseline="-25000">
                <a:solidFill>
                  <a:srgbClr val="000000"/>
                </a:solidFill>
              </a:rPr>
              <a:t>dov</a:t>
            </a:r>
            <a:r>
              <a:rPr lang="sl-SI" altLang="sl-SI" sz="2200">
                <a:solidFill>
                  <a:srgbClr val="000000"/>
                </a:solidFill>
              </a:rPr>
              <a:t>, </a:t>
            </a:r>
            <a:r>
              <a:rPr lang="sl-SI" altLang="sl-SI" sz="2200" i="1">
                <a:solidFill>
                  <a:srgbClr val="000000"/>
                </a:solidFill>
              </a:rPr>
              <a:t>Q</a:t>
            </a:r>
            <a:r>
              <a:rPr lang="sl-SI" altLang="sl-SI" sz="2200" i="1" baseline="-25000">
                <a:solidFill>
                  <a:srgbClr val="000000"/>
                </a:solidFill>
              </a:rPr>
              <a:t>odv</a:t>
            </a:r>
            <a:r>
              <a:rPr lang="sl-SI" altLang="sl-SI" sz="2200" i="1">
                <a:solidFill>
                  <a:srgbClr val="000000"/>
                </a:solidFill>
              </a:rPr>
              <a:t>), </a:t>
            </a:r>
            <a:r>
              <a:rPr lang="sl-SI" altLang="sl-SI" sz="2200">
                <a:solidFill>
                  <a:srgbClr val="000000"/>
                </a:solidFill>
              </a:rPr>
              <a:t>delo krožnega procesa, izkoristek in spremembo entropije! Proces skiciraj v delovnem in toplotnem diagramu.</a:t>
            </a:r>
          </a:p>
        </p:txBody>
      </p:sp>
      <p:sp>
        <p:nvSpPr>
          <p:cNvPr id="216068" name="Rectangle 6"/>
          <p:cNvSpPr>
            <a:spLocks noChangeArrowheads="1"/>
          </p:cNvSpPr>
          <p:nvPr/>
        </p:nvSpPr>
        <p:spPr bwMode="auto">
          <a:xfrm>
            <a:off x="1524001" y="2351546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3" name="PoljeZBesedilom 2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933446" y="3789040"/>
            <a:ext cx="8411026" cy="1748684"/>
          </a:xfrm>
          <a:prstGeom prst="rect">
            <a:avLst/>
          </a:prstGeom>
          <a:blipFill>
            <a:blip r:embed="rId2"/>
            <a:stretch>
              <a:fillRect l="-942" t="-2098"/>
            </a:stretch>
          </a:blipFill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216070" name="PoljeZBesedilom 1"/>
          <p:cNvSpPr txBox="1">
            <a:spLocks noChangeArrowheads="1"/>
          </p:cNvSpPr>
          <p:nvPr/>
        </p:nvSpPr>
        <p:spPr bwMode="auto">
          <a:xfrm>
            <a:off x="9072564" y="4448176"/>
            <a:ext cx="142875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1913547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B16E2704-204B-4FC2-A77A-F3C20E77BDBF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12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217091" name="Rectangle 4"/>
          <p:cNvSpPr>
            <a:spLocks noChangeArrowheads="1"/>
          </p:cNvSpPr>
          <p:nvPr/>
        </p:nvSpPr>
        <p:spPr bwMode="auto">
          <a:xfrm>
            <a:off x="1919288" y="404814"/>
            <a:ext cx="4964112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7D"/>
                </a:solidFill>
              </a:rPr>
              <a:t>LEVI CARNOTOV KROŽNI PROCES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</a:p>
        </p:txBody>
      </p:sp>
      <p:pic>
        <p:nvPicPr>
          <p:cNvPr id="217092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9651" y="1125538"/>
            <a:ext cx="1724025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7093" name="Rectangle 15"/>
          <p:cNvSpPr>
            <a:spLocks noChangeArrowheads="1"/>
          </p:cNvSpPr>
          <p:nvPr/>
        </p:nvSpPr>
        <p:spPr bwMode="auto">
          <a:xfrm>
            <a:off x="5984875" y="3460751"/>
            <a:ext cx="184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>
                <a:solidFill>
                  <a:srgbClr val="000000"/>
                </a:solidFill>
              </a:rPr>
              <a:t/>
            </a:r>
            <a:br>
              <a:rPr lang="sl-SI" altLang="sl-SI" sz="1000">
                <a:solidFill>
                  <a:srgbClr val="000000"/>
                </a:solidFill>
              </a:rPr>
            </a:br>
            <a:endParaRPr lang="sl-SI" altLang="sl-SI" sz="1000">
              <a:solidFill>
                <a:srgbClr val="000000"/>
              </a:solidFill>
            </a:endParaRPr>
          </a:p>
        </p:txBody>
      </p:sp>
      <p:graphicFrame>
        <p:nvGraphicFramePr>
          <p:cNvPr id="213020" name="Group 28"/>
          <p:cNvGraphicFramePr>
            <a:graphicFrameLocks noGrp="1"/>
          </p:cNvGraphicFramePr>
          <p:nvPr/>
        </p:nvGraphicFramePr>
        <p:xfrm>
          <a:off x="1992314" y="1196976"/>
          <a:ext cx="542925" cy="804863"/>
        </p:xfrm>
        <a:graphic>
          <a:graphicData uri="http://schemas.openxmlformats.org/drawingml/2006/table">
            <a:tbl>
              <a:tblPr/>
              <a:tblGrid>
                <a:gridCol w="542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048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 </a:t>
                      </a:r>
                      <a:r>
                        <a:rPr kumimoji="0" lang="sl-S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[Pa] </a:t>
                      </a:r>
                      <a:r>
                        <a:rPr kumimoji="0" lang="sl-SI" sz="1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r>
                        <a:rPr kumimoji="0" lang="sl-SI" sz="10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r>
                        <a:rPr kumimoji="0" lang="sl-SI" sz="10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sl-SI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17096" name="Rectangle 26"/>
          <p:cNvSpPr>
            <a:spLocks noChangeArrowheads="1"/>
          </p:cNvSpPr>
          <p:nvPr/>
        </p:nvSpPr>
        <p:spPr bwMode="auto">
          <a:xfrm>
            <a:off x="5984876" y="4027752"/>
            <a:ext cx="184731" cy="56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900">
                <a:solidFill>
                  <a:srgbClr val="000000"/>
                </a:solidFill>
              </a:rPr>
              <a:t/>
            </a:r>
            <a:br>
              <a:rPr lang="sl-SI" altLang="sl-SI" sz="900">
                <a:solidFill>
                  <a:srgbClr val="000000"/>
                </a:solidFill>
              </a:rPr>
            </a:b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217097" name="Rectangle 29"/>
          <p:cNvSpPr>
            <a:spLocks noChangeArrowheads="1"/>
          </p:cNvSpPr>
          <p:nvPr/>
        </p:nvSpPr>
        <p:spPr bwMode="auto">
          <a:xfrm>
            <a:off x="2424114" y="2852738"/>
            <a:ext cx="358775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900" i="1">
                <a:solidFill>
                  <a:srgbClr val="000000"/>
                </a:solidFill>
              </a:rPr>
              <a:t>V</a:t>
            </a:r>
            <a:r>
              <a:rPr lang="sl-SI" altLang="sl-SI" sz="900" baseline="-2500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217098" name="Rectangle 30"/>
          <p:cNvSpPr>
            <a:spLocks noChangeArrowheads="1"/>
          </p:cNvSpPr>
          <p:nvPr/>
        </p:nvSpPr>
        <p:spPr bwMode="auto">
          <a:xfrm>
            <a:off x="3071813" y="2708275"/>
            <a:ext cx="531812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900" i="1">
                <a:solidFill>
                  <a:srgbClr val="000000"/>
                </a:solidFill>
              </a:rPr>
              <a:t>V</a:t>
            </a:r>
            <a:r>
              <a:rPr lang="sl-SI" altLang="sl-SI" sz="900" baseline="-25000">
                <a:solidFill>
                  <a:srgbClr val="000000"/>
                </a:solidFill>
              </a:rPr>
              <a:t>3</a:t>
            </a:r>
            <a:r>
              <a:rPr lang="sl-SI" altLang="sl-SI" sz="900">
                <a:solidFill>
                  <a:srgbClr val="000000"/>
                </a:solidFill>
              </a:rPr>
              <a:t> </a:t>
            </a:r>
            <a:r>
              <a:rPr lang="sl-SI" altLang="sl-SI" sz="900" i="1">
                <a:solidFill>
                  <a:srgbClr val="000000"/>
                </a:solidFill>
              </a:rPr>
              <a:t>V</a:t>
            </a:r>
            <a:r>
              <a:rPr lang="sl-SI" altLang="sl-SI" sz="900" baseline="-25000">
                <a:solidFill>
                  <a:srgbClr val="000000"/>
                </a:solidFill>
              </a:rPr>
              <a:t>1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217099" name="Rectangle 31"/>
          <p:cNvSpPr>
            <a:spLocks noChangeArrowheads="1"/>
          </p:cNvSpPr>
          <p:nvPr/>
        </p:nvSpPr>
        <p:spPr bwMode="auto">
          <a:xfrm>
            <a:off x="3648076" y="2851622"/>
            <a:ext cx="745717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900" i="1">
                <a:solidFill>
                  <a:srgbClr val="000000"/>
                </a:solidFill>
              </a:rPr>
              <a:t>V</a:t>
            </a:r>
            <a:r>
              <a:rPr lang="sl-SI" altLang="sl-SI" sz="900" baseline="-25000">
                <a:solidFill>
                  <a:srgbClr val="000000"/>
                </a:solidFill>
              </a:rPr>
              <a:t>2</a:t>
            </a:r>
            <a:r>
              <a:rPr lang="sl-SI" altLang="sl-SI" sz="900">
                <a:solidFill>
                  <a:srgbClr val="000000"/>
                </a:solidFill>
              </a:rPr>
              <a:t>    </a:t>
            </a:r>
            <a:r>
              <a:rPr lang="sl-SI" altLang="sl-SI" sz="900" i="1">
                <a:solidFill>
                  <a:srgbClr val="000000"/>
                </a:solidFill>
              </a:rPr>
              <a:t>V </a:t>
            </a:r>
            <a:r>
              <a:rPr lang="sl-SI" altLang="sl-SI" sz="900">
                <a:solidFill>
                  <a:srgbClr val="000000"/>
                </a:solidFill>
              </a:rPr>
              <a:t>[m</a:t>
            </a:r>
            <a:r>
              <a:rPr lang="sl-SI" altLang="sl-SI" sz="900" baseline="30000">
                <a:solidFill>
                  <a:srgbClr val="000000"/>
                </a:solidFill>
              </a:rPr>
              <a:t>3</a:t>
            </a:r>
            <a:r>
              <a:rPr lang="sl-SI" altLang="sl-SI" sz="900">
                <a:solidFill>
                  <a:srgbClr val="000000"/>
                </a:solidFill>
              </a:rPr>
              <a:t>]</a:t>
            </a:r>
          </a:p>
        </p:txBody>
      </p:sp>
      <p:sp>
        <p:nvSpPr>
          <p:cNvPr id="217100" name="Rectangle 32"/>
          <p:cNvSpPr>
            <a:spLocks noChangeArrowheads="1"/>
          </p:cNvSpPr>
          <p:nvPr/>
        </p:nvSpPr>
        <p:spPr bwMode="auto">
          <a:xfrm>
            <a:off x="4583113" y="1551951"/>
            <a:ext cx="2087562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12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200">
                <a:solidFill>
                  <a:srgbClr val="000000"/>
                </a:solidFill>
              </a:rPr>
              <a:t>1—2: izotermno raztezanje 2—3: izentropno stiskanje 3—4: izotermno stiskanje 4—1: izentropno raztezanje</a:t>
            </a:r>
          </a:p>
        </p:txBody>
      </p:sp>
      <p:sp>
        <p:nvSpPr>
          <p:cNvPr id="217101" name="Line 33"/>
          <p:cNvSpPr>
            <a:spLocks noChangeShapeType="1"/>
          </p:cNvSpPr>
          <p:nvPr/>
        </p:nvSpPr>
        <p:spPr bwMode="auto">
          <a:xfrm>
            <a:off x="7680326" y="2781300"/>
            <a:ext cx="18002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7102" name="Line 34"/>
          <p:cNvSpPr>
            <a:spLocks noChangeShapeType="1"/>
          </p:cNvSpPr>
          <p:nvPr/>
        </p:nvSpPr>
        <p:spPr bwMode="auto">
          <a:xfrm flipV="1">
            <a:off x="7680325" y="1196976"/>
            <a:ext cx="0" cy="15843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7103" name="Rectangle 35"/>
          <p:cNvSpPr>
            <a:spLocks noChangeArrowheads="1"/>
          </p:cNvSpPr>
          <p:nvPr/>
        </p:nvSpPr>
        <p:spPr bwMode="auto">
          <a:xfrm>
            <a:off x="7967664" y="1484314"/>
            <a:ext cx="1081087" cy="1081087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217104" name="Rectangle 36"/>
          <p:cNvSpPr>
            <a:spLocks noChangeArrowheads="1"/>
          </p:cNvSpPr>
          <p:nvPr/>
        </p:nvSpPr>
        <p:spPr bwMode="auto">
          <a:xfrm>
            <a:off x="7319964" y="765175"/>
            <a:ext cx="503237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900" i="1">
                <a:solidFill>
                  <a:srgbClr val="000000"/>
                </a:solidFill>
              </a:rPr>
              <a:t>T </a:t>
            </a:r>
            <a:r>
              <a:rPr lang="sl-SI" altLang="sl-SI" sz="900">
                <a:solidFill>
                  <a:srgbClr val="000000"/>
                </a:solidFill>
              </a:rPr>
              <a:t>[K]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217105" name="Rectangle 37"/>
          <p:cNvSpPr>
            <a:spLocks noChangeArrowheads="1"/>
          </p:cNvSpPr>
          <p:nvPr/>
        </p:nvSpPr>
        <p:spPr bwMode="auto">
          <a:xfrm>
            <a:off x="9480550" y="2708275"/>
            <a:ext cx="5207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900" i="1">
                <a:solidFill>
                  <a:srgbClr val="000000"/>
                </a:solidFill>
              </a:rPr>
              <a:t>S </a:t>
            </a:r>
            <a:r>
              <a:rPr lang="sl-SI" altLang="sl-SI" sz="900">
                <a:solidFill>
                  <a:srgbClr val="000000"/>
                </a:solidFill>
              </a:rPr>
              <a:t>[J/K]</a:t>
            </a:r>
          </a:p>
        </p:txBody>
      </p:sp>
      <p:sp>
        <p:nvSpPr>
          <p:cNvPr id="217106" name="Rectangle 38"/>
          <p:cNvSpPr>
            <a:spLocks noChangeArrowheads="1"/>
          </p:cNvSpPr>
          <p:nvPr/>
        </p:nvSpPr>
        <p:spPr bwMode="auto">
          <a:xfrm>
            <a:off x="2424113" y="3068639"/>
            <a:ext cx="11684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b="1" i="1">
                <a:solidFill>
                  <a:srgbClr val="000000"/>
                </a:solidFill>
              </a:rPr>
              <a:t>Delovni diagram</a:t>
            </a:r>
          </a:p>
        </p:txBody>
      </p:sp>
      <p:sp>
        <p:nvSpPr>
          <p:cNvPr id="217107" name="Rectangle 39"/>
          <p:cNvSpPr>
            <a:spLocks noChangeArrowheads="1"/>
          </p:cNvSpPr>
          <p:nvPr/>
        </p:nvSpPr>
        <p:spPr bwMode="auto">
          <a:xfrm>
            <a:off x="7680325" y="2924175"/>
            <a:ext cx="1290638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b="1" i="1">
                <a:solidFill>
                  <a:srgbClr val="000000"/>
                </a:solidFill>
              </a:rPr>
              <a:t>Toplotni diagram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217108" name="Rectangle 40"/>
          <p:cNvSpPr>
            <a:spLocks noChangeArrowheads="1"/>
          </p:cNvSpPr>
          <p:nvPr/>
        </p:nvSpPr>
        <p:spPr bwMode="auto">
          <a:xfrm>
            <a:off x="7751763" y="2781301"/>
            <a:ext cx="595312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i="1">
                <a:solidFill>
                  <a:srgbClr val="000000"/>
                </a:solidFill>
              </a:rPr>
              <a:t>S</a:t>
            </a:r>
            <a:r>
              <a:rPr lang="sl-SI" altLang="sl-SI" sz="1000" baseline="-25000">
                <a:solidFill>
                  <a:srgbClr val="000000"/>
                </a:solidFill>
              </a:rPr>
              <a:t>1</a:t>
            </a:r>
            <a:r>
              <a:rPr lang="sl-SI" altLang="sl-SI" sz="1000">
                <a:solidFill>
                  <a:srgbClr val="000000"/>
                </a:solidFill>
              </a:rPr>
              <a:t> = </a:t>
            </a:r>
            <a:r>
              <a:rPr lang="sl-SI" altLang="sl-SI" sz="1000" i="1">
                <a:solidFill>
                  <a:srgbClr val="000000"/>
                </a:solidFill>
              </a:rPr>
              <a:t>S</a:t>
            </a:r>
            <a:r>
              <a:rPr lang="sl-SI" altLang="sl-SI" sz="1000" baseline="-25000">
                <a:solidFill>
                  <a:srgbClr val="000000"/>
                </a:solidFill>
              </a:rPr>
              <a:t>4</a:t>
            </a:r>
          </a:p>
        </p:txBody>
      </p:sp>
      <p:graphicFrame>
        <p:nvGraphicFramePr>
          <p:cNvPr id="213044" name="Group 52"/>
          <p:cNvGraphicFramePr>
            <a:graphicFrameLocks noGrp="1"/>
          </p:cNvGraphicFramePr>
          <p:nvPr/>
        </p:nvGraphicFramePr>
        <p:xfrm>
          <a:off x="8759825" y="2781301"/>
          <a:ext cx="719138" cy="244475"/>
        </p:xfrm>
        <a:graphic>
          <a:graphicData uri="http://schemas.openxmlformats.org/drawingml/2006/table">
            <a:tbl>
              <a:tblPr/>
              <a:tblGrid>
                <a:gridCol w="7191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</a:t>
                      </a:r>
                      <a:r>
                        <a:rPr kumimoji="0" lang="sl-SI" sz="10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sl-S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= </a:t>
                      </a:r>
                      <a:r>
                        <a:rPr kumimoji="0" lang="sl-SI" sz="1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r>
                        <a:rPr kumimoji="0" lang="sl-SI" sz="10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sl-SI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839" marB="45839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17111" name="Rectangle 53"/>
          <p:cNvSpPr>
            <a:spLocks noChangeArrowheads="1"/>
          </p:cNvSpPr>
          <p:nvPr/>
        </p:nvSpPr>
        <p:spPr bwMode="auto">
          <a:xfrm>
            <a:off x="7032625" y="1268414"/>
            <a:ext cx="6604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i="1">
                <a:solidFill>
                  <a:srgbClr val="000000"/>
                </a:solidFill>
              </a:rPr>
              <a:t>T</a:t>
            </a:r>
            <a:r>
              <a:rPr lang="sl-SI" altLang="sl-SI" sz="1000" baseline="-25000">
                <a:solidFill>
                  <a:srgbClr val="000000"/>
                </a:solidFill>
              </a:rPr>
              <a:t>4</a:t>
            </a:r>
            <a:r>
              <a:rPr lang="sl-SI" altLang="sl-SI" sz="1000">
                <a:solidFill>
                  <a:srgbClr val="000000"/>
                </a:solidFill>
              </a:rPr>
              <a:t> = </a:t>
            </a:r>
            <a:r>
              <a:rPr lang="sl-SI" altLang="sl-SI" sz="1000" i="1">
                <a:solidFill>
                  <a:srgbClr val="000000"/>
                </a:solidFill>
              </a:rPr>
              <a:t>T</a:t>
            </a:r>
            <a:r>
              <a:rPr lang="sl-SI" altLang="sl-SI" sz="1000" baseline="-25000">
                <a:solidFill>
                  <a:srgbClr val="000000"/>
                </a:solidFill>
              </a:rPr>
              <a:t>3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217112" name="Rectangle 54"/>
          <p:cNvSpPr>
            <a:spLocks noChangeArrowheads="1"/>
          </p:cNvSpPr>
          <p:nvPr/>
        </p:nvSpPr>
        <p:spPr bwMode="auto">
          <a:xfrm>
            <a:off x="6959600" y="2276475"/>
            <a:ext cx="6604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i="1">
                <a:solidFill>
                  <a:srgbClr val="000000"/>
                </a:solidFill>
              </a:rPr>
              <a:t>T</a:t>
            </a:r>
            <a:r>
              <a:rPr lang="sl-SI" altLang="sl-SI" sz="1000" baseline="-25000">
                <a:solidFill>
                  <a:srgbClr val="000000"/>
                </a:solidFill>
              </a:rPr>
              <a:t>1</a:t>
            </a:r>
            <a:r>
              <a:rPr lang="sl-SI" altLang="sl-SI" sz="1000">
                <a:solidFill>
                  <a:srgbClr val="000000"/>
                </a:solidFill>
              </a:rPr>
              <a:t> = </a:t>
            </a:r>
            <a:r>
              <a:rPr lang="sl-SI" altLang="sl-SI" sz="1000" i="1">
                <a:solidFill>
                  <a:srgbClr val="000000"/>
                </a:solidFill>
              </a:rPr>
              <a:t>T</a:t>
            </a:r>
            <a:r>
              <a:rPr lang="sl-SI" altLang="sl-SI" sz="1000" baseline="-25000">
                <a:solidFill>
                  <a:srgbClr val="000000"/>
                </a:solidFill>
              </a:rPr>
              <a:t>2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217113" name="Line 55"/>
          <p:cNvSpPr>
            <a:spLocks noChangeShapeType="1"/>
          </p:cNvSpPr>
          <p:nvPr/>
        </p:nvSpPr>
        <p:spPr bwMode="auto">
          <a:xfrm flipH="1">
            <a:off x="7680325" y="1484313"/>
            <a:ext cx="28733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7114" name="Line 56"/>
          <p:cNvSpPr>
            <a:spLocks noChangeShapeType="1"/>
          </p:cNvSpPr>
          <p:nvPr/>
        </p:nvSpPr>
        <p:spPr bwMode="auto">
          <a:xfrm flipH="1">
            <a:off x="7680325" y="2565400"/>
            <a:ext cx="28733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7115" name="Line 57"/>
          <p:cNvSpPr>
            <a:spLocks noChangeShapeType="1"/>
          </p:cNvSpPr>
          <p:nvPr/>
        </p:nvSpPr>
        <p:spPr bwMode="auto">
          <a:xfrm>
            <a:off x="9048750" y="2565400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7116" name="Line 58"/>
          <p:cNvSpPr>
            <a:spLocks noChangeShapeType="1"/>
          </p:cNvSpPr>
          <p:nvPr/>
        </p:nvSpPr>
        <p:spPr bwMode="auto">
          <a:xfrm>
            <a:off x="7967663" y="2565400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7117" name="Rectangle 59"/>
          <p:cNvSpPr>
            <a:spLocks noChangeArrowheads="1"/>
          </p:cNvSpPr>
          <p:nvPr/>
        </p:nvSpPr>
        <p:spPr bwMode="auto">
          <a:xfrm>
            <a:off x="8183563" y="1773239"/>
            <a:ext cx="474662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>
                <a:solidFill>
                  <a:srgbClr val="000000"/>
                </a:solidFill>
              </a:rPr>
              <a:t>-</a:t>
            </a:r>
            <a:r>
              <a:rPr lang="sl-SI" altLang="sl-SI" sz="1000" i="1">
                <a:solidFill>
                  <a:srgbClr val="000000"/>
                </a:solidFill>
              </a:rPr>
              <a:t>W</a:t>
            </a:r>
            <a:r>
              <a:rPr lang="sl-SI" altLang="sl-SI" sz="1000" baseline="-25000">
                <a:solidFill>
                  <a:srgbClr val="000000"/>
                </a:solidFill>
              </a:rPr>
              <a:t>0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217118" name="Rectangle 60"/>
          <p:cNvSpPr>
            <a:spLocks noChangeArrowheads="1"/>
          </p:cNvSpPr>
          <p:nvPr/>
        </p:nvSpPr>
        <p:spPr bwMode="auto">
          <a:xfrm>
            <a:off x="7751764" y="2420939"/>
            <a:ext cx="331787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>
                <a:solidFill>
                  <a:srgbClr val="000000"/>
                </a:solidFill>
              </a:rPr>
              <a:t>1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217119" name="Rectangle 61"/>
          <p:cNvSpPr>
            <a:spLocks noChangeArrowheads="1"/>
          </p:cNvSpPr>
          <p:nvPr/>
        </p:nvSpPr>
        <p:spPr bwMode="auto">
          <a:xfrm>
            <a:off x="9048750" y="2420939"/>
            <a:ext cx="331788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>
                <a:solidFill>
                  <a:srgbClr val="000000"/>
                </a:solidFill>
              </a:rPr>
              <a:t>2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217120" name="Rectangle 62"/>
          <p:cNvSpPr>
            <a:spLocks noChangeArrowheads="1"/>
          </p:cNvSpPr>
          <p:nvPr/>
        </p:nvSpPr>
        <p:spPr bwMode="auto">
          <a:xfrm>
            <a:off x="9048751" y="1268414"/>
            <a:ext cx="2889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>
                <a:solidFill>
                  <a:srgbClr val="000000"/>
                </a:solidFill>
              </a:rPr>
              <a:t>3 </a:t>
            </a:r>
          </a:p>
        </p:txBody>
      </p:sp>
      <p:sp>
        <p:nvSpPr>
          <p:cNvPr id="217121" name="Rectangle 63"/>
          <p:cNvSpPr>
            <a:spLocks noChangeArrowheads="1"/>
          </p:cNvSpPr>
          <p:nvPr/>
        </p:nvSpPr>
        <p:spPr bwMode="auto">
          <a:xfrm>
            <a:off x="7751763" y="1268414"/>
            <a:ext cx="2540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217122" name="Rectangle 64"/>
          <p:cNvSpPr>
            <a:spLocks noChangeArrowheads="1"/>
          </p:cNvSpPr>
          <p:nvPr/>
        </p:nvSpPr>
        <p:spPr bwMode="auto">
          <a:xfrm>
            <a:off x="2135189" y="3573464"/>
            <a:ext cx="2454275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Dovedena toplota:</a:t>
            </a:r>
          </a:p>
        </p:txBody>
      </p:sp>
      <p:sp>
        <p:nvSpPr>
          <p:cNvPr id="217123" name="Rectangle 65"/>
          <p:cNvSpPr>
            <a:spLocks noChangeArrowheads="1"/>
          </p:cNvSpPr>
          <p:nvPr/>
        </p:nvSpPr>
        <p:spPr bwMode="auto">
          <a:xfrm>
            <a:off x="6167439" y="3573464"/>
            <a:ext cx="2547937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Odvedena toplota: </a:t>
            </a:r>
          </a:p>
        </p:txBody>
      </p:sp>
      <p:sp>
        <p:nvSpPr>
          <p:cNvPr id="217124" name="Rectangle 68"/>
          <p:cNvSpPr>
            <a:spLocks noChangeArrowheads="1"/>
          </p:cNvSpPr>
          <p:nvPr/>
        </p:nvSpPr>
        <p:spPr bwMode="auto">
          <a:xfrm>
            <a:off x="1524001" y="3099258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17125" name="Object 67"/>
          <p:cNvGraphicFramePr>
            <a:graphicFrameLocks noChangeAspect="1"/>
          </p:cNvGraphicFramePr>
          <p:nvPr/>
        </p:nvGraphicFramePr>
        <p:xfrm>
          <a:off x="2208213" y="4005263"/>
          <a:ext cx="3382962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" name="Enačba" r:id="rId4" imgW="2032000" imgH="228600" progId="Equation.3">
                  <p:embed/>
                </p:oleObj>
              </mc:Choice>
              <mc:Fallback>
                <p:oleObj name="Enačba" r:id="rId4" imgW="2032000" imgH="228600" progId="Equation.3">
                  <p:embed/>
                  <p:pic>
                    <p:nvPicPr>
                      <p:cNvPr id="217125" name="Object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8213" y="4005263"/>
                        <a:ext cx="3382962" cy="381000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7126" name="Rectangle 70"/>
          <p:cNvSpPr>
            <a:spLocks noChangeArrowheads="1"/>
          </p:cNvSpPr>
          <p:nvPr/>
        </p:nvSpPr>
        <p:spPr bwMode="auto">
          <a:xfrm>
            <a:off x="1524001" y="3084971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17127" name="Object 69"/>
          <p:cNvGraphicFramePr>
            <a:graphicFrameLocks noChangeAspect="1"/>
          </p:cNvGraphicFramePr>
          <p:nvPr/>
        </p:nvGraphicFramePr>
        <p:xfrm>
          <a:off x="6096000" y="4005263"/>
          <a:ext cx="3817938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" name="Enačba" r:id="rId6" imgW="2057400" imgH="254000" progId="Equation.3">
                  <p:embed/>
                </p:oleObj>
              </mc:Choice>
              <mc:Fallback>
                <p:oleObj name="Enačba" r:id="rId6" imgW="2057400" imgH="254000" progId="Equation.3">
                  <p:embed/>
                  <p:pic>
                    <p:nvPicPr>
                      <p:cNvPr id="217127" name="Object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4005263"/>
                        <a:ext cx="3817938" cy="423862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7128" name="Rectangle 72"/>
          <p:cNvSpPr>
            <a:spLocks noChangeArrowheads="1"/>
          </p:cNvSpPr>
          <p:nvPr/>
        </p:nvSpPr>
        <p:spPr bwMode="auto">
          <a:xfrm>
            <a:off x="1524001" y="3084971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217129" name="Rectangle 73"/>
          <p:cNvSpPr>
            <a:spLocks noChangeArrowheads="1"/>
          </p:cNvSpPr>
          <p:nvPr/>
        </p:nvSpPr>
        <p:spPr bwMode="auto">
          <a:xfrm>
            <a:off x="2135189" y="4437064"/>
            <a:ext cx="3138487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Delo krožnega procesa:</a:t>
            </a:r>
          </a:p>
        </p:txBody>
      </p:sp>
      <p:sp>
        <p:nvSpPr>
          <p:cNvPr id="217130" name="Rectangle 75"/>
          <p:cNvSpPr>
            <a:spLocks noChangeArrowheads="1"/>
          </p:cNvSpPr>
          <p:nvPr/>
        </p:nvSpPr>
        <p:spPr bwMode="auto">
          <a:xfrm>
            <a:off x="1524001" y="3084971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17131" name="Object 74"/>
          <p:cNvGraphicFramePr>
            <a:graphicFrameLocks noChangeAspect="1"/>
          </p:cNvGraphicFramePr>
          <p:nvPr/>
        </p:nvGraphicFramePr>
        <p:xfrm>
          <a:off x="2208214" y="4868864"/>
          <a:ext cx="6624637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Enačba" r:id="rId8" imgW="3657600" imgH="254000" progId="Equation.3">
                  <p:embed/>
                </p:oleObj>
              </mc:Choice>
              <mc:Fallback>
                <p:oleObj name="Enačba" r:id="rId8" imgW="3657600" imgH="254000" progId="Equation.3">
                  <p:embed/>
                  <p:pic>
                    <p:nvPicPr>
                      <p:cNvPr id="217131" name="Object 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8214" y="4868864"/>
                        <a:ext cx="6624637" cy="409575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7132" name="Rectangle 77"/>
          <p:cNvSpPr>
            <a:spLocks noChangeArrowheads="1"/>
          </p:cNvSpPr>
          <p:nvPr/>
        </p:nvSpPr>
        <p:spPr bwMode="auto">
          <a:xfrm>
            <a:off x="2135188" y="5300664"/>
            <a:ext cx="579755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Termodinamični izkoristek krožnega procesa:</a:t>
            </a:r>
          </a:p>
        </p:txBody>
      </p:sp>
      <p:sp>
        <p:nvSpPr>
          <p:cNvPr id="217133" name="Rectangle 79"/>
          <p:cNvSpPr>
            <a:spLocks noChangeArrowheads="1"/>
          </p:cNvSpPr>
          <p:nvPr/>
        </p:nvSpPr>
        <p:spPr bwMode="auto">
          <a:xfrm>
            <a:off x="1524001" y="2999246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17134" name="Object 78"/>
          <p:cNvGraphicFramePr>
            <a:graphicFrameLocks noChangeAspect="1"/>
          </p:cNvGraphicFramePr>
          <p:nvPr/>
        </p:nvGraphicFramePr>
        <p:xfrm>
          <a:off x="2208213" y="5734051"/>
          <a:ext cx="4464050" cy="741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" name="Enačba" r:id="rId10" imgW="2578100" imgH="431800" progId="Equation.3">
                  <p:embed/>
                </p:oleObj>
              </mc:Choice>
              <mc:Fallback>
                <p:oleObj name="Enačba" r:id="rId10" imgW="2578100" imgH="431800" progId="Equation.3">
                  <p:embed/>
                  <p:pic>
                    <p:nvPicPr>
                      <p:cNvPr id="217134" name="Object 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8213" y="5734051"/>
                        <a:ext cx="4464050" cy="741363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24755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17B6F0D2-45B5-4232-B938-B45A399BC1DE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206851" name="Rectangle 4"/>
          <p:cNvSpPr>
            <a:spLocks noChangeArrowheads="1"/>
          </p:cNvSpPr>
          <p:nvPr/>
        </p:nvSpPr>
        <p:spPr bwMode="auto">
          <a:xfrm>
            <a:off x="1847850" y="388522"/>
            <a:ext cx="8642350" cy="3139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indent="179388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7D"/>
                </a:solidFill>
              </a:rPr>
              <a:t>KORISTNO DELO KROŽNEGA PROCESA</a:t>
            </a:r>
            <a:endParaRPr lang="sl-SI" altLang="sl-SI" sz="2200">
              <a:solidFill>
                <a:srgbClr val="00007D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V krožnem procesu se ob različnih preobrazbah pretvarja energija. </a:t>
            </a:r>
            <a:r>
              <a:rPr lang="sl-SI" altLang="sl-SI" sz="2200">
                <a:solidFill>
                  <a:srgbClr val="009900"/>
                </a:solidFill>
              </a:rPr>
              <a:t>V splošnem se pri raztezanju delo pridobi ob dovedeni toploti, pri stiskanju pa se delo porablja in toplota odvaja.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FF0000"/>
                </a:solidFill>
              </a:rPr>
              <a:t>Razliko med pridobljenim in porabljenim delom imenujemo koristno delo </a:t>
            </a:r>
            <a:r>
              <a:rPr lang="sl-SI" altLang="sl-SI" sz="2200" i="1">
                <a:solidFill>
                  <a:srgbClr val="FF0000"/>
                </a:solidFill>
              </a:rPr>
              <a:t>W</a:t>
            </a:r>
            <a:r>
              <a:rPr lang="sl-SI" altLang="sl-SI" sz="2200" baseline="-25000">
                <a:solidFill>
                  <a:srgbClr val="FF0000"/>
                </a:solidFill>
              </a:rPr>
              <a:t>0</a:t>
            </a:r>
            <a:r>
              <a:rPr lang="sl-SI" altLang="sl-SI" sz="2200">
                <a:solidFill>
                  <a:srgbClr val="FF0000"/>
                </a:solidFill>
              </a:rPr>
              <a:t> krožnega procesa.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Če za enostaven krožni proces v mirujočem zaprtem sistemu izrazimo spremembo notranje energije ločeno za stiskanje in raztezanje, iz prvega glavnega zakona termodinamike dobimo:</a:t>
            </a:r>
          </a:p>
        </p:txBody>
      </p:sp>
      <p:sp>
        <p:nvSpPr>
          <p:cNvPr id="206852" name="Rectangle 6"/>
          <p:cNvSpPr>
            <a:spLocks noChangeArrowheads="1"/>
          </p:cNvSpPr>
          <p:nvPr/>
        </p:nvSpPr>
        <p:spPr bwMode="auto">
          <a:xfrm>
            <a:off x="1524001" y="2984958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06853" name="Object 5"/>
          <p:cNvGraphicFramePr>
            <a:graphicFrameLocks noChangeAspect="1"/>
          </p:cNvGraphicFramePr>
          <p:nvPr/>
        </p:nvGraphicFramePr>
        <p:xfrm>
          <a:off x="1992314" y="3500439"/>
          <a:ext cx="2447925" cy="649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načba" r:id="rId3" imgW="1727200" imgH="457200" progId="Equation.3">
                  <p:embed/>
                </p:oleObj>
              </mc:Choice>
              <mc:Fallback>
                <p:oleObj name="Enačba" r:id="rId3" imgW="1727200" imgH="457200" progId="Equation.3">
                  <p:embed/>
                  <p:pic>
                    <p:nvPicPr>
                      <p:cNvPr id="20685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2314" y="3500439"/>
                        <a:ext cx="2447925" cy="649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854" name="Rectangle 7"/>
          <p:cNvSpPr>
            <a:spLocks noChangeArrowheads="1"/>
          </p:cNvSpPr>
          <p:nvPr/>
        </p:nvSpPr>
        <p:spPr bwMode="auto">
          <a:xfrm>
            <a:off x="1919288" y="4221164"/>
            <a:ext cx="38227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in po seštevanju obeh enačb:</a:t>
            </a:r>
          </a:p>
        </p:txBody>
      </p:sp>
      <p:sp>
        <p:nvSpPr>
          <p:cNvPr id="206855" name="Rectangle 9"/>
          <p:cNvSpPr>
            <a:spLocks noChangeArrowheads="1"/>
          </p:cNvSpPr>
          <p:nvPr/>
        </p:nvSpPr>
        <p:spPr bwMode="auto">
          <a:xfrm>
            <a:off x="1524001" y="3099258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06856" name="Object 8"/>
          <p:cNvGraphicFramePr>
            <a:graphicFrameLocks noChangeAspect="1"/>
          </p:cNvGraphicFramePr>
          <p:nvPr/>
        </p:nvGraphicFramePr>
        <p:xfrm>
          <a:off x="1992314" y="4724400"/>
          <a:ext cx="3671887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načba" r:id="rId5" imgW="2044700" imgH="228600" progId="Equation.3">
                  <p:embed/>
                </p:oleObj>
              </mc:Choice>
              <mc:Fallback>
                <p:oleObj name="Enačba" r:id="rId5" imgW="2044700" imgH="228600" progId="Equation.3">
                  <p:embed/>
                  <p:pic>
                    <p:nvPicPr>
                      <p:cNvPr id="20685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2314" y="4724400"/>
                        <a:ext cx="3671887" cy="420688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857" name="Rectangle 10"/>
          <p:cNvSpPr>
            <a:spLocks noChangeArrowheads="1"/>
          </p:cNvSpPr>
          <p:nvPr/>
        </p:nvSpPr>
        <p:spPr bwMode="auto">
          <a:xfrm>
            <a:off x="1703388" y="5300663"/>
            <a:ext cx="86423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Na enak način bi z obravnavo enostavnega krožnega procesa v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mirujočem odprtem sistemu prišli do podobne ugotovitve.</a:t>
            </a:r>
          </a:p>
        </p:txBody>
      </p:sp>
      <p:sp>
        <p:nvSpPr>
          <p:cNvPr id="206858" name="Rectangle 11"/>
          <p:cNvSpPr>
            <a:spLocks noChangeArrowheads="1"/>
          </p:cNvSpPr>
          <p:nvPr/>
        </p:nvSpPr>
        <p:spPr bwMode="auto">
          <a:xfrm>
            <a:off x="1919289" y="6165850"/>
            <a:ext cx="5013325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i="1">
                <a:solidFill>
                  <a:srgbClr val="000000"/>
                </a:solidFill>
              </a:rPr>
              <a:t>ΣW</a:t>
            </a:r>
            <a:r>
              <a:rPr lang="sl-SI" altLang="sl-SI" sz="2200" baseline="-25000">
                <a:solidFill>
                  <a:srgbClr val="000000"/>
                </a:solidFill>
              </a:rPr>
              <a:t>0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  <a:r>
              <a:rPr lang="sl-SI" altLang="sl-SI" sz="2200" i="1">
                <a:solidFill>
                  <a:srgbClr val="000000"/>
                </a:solidFill>
              </a:rPr>
              <a:t>= </a:t>
            </a:r>
            <a:r>
              <a:rPr lang="sl-SI" altLang="sl-SI" sz="2200">
                <a:solidFill>
                  <a:srgbClr val="000000"/>
                </a:solidFill>
              </a:rPr>
              <a:t>Σ </a:t>
            </a:r>
            <a:r>
              <a:rPr lang="sl-SI" altLang="sl-SI" sz="2200" i="1">
                <a:solidFill>
                  <a:srgbClr val="000000"/>
                </a:solidFill>
              </a:rPr>
              <a:t>W</a:t>
            </a:r>
            <a:r>
              <a:rPr lang="sl-SI" altLang="sl-SI" sz="2200" i="1" baseline="-25000">
                <a:solidFill>
                  <a:srgbClr val="000000"/>
                </a:solidFill>
              </a:rPr>
              <a:t>i</a:t>
            </a:r>
            <a:r>
              <a:rPr lang="sl-SI" altLang="sl-SI" sz="2200" i="1">
                <a:solidFill>
                  <a:srgbClr val="000000"/>
                </a:solidFill>
              </a:rPr>
              <a:t> = </a:t>
            </a:r>
            <a:r>
              <a:rPr lang="sl-SI" altLang="sl-SI" sz="2200">
                <a:solidFill>
                  <a:srgbClr val="000000"/>
                </a:solidFill>
              </a:rPr>
              <a:t>Σ</a:t>
            </a:r>
            <a:r>
              <a:rPr lang="sl-SI" altLang="sl-SI" sz="2200" i="1">
                <a:solidFill>
                  <a:srgbClr val="000000"/>
                </a:solidFill>
              </a:rPr>
              <a:t>W</a:t>
            </a:r>
            <a:r>
              <a:rPr lang="sl-SI" altLang="sl-SI" sz="2200" i="1" baseline="-25000">
                <a:solidFill>
                  <a:srgbClr val="000000"/>
                </a:solidFill>
              </a:rPr>
              <a:t>ti</a:t>
            </a:r>
            <a:r>
              <a:rPr lang="sl-SI" altLang="sl-SI" sz="2200" i="1">
                <a:solidFill>
                  <a:srgbClr val="000000"/>
                </a:solidFill>
              </a:rPr>
              <a:t> = </a:t>
            </a:r>
            <a:r>
              <a:rPr lang="sl-SI" altLang="sl-SI" sz="2200">
                <a:solidFill>
                  <a:srgbClr val="000000"/>
                </a:solidFill>
              </a:rPr>
              <a:t>Σ </a:t>
            </a:r>
            <a:r>
              <a:rPr lang="sl-SI" altLang="sl-SI" sz="2200" i="1">
                <a:solidFill>
                  <a:srgbClr val="000000"/>
                </a:solidFill>
              </a:rPr>
              <a:t>Q</a:t>
            </a:r>
            <a:r>
              <a:rPr lang="sl-SI" altLang="sl-SI" sz="2200" baseline="-25000">
                <a:solidFill>
                  <a:srgbClr val="000000"/>
                </a:solidFill>
              </a:rPr>
              <a:t>idov</a:t>
            </a:r>
            <a:r>
              <a:rPr lang="sl-SI" altLang="sl-SI" sz="2200">
                <a:solidFill>
                  <a:srgbClr val="000000"/>
                </a:solidFill>
              </a:rPr>
              <a:t> – Σ</a:t>
            </a:r>
            <a:r>
              <a:rPr lang="sl-SI" altLang="sl-SI" sz="2200" i="1">
                <a:solidFill>
                  <a:srgbClr val="000000"/>
                </a:solidFill>
              </a:rPr>
              <a:t>Q</a:t>
            </a:r>
            <a:r>
              <a:rPr lang="sl-SI" altLang="sl-SI" sz="2200" baseline="-25000">
                <a:solidFill>
                  <a:srgbClr val="000000"/>
                </a:solidFill>
              </a:rPr>
              <a:t>iodv</a:t>
            </a:r>
            <a:r>
              <a:rPr lang="sl-SI" altLang="sl-SI" sz="2200">
                <a:solidFill>
                  <a:srgbClr val="000000"/>
                </a:solidFill>
              </a:rPr>
              <a:t> [J]</a:t>
            </a:r>
          </a:p>
        </p:txBody>
      </p:sp>
    </p:spTree>
    <p:extLst>
      <p:ext uri="{BB962C8B-B14F-4D97-AF65-F5344CB8AC3E}">
        <p14:creationId xmlns:p14="http://schemas.microsoft.com/office/powerpoint/2010/main" val="2391351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1430A3A5-308E-4344-9694-6E01759F56A7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3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207875" name="Rectangle 4"/>
          <p:cNvSpPr>
            <a:spLocks noChangeArrowheads="1"/>
          </p:cNvSpPr>
          <p:nvPr/>
        </p:nvSpPr>
        <p:spPr bwMode="auto">
          <a:xfrm>
            <a:off x="1919289" y="397501"/>
            <a:ext cx="8569325" cy="14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V enačbi z Σ</a:t>
            </a:r>
            <a:r>
              <a:rPr lang="sl-SI" altLang="sl-SI" sz="2200" i="1">
                <a:solidFill>
                  <a:srgbClr val="000000"/>
                </a:solidFill>
              </a:rPr>
              <a:t>W</a:t>
            </a:r>
            <a:r>
              <a:rPr lang="sl-SI" altLang="sl-SI" sz="2200" i="1" baseline="-25000">
                <a:solidFill>
                  <a:srgbClr val="000000"/>
                </a:solidFill>
              </a:rPr>
              <a:t>i </a:t>
            </a:r>
            <a:r>
              <a:rPr lang="sl-SI" altLang="sl-SI" sz="2200">
                <a:solidFill>
                  <a:srgbClr val="000000"/>
                </a:solidFill>
              </a:rPr>
              <a:t>označimo vsoto vseh volumskih del in z Σ</a:t>
            </a:r>
            <a:r>
              <a:rPr lang="sl-SI" altLang="sl-SI" sz="2200" i="1">
                <a:solidFill>
                  <a:srgbClr val="000000"/>
                </a:solidFill>
              </a:rPr>
              <a:t>W</a:t>
            </a:r>
            <a:r>
              <a:rPr lang="sl-SI" altLang="sl-SI" sz="2200" i="1" baseline="-25000">
                <a:solidFill>
                  <a:srgbClr val="000000"/>
                </a:solidFill>
              </a:rPr>
              <a:t>ti</a:t>
            </a:r>
            <a:r>
              <a:rPr lang="sl-SI" altLang="sl-SI" sz="2200" i="1">
                <a:solidFill>
                  <a:srgbClr val="000000"/>
                </a:solidFill>
              </a:rPr>
              <a:t> </a:t>
            </a:r>
            <a:r>
              <a:rPr lang="sl-SI" altLang="sl-SI" sz="2200">
                <a:solidFill>
                  <a:srgbClr val="000000"/>
                </a:solidFill>
              </a:rPr>
              <a:t>vsoto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vseh tehničnih del krožnega procesa. Vsota vseh v krožni proces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dovedenih toplot je označena z Σ </a:t>
            </a:r>
            <a:r>
              <a:rPr lang="sl-SI" altLang="sl-SI" sz="2200" i="1">
                <a:solidFill>
                  <a:srgbClr val="000000"/>
                </a:solidFill>
              </a:rPr>
              <a:t>Q</a:t>
            </a:r>
            <a:r>
              <a:rPr lang="sl-SI" altLang="sl-SI" sz="2200" baseline="-25000">
                <a:solidFill>
                  <a:srgbClr val="000000"/>
                </a:solidFill>
              </a:rPr>
              <a:t>idov</a:t>
            </a:r>
            <a:r>
              <a:rPr lang="sl-SI" altLang="sl-SI" sz="2200">
                <a:solidFill>
                  <a:srgbClr val="000000"/>
                </a:solidFill>
              </a:rPr>
              <a:t> in vsota vseh iz krožnega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procesa odvedenih toplot z Σ </a:t>
            </a:r>
            <a:r>
              <a:rPr lang="sl-SI" altLang="sl-SI" sz="2200" i="1">
                <a:solidFill>
                  <a:srgbClr val="000000"/>
                </a:solidFill>
              </a:rPr>
              <a:t>Q</a:t>
            </a:r>
            <a:r>
              <a:rPr lang="sl-SI" altLang="sl-SI" sz="2200" baseline="-25000">
                <a:solidFill>
                  <a:srgbClr val="000000"/>
                </a:solidFill>
              </a:rPr>
              <a:t>iodv</a:t>
            </a:r>
            <a:r>
              <a:rPr lang="sl-SI" altLang="sl-SI" sz="220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207876" name="Rectangle 5"/>
          <p:cNvSpPr>
            <a:spLocks noChangeArrowheads="1"/>
          </p:cNvSpPr>
          <p:nvPr/>
        </p:nvSpPr>
        <p:spPr bwMode="auto">
          <a:xfrm>
            <a:off x="2063750" y="1844675"/>
            <a:ext cx="3519488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7D"/>
                </a:solidFill>
              </a:rPr>
              <a:t>DESNI KROŽNI PROCES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207877" name="Rectangle 6"/>
          <p:cNvSpPr>
            <a:spLocks noChangeArrowheads="1"/>
          </p:cNvSpPr>
          <p:nvPr/>
        </p:nvSpPr>
        <p:spPr bwMode="auto">
          <a:xfrm>
            <a:off x="1774826" y="2186952"/>
            <a:ext cx="8640763" cy="34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indent="176213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Iz notranje energije sistema, ki predstavlja vir toplote ali toplo telo, dovajamo toploto v delovni proces, kjer se del toplote pretvarja v delo, preostali del toplote, ki se ne da pretvoriti v delo, pa odvajamo iz procesa v sistem, ki ima nižjo temperaturo in predstavlja hladno telo.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Priprava toplega telesa je povezana z izkoriščanjem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kemične ali jedrske notranje energije goriv in je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povezana s stroški. Kot hladno telo pa se uporablja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okolica kot vedno prisoten toplotni zbiralnik z najnižjo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temperaturo.</a:t>
            </a:r>
          </a:p>
        </p:txBody>
      </p:sp>
      <p:pic>
        <p:nvPicPr>
          <p:cNvPr id="207878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2850" y="3860801"/>
            <a:ext cx="1314450" cy="151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7879" name="Rectangle 8"/>
          <p:cNvSpPr>
            <a:spLocks noChangeArrowheads="1"/>
          </p:cNvSpPr>
          <p:nvPr/>
        </p:nvSpPr>
        <p:spPr bwMode="auto">
          <a:xfrm>
            <a:off x="9120189" y="3644901"/>
            <a:ext cx="6953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>
                <a:solidFill>
                  <a:srgbClr val="000000"/>
                </a:solidFill>
              </a:rPr>
              <a:t>toplo telo</a:t>
            </a:r>
          </a:p>
        </p:txBody>
      </p:sp>
      <p:sp>
        <p:nvSpPr>
          <p:cNvPr id="207880" name="Rectangle 10"/>
          <p:cNvSpPr>
            <a:spLocks noChangeArrowheads="1"/>
          </p:cNvSpPr>
          <p:nvPr/>
        </p:nvSpPr>
        <p:spPr bwMode="auto">
          <a:xfrm>
            <a:off x="9048750" y="5300664"/>
            <a:ext cx="8001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>
                <a:solidFill>
                  <a:srgbClr val="000000"/>
                </a:solidFill>
              </a:rPr>
              <a:t>hladno telo</a:t>
            </a:r>
          </a:p>
        </p:txBody>
      </p:sp>
      <p:sp>
        <p:nvSpPr>
          <p:cNvPr id="207881" name="Rectangle 11"/>
          <p:cNvSpPr>
            <a:spLocks noChangeArrowheads="1"/>
          </p:cNvSpPr>
          <p:nvPr/>
        </p:nvSpPr>
        <p:spPr bwMode="auto">
          <a:xfrm>
            <a:off x="1774825" y="5584071"/>
            <a:ext cx="8064500" cy="1107996"/>
          </a:xfrm>
          <a:prstGeom prst="rect">
            <a:avLst/>
          </a:prstGeom>
          <a:solidFill>
            <a:srgbClr val="FFCC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Koristno delo delovnega krožnega procesa je pozitivno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in ga iz krožnega proce­sa pridobivamo, kar pomeni, da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je v krožni proces dovedena toplota večja od odvedene toplote.</a:t>
            </a:r>
          </a:p>
        </p:txBody>
      </p:sp>
    </p:spTree>
    <p:extLst>
      <p:ext uri="{BB962C8B-B14F-4D97-AF65-F5344CB8AC3E}">
        <p14:creationId xmlns:p14="http://schemas.microsoft.com/office/powerpoint/2010/main" val="2457267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879344A7-09A8-4560-AFFE-2C66D1BC3647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4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208899" name="Rectangle 4"/>
          <p:cNvSpPr>
            <a:spLocks noChangeArrowheads="1"/>
          </p:cNvSpPr>
          <p:nvPr/>
        </p:nvSpPr>
        <p:spPr bwMode="auto">
          <a:xfrm>
            <a:off x="1919288" y="404814"/>
            <a:ext cx="3287712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7D"/>
                </a:solidFill>
              </a:rPr>
              <a:t>LEVI KROŽNI PROCES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208900" name="Rectangle 5"/>
          <p:cNvSpPr>
            <a:spLocks noChangeArrowheads="1"/>
          </p:cNvSpPr>
          <p:nvPr/>
        </p:nvSpPr>
        <p:spPr bwMode="auto">
          <a:xfrm>
            <a:off x="1524001" y="756067"/>
            <a:ext cx="8785225" cy="1785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S porabo dela se prenaša toplota iz sistemov z nižjo temperaturo v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sisteme z višjo temperaturo. Ko se postavlja zahteva po večjem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toplotnem učinku hlajenja in ogrevanja brez dela, te probleme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rešujejo s pomočjo levih krožnih procesov, kjer je delo, porabljeno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za stiskanje, večje kot delo, pridobljeno pri raztezanju | </a:t>
            </a:r>
            <a:r>
              <a:rPr lang="sl-SI" altLang="sl-SI" sz="2200" i="1">
                <a:solidFill>
                  <a:srgbClr val="000000"/>
                </a:solidFill>
              </a:rPr>
              <a:t>W</a:t>
            </a:r>
            <a:r>
              <a:rPr lang="sl-SI" altLang="sl-SI" sz="2200" baseline="-25000">
                <a:solidFill>
                  <a:srgbClr val="000000"/>
                </a:solidFill>
              </a:rPr>
              <a:t>sti</a:t>
            </a:r>
            <a:r>
              <a:rPr lang="sl-SI" altLang="sl-SI" sz="2200">
                <a:solidFill>
                  <a:srgbClr val="000000"/>
                </a:solidFill>
              </a:rPr>
              <a:t>| &gt; </a:t>
            </a:r>
            <a:r>
              <a:rPr lang="sl-SI" altLang="sl-SI" sz="2200" i="1">
                <a:solidFill>
                  <a:srgbClr val="000000"/>
                </a:solidFill>
              </a:rPr>
              <a:t>W</a:t>
            </a:r>
            <a:r>
              <a:rPr lang="sl-SI" altLang="sl-SI" sz="2200" i="1" baseline="-25000">
                <a:solidFill>
                  <a:srgbClr val="000000"/>
                </a:solidFill>
              </a:rPr>
              <a:t>raz</a:t>
            </a:r>
            <a:r>
              <a:rPr lang="sl-SI" altLang="sl-SI" sz="2200" i="1">
                <a:solidFill>
                  <a:srgbClr val="000000"/>
                </a:solidFill>
              </a:rPr>
              <a:t>!</a:t>
            </a:r>
          </a:p>
        </p:txBody>
      </p:sp>
      <p:sp>
        <p:nvSpPr>
          <p:cNvPr id="208901" name="Rectangle 6"/>
          <p:cNvSpPr>
            <a:spLocks noChangeArrowheads="1"/>
          </p:cNvSpPr>
          <p:nvPr/>
        </p:nvSpPr>
        <p:spPr bwMode="auto">
          <a:xfrm>
            <a:off x="1847850" y="2492375"/>
            <a:ext cx="274955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i="1">
                <a:solidFill>
                  <a:srgbClr val="000000"/>
                </a:solidFill>
              </a:rPr>
              <a:t>W </a:t>
            </a:r>
            <a:r>
              <a:rPr lang="sl-SI" altLang="sl-SI" sz="2200">
                <a:solidFill>
                  <a:srgbClr val="000000"/>
                </a:solidFill>
              </a:rPr>
              <a:t>= </a:t>
            </a:r>
            <a:r>
              <a:rPr lang="sl-SI" altLang="sl-SI" sz="2200" i="1">
                <a:solidFill>
                  <a:srgbClr val="000000"/>
                </a:solidFill>
              </a:rPr>
              <a:t>Q</a:t>
            </a:r>
            <a:r>
              <a:rPr lang="sl-SI" altLang="sl-SI" sz="2200" i="1" baseline="-25000">
                <a:solidFill>
                  <a:srgbClr val="000000"/>
                </a:solidFill>
              </a:rPr>
              <a:t>dov</a:t>
            </a:r>
            <a:r>
              <a:rPr lang="sl-SI" altLang="sl-SI" sz="2200" i="1">
                <a:solidFill>
                  <a:srgbClr val="000000"/>
                </a:solidFill>
              </a:rPr>
              <a:t> – |Q</a:t>
            </a:r>
            <a:r>
              <a:rPr lang="sl-SI" altLang="sl-SI" sz="2200" i="1" baseline="-25000">
                <a:solidFill>
                  <a:srgbClr val="000000"/>
                </a:solidFill>
              </a:rPr>
              <a:t>odv</a:t>
            </a:r>
            <a:r>
              <a:rPr lang="sl-SI" altLang="sl-SI" sz="2200" i="1">
                <a:solidFill>
                  <a:srgbClr val="000000"/>
                </a:solidFill>
              </a:rPr>
              <a:t>| &lt; </a:t>
            </a:r>
            <a:r>
              <a:rPr lang="sl-SI" altLang="sl-SI" sz="2200">
                <a:solidFill>
                  <a:srgbClr val="000000"/>
                </a:solidFill>
              </a:rPr>
              <a:t>0</a:t>
            </a:r>
          </a:p>
        </p:txBody>
      </p:sp>
      <p:sp>
        <p:nvSpPr>
          <p:cNvPr id="208902" name="Rectangle 7"/>
          <p:cNvSpPr>
            <a:spLocks noChangeArrowheads="1"/>
          </p:cNvSpPr>
          <p:nvPr/>
        </p:nvSpPr>
        <p:spPr bwMode="auto">
          <a:xfrm>
            <a:off x="1703388" y="2982705"/>
            <a:ext cx="8642350" cy="2800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indent="182563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454025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454025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454025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4540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40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40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40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40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40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Običajen je: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</a:pPr>
            <a:r>
              <a:rPr lang="sl-SI" altLang="sl-SI" sz="2200">
                <a:solidFill>
                  <a:srgbClr val="000000"/>
                </a:solidFill>
              </a:rPr>
              <a:t>  prenos toplote iz sistemov s temperaturo, ki je nižja od okoliške, v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   okolico (hladilni procesi);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</a:pPr>
            <a:r>
              <a:rPr lang="sl-SI" altLang="sl-SI" sz="2200">
                <a:solidFill>
                  <a:srgbClr val="000000"/>
                </a:solidFill>
              </a:rPr>
              <a:t>  prenos toplote iz okolice v sisteme, v katerih je temperatura višja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   od okoliške (toplotne črpalke).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Delovna snov v krožnem procesu se imenuje </a:t>
            </a:r>
            <a:r>
              <a:rPr lang="sl-SI" altLang="sl-SI" sz="2200" b="1">
                <a:solidFill>
                  <a:srgbClr val="000000"/>
                </a:solidFill>
              </a:rPr>
              <a:t>hladilno sredstvo</a:t>
            </a:r>
            <a:r>
              <a:rPr lang="sl-SI" altLang="sl-SI" sz="2200">
                <a:solidFill>
                  <a:srgbClr val="000000"/>
                </a:solidFill>
              </a:rPr>
              <a:t>. Toplota, ki se odvaja iz hlajenega sistema, je </a:t>
            </a:r>
            <a:r>
              <a:rPr lang="sl-SI" altLang="sl-SI" sz="2200" b="1">
                <a:solidFill>
                  <a:srgbClr val="000000"/>
                </a:solidFill>
              </a:rPr>
              <a:t>hladilna toplota </a:t>
            </a:r>
            <a:r>
              <a:rPr lang="sl-SI" altLang="sl-SI" sz="2200" b="1" i="1">
                <a:solidFill>
                  <a:srgbClr val="000000"/>
                </a:solidFill>
              </a:rPr>
              <a:t>Q</a:t>
            </a:r>
            <a:r>
              <a:rPr lang="sl-SI" altLang="sl-SI" sz="2200" b="1" i="1" baseline="-25000">
                <a:solidFill>
                  <a:srgbClr val="000000"/>
                </a:solidFill>
              </a:rPr>
              <a:t>H</a:t>
            </a:r>
            <a:r>
              <a:rPr lang="sl-SI" altLang="sl-SI" sz="2200" i="1">
                <a:solidFill>
                  <a:srgbClr val="000000"/>
                </a:solidFill>
              </a:rPr>
              <a:t>. </a:t>
            </a:r>
            <a:r>
              <a:rPr lang="sl-SI" altLang="sl-SI" sz="2200">
                <a:solidFill>
                  <a:srgbClr val="000000"/>
                </a:solidFill>
              </a:rPr>
              <a:t>Toplota, ki se dovaja v greti sistem, pa je </a:t>
            </a:r>
            <a:r>
              <a:rPr lang="sl-SI" altLang="sl-SI" sz="2200" b="1">
                <a:solidFill>
                  <a:srgbClr val="000000"/>
                </a:solidFill>
              </a:rPr>
              <a:t>grelna toplota </a:t>
            </a:r>
            <a:r>
              <a:rPr lang="sl-SI" altLang="sl-SI" sz="2200" b="1" i="1">
                <a:solidFill>
                  <a:srgbClr val="000000"/>
                </a:solidFill>
              </a:rPr>
              <a:t>Q</a:t>
            </a:r>
            <a:r>
              <a:rPr lang="sl-SI" altLang="sl-SI" sz="2200" b="1" i="1" baseline="-25000">
                <a:solidFill>
                  <a:srgbClr val="000000"/>
                </a:solidFill>
              </a:rPr>
              <a:t>G</a:t>
            </a:r>
            <a:r>
              <a:rPr lang="sl-SI" altLang="sl-SI" sz="2200" i="1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208903" name="Rectangle 8"/>
          <p:cNvSpPr>
            <a:spLocks noChangeArrowheads="1"/>
          </p:cNvSpPr>
          <p:nvPr/>
        </p:nvSpPr>
        <p:spPr bwMode="auto">
          <a:xfrm>
            <a:off x="1774826" y="5734050"/>
            <a:ext cx="1719263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Velja:</a:t>
            </a:r>
            <a:endParaRPr lang="sl-SI" altLang="sl-SI" sz="220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04830" name="Group 30"/>
          <p:cNvGraphicFramePr>
            <a:graphicFrameLocks noGrp="1"/>
          </p:cNvGraphicFramePr>
          <p:nvPr/>
        </p:nvGraphicFramePr>
        <p:xfrm>
          <a:off x="3000375" y="5876925"/>
          <a:ext cx="1366838" cy="427038"/>
        </p:xfrm>
        <a:graphic>
          <a:graphicData uri="http://schemas.openxmlformats.org/drawingml/2006/table">
            <a:tbl>
              <a:tblPr/>
              <a:tblGrid>
                <a:gridCol w="1366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270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</a:t>
                      </a:r>
                      <a:r>
                        <a:rPr kumimoji="0" lang="sl-SI" sz="2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r>
                        <a:rPr kumimoji="0" lang="sl-SI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= </a:t>
                      </a:r>
                      <a:r>
                        <a:rPr kumimoji="0" lang="sl-SI" sz="2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</a:t>
                      </a:r>
                      <a:r>
                        <a:rPr kumimoji="0" lang="sl-SI" sz="22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dov</a:t>
                      </a:r>
                      <a:endParaRPr kumimoji="0" lang="sl-SI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54" marB="45754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04831" name="Group 31"/>
          <p:cNvGraphicFramePr>
            <a:graphicFrameLocks noGrp="1"/>
          </p:cNvGraphicFramePr>
          <p:nvPr/>
        </p:nvGraphicFramePr>
        <p:xfrm>
          <a:off x="4656139" y="5876925"/>
          <a:ext cx="1368425" cy="427038"/>
        </p:xfrm>
        <a:graphic>
          <a:graphicData uri="http://schemas.openxmlformats.org/drawingml/2006/table">
            <a:tbl>
              <a:tblPr/>
              <a:tblGrid>
                <a:gridCol w="13684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270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oziroma</a:t>
                      </a:r>
                      <a:endParaRPr kumimoji="0" lang="sl-SI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54" marB="45754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08908" name="Rectangle 29"/>
          <p:cNvSpPr>
            <a:spLocks noChangeArrowheads="1"/>
          </p:cNvSpPr>
          <p:nvPr/>
        </p:nvSpPr>
        <p:spPr bwMode="auto">
          <a:xfrm>
            <a:off x="6383339" y="5938839"/>
            <a:ext cx="1512887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sl-SI" altLang="sl-SI" sz="2200" i="1" baseline="-30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sl-SI" altLang="sl-SI" sz="2200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Q</a:t>
            </a:r>
            <a:r>
              <a:rPr lang="sl-SI" altLang="sl-SI" sz="2200" baseline="-30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odv</a:t>
            </a:r>
            <a:endParaRPr lang="sl-SI" altLang="sl-SI" sz="2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8235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75807E61-EF20-4630-8BF0-95A5D7207AC1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5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209923" name="Rectangle 4"/>
          <p:cNvSpPr>
            <a:spLocks noChangeArrowheads="1"/>
          </p:cNvSpPr>
          <p:nvPr/>
        </p:nvSpPr>
        <p:spPr bwMode="auto">
          <a:xfrm>
            <a:off x="1919288" y="404814"/>
            <a:ext cx="7650162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7D"/>
                </a:solidFill>
              </a:rPr>
              <a:t>TERMODINAMIČNI IZKORISTEK KROŽNEGA PROCESA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209924" name="Rectangle 5"/>
          <p:cNvSpPr>
            <a:spLocks noChangeArrowheads="1"/>
          </p:cNvSpPr>
          <p:nvPr/>
        </p:nvSpPr>
        <p:spPr bwMode="auto">
          <a:xfrm>
            <a:off x="1703388" y="831096"/>
            <a:ext cx="8640762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Stopnja izkoriščenja v krožni proces dovedene toplote je izražena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s termodinamičnim izkoristkom, ki predstavlja razmerje med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koristnim delom in dovedeno toploto krožnega procesa.</a:t>
            </a:r>
          </a:p>
        </p:txBody>
      </p:sp>
      <p:sp>
        <p:nvSpPr>
          <p:cNvPr id="209925" name="Rectangle 6"/>
          <p:cNvSpPr>
            <a:spLocks noChangeArrowheads="1"/>
          </p:cNvSpPr>
          <p:nvPr/>
        </p:nvSpPr>
        <p:spPr bwMode="auto">
          <a:xfrm>
            <a:off x="1774825" y="1844675"/>
            <a:ext cx="163195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i="1">
                <a:solidFill>
                  <a:srgbClr val="000000"/>
                </a:solidFill>
              </a:rPr>
              <a:t>|W</a:t>
            </a:r>
            <a:r>
              <a:rPr lang="sl-SI" altLang="sl-SI" sz="2200" baseline="-25000">
                <a:solidFill>
                  <a:srgbClr val="000000"/>
                </a:solidFill>
              </a:rPr>
              <a:t>sti</a:t>
            </a:r>
            <a:r>
              <a:rPr lang="sl-SI" altLang="sl-SI" sz="2200" i="1">
                <a:solidFill>
                  <a:srgbClr val="000000"/>
                </a:solidFill>
              </a:rPr>
              <a:t>| &gt; W</a:t>
            </a:r>
            <a:r>
              <a:rPr lang="sl-SI" altLang="sl-SI" sz="2200" baseline="-25000">
                <a:solidFill>
                  <a:srgbClr val="000000"/>
                </a:solidFill>
              </a:rPr>
              <a:t>raz</a:t>
            </a:r>
          </a:p>
        </p:txBody>
      </p:sp>
      <p:sp>
        <p:nvSpPr>
          <p:cNvPr id="209926" name="Rectangle 8"/>
          <p:cNvSpPr>
            <a:spLocks noChangeArrowheads="1"/>
          </p:cNvSpPr>
          <p:nvPr/>
        </p:nvSpPr>
        <p:spPr bwMode="auto">
          <a:xfrm>
            <a:off x="1524001" y="2999246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209927" name="Rectangle 10"/>
          <p:cNvSpPr>
            <a:spLocks noChangeArrowheads="1"/>
          </p:cNvSpPr>
          <p:nvPr/>
        </p:nvSpPr>
        <p:spPr bwMode="auto">
          <a:xfrm>
            <a:off x="1524001" y="2999246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09928" name="Object 9"/>
          <p:cNvGraphicFramePr>
            <a:graphicFrameLocks noChangeAspect="1"/>
          </p:cNvGraphicFramePr>
          <p:nvPr/>
        </p:nvGraphicFramePr>
        <p:xfrm>
          <a:off x="3432175" y="1916113"/>
          <a:ext cx="3816350" cy="633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načba" r:id="rId3" imgW="2578100" imgH="431800" progId="Equation.3">
                  <p:embed/>
                </p:oleObj>
              </mc:Choice>
              <mc:Fallback>
                <p:oleObj name="Enačba" r:id="rId3" imgW="2578100" imgH="431800" progId="Equation.3">
                  <p:embed/>
                  <p:pic>
                    <p:nvPicPr>
                      <p:cNvPr id="209928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2175" y="1916113"/>
                        <a:ext cx="3816350" cy="633412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9929" name="Rectangle 11"/>
          <p:cNvSpPr>
            <a:spLocks noChangeArrowheads="1"/>
          </p:cNvSpPr>
          <p:nvPr/>
        </p:nvSpPr>
        <p:spPr bwMode="auto">
          <a:xfrm>
            <a:off x="7283450" y="1911778"/>
            <a:ext cx="338455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200" i="1">
                <a:solidFill>
                  <a:srgbClr val="000000"/>
                </a:solidFill>
                <a:cs typeface="Times New Roman" panose="02020603050405020304" pitchFamily="18" charset="0"/>
              </a:rPr>
              <a:t>W</a:t>
            </a:r>
            <a:r>
              <a:rPr lang="sl-SI" altLang="sl-SI" sz="1200" baseline="-30000">
                <a:solidFill>
                  <a:srgbClr val="000000"/>
                </a:solidFill>
                <a:cs typeface="Times New Roman" panose="02020603050405020304" pitchFamily="18" charset="0"/>
              </a:rPr>
              <a:t>0</a:t>
            </a:r>
            <a:r>
              <a:rPr lang="sl-SI" altLang="sl-SI" sz="1200">
                <a:solidFill>
                  <a:srgbClr val="000000"/>
                </a:solidFill>
                <a:cs typeface="Times New Roman" panose="02020603050405020304" pitchFamily="18" charset="0"/>
              </a:rPr>
              <a:t> – delo krožnega procesa [J]</a:t>
            </a:r>
            <a:endParaRPr lang="sl-SI" altLang="sl-SI" sz="120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200" i="1">
                <a:solidFill>
                  <a:srgbClr val="000000"/>
                </a:solidFill>
                <a:cs typeface="Times New Roman" panose="02020603050405020304" pitchFamily="18" charset="0"/>
              </a:rPr>
              <a:t>Q</a:t>
            </a:r>
            <a:r>
              <a:rPr lang="sl-SI" altLang="sl-SI" sz="1200" baseline="-30000">
                <a:solidFill>
                  <a:srgbClr val="000000"/>
                </a:solidFill>
                <a:cs typeface="Times New Roman" panose="02020603050405020304" pitchFamily="18" charset="0"/>
              </a:rPr>
              <a:t>do</a:t>
            </a:r>
            <a:r>
              <a:rPr lang="sl-SI" altLang="sl-SI" sz="1200" baseline="-30000">
                <a:solidFill>
                  <a:srgbClr val="000000"/>
                </a:solidFill>
              </a:rPr>
              <a:t>v</a:t>
            </a:r>
            <a:r>
              <a:rPr lang="sl-SI" altLang="sl-SI" sz="1200">
                <a:solidFill>
                  <a:srgbClr val="000000"/>
                </a:solidFill>
                <a:cs typeface="Times New Roman" panose="02020603050405020304" pitchFamily="18" charset="0"/>
              </a:rPr>
              <a:t> – dovedena toplota krožnega procesa [J]</a:t>
            </a:r>
            <a:endParaRPr lang="sl-SI" altLang="sl-SI" sz="120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200">
                <a:solidFill>
                  <a:srgbClr val="000000"/>
                </a:solidFill>
              </a:rPr>
              <a:t>Q</a:t>
            </a:r>
            <a:r>
              <a:rPr lang="sl-SI" altLang="sl-SI" sz="1200" baseline="-25000">
                <a:solidFill>
                  <a:srgbClr val="000000"/>
                </a:solidFill>
              </a:rPr>
              <a:t>odv</a:t>
            </a:r>
            <a:r>
              <a:rPr lang="sl-SI" altLang="sl-SI" sz="1200">
                <a:solidFill>
                  <a:srgbClr val="000000"/>
                </a:solidFill>
              </a:rPr>
              <a:t> – odvedena toplota krožnega procesa </a:t>
            </a:r>
            <a:r>
              <a:rPr lang="en-US" altLang="sl-SI" sz="1200">
                <a:solidFill>
                  <a:srgbClr val="000000"/>
                </a:solidFill>
                <a:latin typeface="Verdana" panose="020B0604030504040204" pitchFamily="34" charset="0"/>
              </a:rPr>
              <a:t>[</a:t>
            </a:r>
            <a:r>
              <a:rPr lang="sl-SI" altLang="sl-SI" sz="1200">
                <a:solidFill>
                  <a:srgbClr val="000000"/>
                </a:solidFill>
                <a:latin typeface="Verdana" panose="020B0604030504040204" pitchFamily="34" charset="0"/>
              </a:rPr>
              <a:t>J</a:t>
            </a:r>
            <a:r>
              <a:rPr lang="en-US" altLang="sl-SI" sz="1200">
                <a:solidFill>
                  <a:srgbClr val="000000"/>
                </a:solidFill>
                <a:latin typeface="Verdana" panose="020B0604030504040204" pitchFamily="34" charset="0"/>
              </a:rPr>
              <a:t>]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1200">
              <a:solidFill>
                <a:srgbClr val="000000"/>
              </a:solidFill>
            </a:endParaRPr>
          </a:p>
        </p:txBody>
      </p:sp>
      <p:graphicFrame>
        <p:nvGraphicFramePr>
          <p:cNvPr id="205848" name="Group 24"/>
          <p:cNvGraphicFramePr>
            <a:graphicFrameLocks noGrp="1"/>
          </p:cNvGraphicFramePr>
          <p:nvPr/>
        </p:nvGraphicFramePr>
        <p:xfrm>
          <a:off x="5303839" y="3141664"/>
          <a:ext cx="2016125" cy="427037"/>
        </p:xfrm>
        <a:graphic>
          <a:graphicData uri="http://schemas.openxmlformats.org/drawingml/2006/table">
            <a:tbl>
              <a:tblPr/>
              <a:tblGrid>
                <a:gridCol w="2016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2703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54" marB="45754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09932" name="Rectangle 25"/>
          <p:cNvSpPr>
            <a:spLocks noChangeArrowheads="1"/>
          </p:cNvSpPr>
          <p:nvPr/>
        </p:nvSpPr>
        <p:spPr bwMode="auto">
          <a:xfrm>
            <a:off x="1992313" y="2708275"/>
            <a:ext cx="51181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7D"/>
                </a:solidFill>
              </a:rPr>
              <a:t>DESNI CARNOTOV KROŽNI PROCES</a:t>
            </a:r>
          </a:p>
        </p:txBody>
      </p:sp>
      <p:sp>
        <p:nvSpPr>
          <p:cNvPr id="209933" name="Rectangle 26"/>
          <p:cNvSpPr>
            <a:spLocks noChangeArrowheads="1"/>
          </p:cNvSpPr>
          <p:nvPr/>
        </p:nvSpPr>
        <p:spPr bwMode="auto">
          <a:xfrm>
            <a:off x="1774826" y="3141663"/>
            <a:ext cx="878522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Desni krožni proces je uporabljen kot teoretični model, saj ga sestavljata dve izentropi (adiabati) in dve izotermi.</a:t>
            </a:r>
          </a:p>
        </p:txBody>
      </p:sp>
      <p:sp>
        <p:nvSpPr>
          <p:cNvPr id="209934" name="Rectangle 27"/>
          <p:cNvSpPr>
            <a:spLocks noChangeArrowheads="1"/>
          </p:cNvSpPr>
          <p:nvPr/>
        </p:nvSpPr>
        <p:spPr bwMode="auto">
          <a:xfrm>
            <a:off x="1774825" y="3860800"/>
            <a:ext cx="8642350" cy="1107996"/>
          </a:xfrm>
          <a:prstGeom prst="rect">
            <a:avLst/>
          </a:prstGeom>
          <a:solidFill>
            <a:srgbClr val="FFCC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Uporablja se za ocenjevanje drugih desnih krožnih procesov, saj ima največji možni termodinamični izkoristek. Predstavlja osnovo za desne krožne procese.</a:t>
            </a:r>
          </a:p>
        </p:txBody>
      </p:sp>
      <p:sp>
        <p:nvSpPr>
          <p:cNvPr id="209935" name="Rectangle 28"/>
          <p:cNvSpPr>
            <a:spLocks noChangeArrowheads="1"/>
          </p:cNvSpPr>
          <p:nvPr/>
        </p:nvSpPr>
        <p:spPr bwMode="auto">
          <a:xfrm>
            <a:off x="1847851" y="5013325"/>
            <a:ext cx="2454275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Dovedena toplota:</a:t>
            </a:r>
          </a:p>
        </p:txBody>
      </p:sp>
      <p:sp>
        <p:nvSpPr>
          <p:cNvPr id="209936" name="Rectangle 29"/>
          <p:cNvSpPr>
            <a:spLocks noChangeArrowheads="1"/>
          </p:cNvSpPr>
          <p:nvPr/>
        </p:nvSpPr>
        <p:spPr bwMode="auto">
          <a:xfrm>
            <a:off x="5591175" y="5013325"/>
            <a:ext cx="247015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Odvedena toplota:</a:t>
            </a:r>
          </a:p>
        </p:txBody>
      </p:sp>
      <p:sp>
        <p:nvSpPr>
          <p:cNvPr id="209937" name="Rectangle 31"/>
          <p:cNvSpPr>
            <a:spLocks noChangeArrowheads="1"/>
          </p:cNvSpPr>
          <p:nvPr/>
        </p:nvSpPr>
        <p:spPr bwMode="auto">
          <a:xfrm>
            <a:off x="1524001" y="3099258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09938" name="Object 30"/>
          <p:cNvGraphicFramePr>
            <a:graphicFrameLocks noChangeAspect="1"/>
          </p:cNvGraphicFramePr>
          <p:nvPr/>
        </p:nvGraphicFramePr>
        <p:xfrm>
          <a:off x="1919289" y="5516564"/>
          <a:ext cx="3240087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načba" r:id="rId5" imgW="1600200" imgH="228600" progId="Equation.3">
                  <p:embed/>
                </p:oleObj>
              </mc:Choice>
              <mc:Fallback>
                <p:oleObj name="Enačba" r:id="rId5" imgW="1600200" imgH="228600" progId="Equation.3">
                  <p:embed/>
                  <p:pic>
                    <p:nvPicPr>
                      <p:cNvPr id="209938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9289" y="5516564"/>
                        <a:ext cx="3240087" cy="422275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9939" name="Rectangle 33"/>
          <p:cNvSpPr>
            <a:spLocks noChangeArrowheads="1"/>
          </p:cNvSpPr>
          <p:nvPr/>
        </p:nvSpPr>
        <p:spPr bwMode="auto">
          <a:xfrm>
            <a:off x="1524001" y="3099258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09940" name="Object 32"/>
          <p:cNvGraphicFramePr>
            <a:graphicFrameLocks noChangeAspect="1"/>
          </p:cNvGraphicFramePr>
          <p:nvPr/>
        </p:nvGraphicFramePr>
        <p:xfrm>
          <a:off x="5664201" y="5516564"/>
          <a:ext cx="3311525" cy="414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načba" r:id="rId7" imgW="1587500" imgH="228600" progId="Equation.3">
                  <p:embed/>
                </p:oleObj>
              </mc:Choice>
              <mc:Fallback>
                <p:oleObj name="Enačba" r:id="rId7" imgW="1587500" imgH="228600" progId="Equation.3">
                  <p:embed/>
                  <p:pic>
                    <p:nvPicPr>
                      <p:cNvPr id="20994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4201" y="5516564"/>
                        <a:ext cx="3311525" cy="414337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72644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C4A6BC9F-A690-47FA-B273-C5F5161C5DD2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6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210947" name="Line 9"/>
          <p:cNvSpPr>
            <a:spLocks noChangeShapeType="1"/>
          </p:cNvSpPr>
          <p:nvPr/>
        </p:nvSpPr>
        <p:spPr bwMode="auto">
          <a:xfrm>
            <a:off x="-704850" y="3106738"/>
            <a:ext cx="0" cy="265112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0948" name="Line 8"/>
          <p:cNvSpPr>
            <a:spLocks noChangeShapeType="1"/>
          </p:cNvSpPr>
          <p:nvPr/>
        </p:nvSpPr>
        <p:spPr bwMode="auto">
          <a:xfrm>
            <a:off x="-646113" y="3106738"/>
            <a:ext cx="0" cy="265112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0949" name="Line 7"/>
          <p:cNvSpPr>
            <a:spLocks noChangeShapeType="1"/>
          </p:cNvSpPr>
          <p:nvPr/>
        </p:nvSpPr>
        <p:spPr bwMode="auto">
          <a:xfrm>
            <a:off x="-347663" y="3363913"/>
            <a:ext cx="0" cy="91440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0950" name="Line 6"/>
          <p:cNvSpPr>
            <a:spLocks noChangeShapeType="1"/>
          </p:cNvSpPr>
          <p:nvPr/>
        </p:nvSpPr>
        <p:spPr bwMode="auto">
          <a:xfrm>
            <a:off x="-649288" y="2954338"/>
            <a:ext cx="0" cy="411162"/>
          </a:xfrm>
          <a:prstGeom prst="line">
            <a:avLst/>
          </a:prstGeom>
          <a:noFill/>
          <a:ln w="1524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0951" name="Line 5"/>
          <p:cNvSpPr>
            <a:spLocks noChangeShapeType="1"/>
          </p:cNvSpPr>
          <p:nvPr/>
        </p:nvSpPr>
        <p:spPr bwMode="auto">
          <a:xfrm>
            <a:off x="-711200" y="2954338"/>
            <a:ext cx="0" cy="411162"/>
          </a:xfrm>
          <a:prstGeom prst="line">
            <a:avLst/>
          </a:prstGeom>
          <a:noFill/>
          <a:ln w="1524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0952" name="Line 4"/>
          <p:cNvSpPr>
            <a:spLocks noChangeShapeType="1"/>
          </p:cNvSpPr>
          <p:nvPr/>
        </p:nvSpPr>
        <p:spPr bwMode="auto">
          <a:xfrm>
            <a:off x="-350838" y="3040064"/>
            <a:ext cx="0" cy="1235075"/>
          </a:xfrm>
          <a:prstGeom prst="line">
            <a:avLst/>
          </a:prstGeom>
          <a:noFill/>
          <a:ln w="1524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0953" name="Rectangle 10"/>
          <p:cNvSpPr>
            <a:spLocks noChangeArrowheads="1"/>
          </p:cNvSpPr>
          <p:nvPr/>
        </p:nvSpPr>
        <p:spPr bwMode="auto">
          <a:xfrm>
            <a:off x="2236789" y="2364246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210954" name="Rectangle 11"/>
          <p:cNvSpPr>
            <a:spLocks noChangeArrowheads="1"/>
          </p:cNvSpPr>
          <p:nvPr/>
        </p:nvSpPr>
        <p:spPr bwMode="auto">
          <a:xfrm>
            <a:off x="1919288" y="407989"/>
            <a:ext cx="3384550" cy="42703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  <a:cs typeface="Times New Roman" panose="02020603050405020304" pitchFamily="18" charset="0"/>
              </a:rPr>
              <a:t>Delo krožnega procesa:</a:t>
            </a: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210955" name="Rectangle 13"/>
          <p:cNvSpPr>
            <a:spLocks noChangeArrowheads="1"/>
          </p:cNvSpPr>
          <p:nvPr/>
        </p:nvSpPr>
        <p:spPr bwMode="auto">
          <a:xfrm>
            <a:off x="1524001" y="2984958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10956" name="Object 12"/>
          <p:cNvGraphicFramePr>
            <a:graphicFrameLocks noChangeAspect="1"/>
          </p:cNvGraphicFramePr>
          <p:nvPr/>
        </p:nvGraphicFramePr>
        <p:xfrm>
          <a:off x="2901951" y="938213"/>
          <a:ext cx="4017963" cy="525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Enačba" r:id="rId3" imgW="2413000" imgH="330200" progId="Equation.3">
                  <p:embed/>
                </p:oleObj>
              </mc:Choice>
              <mc:Fallback>
                <p:oleObj name="Enačba" r:id="rId3" imgW="2413000" imgH="330200" progId="Equation.3">
                  <p:embed/>
                  <p:pic>
                    <p:nvPicPr>
                      <p:cNvPr id="210956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1951" y="938213"/>
                        <a:ext cx="4017963" cy="525462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0957" name="Rectangle 14"/>
          <p:cNvSpPr>
            <a:spLocks noChangeArrowheads="1"/>
          </p:cNvSpPr>
          <p:nvPr/>
        </p:nvSpPr>
        <p:spPr bwMode="auto">
          <a:xfrm>
            <a:off x="8112125" y="836613"/>
            <a:ext cx="23701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200" i="1">
                <a:solidFill>
                  <a:srgbClr val="000000"/>
                </a:solidFill>
              </a:rPr>
              <a:t>T</a:t>
            </a:r>
            <a:r>
              <a:rPr lang="sl-SI" altLang="sl-SI" sz="1200" baseline="-25000">
                <a:solidFill>
                  <a:srgbClr val="000000"/>
                </a:solidFill>
              </a:rPr>
              <a:t>dov</a:t>
            </a:r>
            <a:r>
              <a:rPr lang="sl-SI" altLang="sl-SI" sz="1200">
                <a:solidFill>
                  <a:srgbClr val="000000"/>
                </a:solidFill>
              </a:rPr>
              <a:t>– dovedena temperatura [K]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200" i="1">
                <a:solidFill>
                  <a:srgbClr val="000000"/>
                </a:solidFill>
              </a:rPr>
              <a:t>T</a:t>
            </a:r>
            <a:r>
              <a:rPr lang="sl-SI" altLang="sl-SI" sz="1200" baseline="-25000">
                <a:solidFill>
                  <a:srgbClr val="000000"/>
                </a:solidFill>
              </a:rPr>
              <a:t>odv</a:t>
            </a:r>
            <a:r>
              <a:rPr lang="sl-SI" altLang="sl-SI" sz="1200">
                <a:solidFill>
                  <a:srgbClr val="000000"/>
                </a:solidFill>
              </a:rPr>
              <a:t> – odvedena temperatura [K </a:t>
            </a:r>
          </a:p>
        </p:txBody>
      </p:sp>
      <p:sp>
        <p:nvSpPr>
          <p:cNvPr id="210958" name="Rectangle 15"/>
          <p:cNvSpPr>
            <a:spLocks noChangeArrowheads="1"/>
          </p:cNvSpPr>
          <p:nvPr/>
        </p:nvSpPr>
        <p:spPr bwMode="auto">
          <a:xfrm>
            <a:off x="1919288" y="1700214"/>
            <a:ext cx="309245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Moč krožnega procesa:</a:t>
            </a:r>
          </a:p>
        </p:txBody>
      </p:sp>
      <p:sp>
        <p:nvSpPr>
          <p:cNvPr id="210959" name="Rectangle 17"/>
          <p:cNvSpPr>
            <a:spLocks noChangeArrowheads="1"/>
          </p:cNvSpPr>
          <p:nvPr/>
        </p:nvSpPr>
        <p:spPr bwMode="auto">
          <a:xfrm>
            <a:off x="1524001" y="3018296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10960" name="Object 16"/>
          <p:cNvGraphicFramePr>
            <a:graphicFrameLocks noChangeAspect="1"/>
          </p:cNvGraphicFramePr>
          <p:nvPr/>
        </p:nvGraphicFramePr>
        <p:xfrm>
          <a:off x="1919288" y="2133600"/>
          <a:ext cx="208915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Enačba" r:id="rId5" imgW="1193800" imgH="393700" progId="Equation.3">
                  <p:embed/>
                </p:oleObj>
              </mc:Choice>
              <mc:Fallback>
                <p:oleObj name="Enačba" r:id="rId5" imgW="1193800" imgH="393700" progId="Equation.3">
                  <p:embed/>
                  <p:pic>
                    <p:nvPicPr>
                      <p:cNvPr id="21096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9288" y="2133600"/>
                        <a:ext cx="2089150" cy="584200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0961" name="Rectangle 18"/>
          <p:cNvSpPr>
            <a:spLocks noChangeArrowheads="1"/>
          </p:cNvSpPr>
          <p:nvPr/>
        </p:nvSpPr>
        <p:spPr bwMode="auto">
          <a:xfrm>
            <a:off x="5591175" y="1984375"/>
            <a:ext cx="1824038" cy="831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200">
                <a:solidFill>
                  <a:srgbClr val="000000"/>
                </a:solidFill>
              </a:rPr>
              <a:t>n – število vrtljajev [s-1]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200">
                <a:solidFill>
                  <a:srgbClr val="000000"/>
                </a:solidFill>
              </a:rPr>
              <a:t>N – število valjev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200">
                <a:solidFill>
                  <a:srgbClr val="000000"/>
                </a:solidFill>
              </a:rPr>
              <a:t>z = 1 dvotaktni motor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200">
                <a:solidFill>
                  <a:srgbClr val="000000"/>
                </a:solidFill>
              </a:rPr>
              <a:t>z = 2 štiritaktni motor</a:t>
            </a:r>
          </a:p>
        </p:txBody>
      </p:sp>
      <p:sp>
        <p:nvSpPr>
          <p:cNvPr id="210962" name="Rectangle 19"/>
          <p:cNvSpPr>
            <a:spLocks noChangeArrowheads="1"/>
          </p:cNvSpPr>
          <p:nvPr/>
        </p:nvSpPr>
        <p:spPr bwMode="auto">
          <a:xfrm>
            <a:off x="1774825" y="2781300"/>
            <a:ext cx="579755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Termodinamični izkoristek krožnega procesa:</a:t>
            </a:r>
          </a:p>
        </p:txBody>
      </p:sp>
      <p:sp>
        <p:nvSpPr>
          <p:cNvPr id="210963" name="Rectangle 21"/>
          <p:cNvSpPr>
            <a:spLocks noChangeArrowheads="1"/>
          </p:cNvSpPr>
          <p:nvPr/>
        </p:nvSpPr>
        <p:spPr bwMode="auto">
          <a:xfrm>
            <a:off x="1524001" y="2999246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10964" name="Object 20"/>
          <p:cNvGraphicFramePr>
            <a:graphicFrameLocks noChangeAspect="1"/>
          </p:cNvGraphicFramePr>
          <p:nvPr/>
        </p:nvGraphicFramePr>
        <p:xfrm>
          <a:off x="1847851" y="3141664"/>
          <a:ext cx="3960813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načba" r:id="rId7" imgW="2578100" imgH="431800" progId="Equation.3">
                  <p:embed/>
                </p:oleObj>
              </mc:Choice>
              <mc:Fallback>
                <p:oleObj name="Enačba" r:id="rId7" imgW="2578100" imgH="431800" progId="Equation.3">
                  <p:embed/>
                  <p:pic>
                    <p:nvPicPr>
                      <p:cNvPr id="210964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7851" y="3141664"/>
                        <a:ext cx="3960813" cy="657225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904" name="Group 32"/>
          <p:cNvGraphicFramePr>
            <a:graphicFrameLocks noGrp="1"/>
          </p:cNvGraphicFramePr>
          <p:nvPr/>
        </p:nvGraphicFramePr>
        <p:xfrm>
          <a:off x="-1500188" y="3370263"/>
          <a:ext cx="800100" cy="228600"/>
        </p:xfrm>
        <a:graphic>
          <a:graphicData uri="http://schemas.openxmlformats.org/drawingml/2006/table">
            <a:tbl>
              <a:tblPr/>
              <a:tblGrid>
                <a:gridCol w="800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206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stanja se zrak</a:t>
                      </a:r>
                      <a:endParaRPr kumimoji="0" lang="sl-SI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07914" name="Group 42"/>
          <p:cNvGraphicFramePr>
            <a:graphicFrameLocks noGrp="1"/>
          </p:cNvGraphicFramePr>
          <p:nvPr/>
        </p:nvGraphicFramePr>
        <p:xfrm>
          <a:off x="-1500188" y="3597275"/>
          <a:ext cx="488950" cy="228600"/>
        </p:xfrm>
        <a:graphic>
          <a:graphicData uri="http://schemas.openxmlformats.org/drawingml/2006/table">
            <a:tbl>
              <a:tblPr/>
              <a:tblGrid>
                <a:gridCol w="488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206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razpne</a:t>
                      </a:r>
                      <a:endParaRPr kumimoji="0" lang="sl-SI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10969" name="Line 44"/>
          <p:cNvSpPr>
            <a:spLocks noChangeShapeType="1"/>
          </p:cNvSpPr>
          <p:nvPr/>
        </p:nvSpPr>
        <p:spPr bwMode="auto">
          <a:xfrm>
            <a:off x="2424113" y="4149726"/>
            <a:ext cx="0" cy="2303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0970" name="Line 45"/>
          <p:cNvSpPr>
            <a:spLocks noChangeShapeType="1"/>
          </p:cNvSpPr>
          <p:nvPr/>
        </p:nvSpPr>
        <p:spPr bwMode="auto">
          <a:xfrm>
            <a:off x="2424114" y="6453188"/>
            <a:ext cx="23764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0971" name="Arc 49"/>
          <p:cNvSpPr>
            <a:spLocks/>
          </p:cNvSpPr>
          <p:nvPr/>
        </p:nvSpPr>
        <p:spPr bwMode="auto">
          <a:xfrm flipH="1" flipV="1">
            <a:off x="2640014" y="4367213"/>
            <a:ext cx="1152525" cy="1604962"/>
          </a:xfrm>
          <a:custGeom>
            <a:avLst/>
            <a:gdLst>
              <a:gd name="T0" fmla="*/ 2147483646 w 21600"/>
              <a:gd name="T1" fmla="*/ 0 h 20939"/>
              <a:gd name="T2" fmla="*/ 2147483646 w 21600"/>
              <a:gd name="T3" fmla="*/ 2147483646 h 20939"/>
              <a:gd name="T4" fmla="*/ 0 w 21600"/>
              <a:gd name="T5" fmla="*/ 2147483646 h 2093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0939" fill="none" extrusionOk="0">
                <a:moveTo>
                  <a:pt x="5303" y="0"/>
                </a:moveTo>
                <a:cubicBezTo>
                  <a:pt x="14887" y="2427"/>
                  <a:pt x="21600" y="11052"/>
                  <a:pt x="21600" y="20939"/>
                </a:cubicBezTo>
              </a:path>
              <a:path w="21600" h="20939" stroke="0" extrusionOk="0">
                <a:moveTo>
                  <a:pt x="5303" y="0"/>
                </a:moveTo>
                <a:cubicBezTo>
                  <a:pt x="14887" y="2427"/>
                  <a:pt x="21600" y="11052"/>
                  <a:pt x="21600" y="20939"/>
                </a:cubicBezTo>
                <a:lnTo>
                  <a:pt x="0" y="20939"/>
                </a:lnTo>
                <a:lnTo>
                  <a:pt x="5303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0972" name="Arc 50"/>
          <p:cNvSpPr>
            <a:spLocks/>
          </p:cNvSpPr>
          <p:nvPr/>
        </p:nvSpPr>
        <p:spPr bwMode="auto">
          <a:xfrm rot="10800000">
            <a:off x="3217863" y="3794126"/>
            <a:ext cx="1898650" cy="2238375"/>
          </a:xfrm>
          <a:custGeom>
            <a:avLst/>
            <a:gdLst>
              <a:gd name="T0" fmla="*/ 2147483646 w 20328"/>
              <a:gd name="T1" fmla="*/ 0 h 19175"/>
              <a:gd name="T2" fmla="*/ 2147483646 w 20328"/>
              <a:gd name="T3" fmla="*/ 2147483646 h 19175"/>
              <a:gd name="T4" fmla="*/ 0 w 20328"/>
              <a:gd name="T5" fmla="*/ 2147483646 h 1917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0328" h="19175" fill="none" extrusionOk="0">
                <a:moveTo>
                  <a:pt x="9943" y="0"/>
                </a:moveTo>
                <a:cubicBezTo>
                  <a:pt x="14777" y="2506"/>
                  <a:pt x="18486" y="6746"/>
                  <a:pt x="20327" y="11871"/>
                </a:cubicBezTo>
              </a:path>
              <a:path w="20328" h="19175" stroke="0" extrusionOk="0">
                <a:moveTo>
                  <a:pt x="9943" y="0"/>
                </a:moveTo>
                <a:cubicBezTo>
                  <a:pt x="14777" y="2506"/>
                  <a:pt x="18486" y="6746"/>
                  <a:pt x="20327" y="11871"/>
                </a:cubicBezTo>
                <a:lnTo>
                  <a:pt x="0" y="19175"/>
                </a:lnTo>
                <a:lnTo>
                  <a:pt x="9943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0973" name="Line 51"/>
          <p:cNvSpPr>
            <a:spLocks noChangeShapeType="1"/>
          </p:cNvSpPr>
          <p:nvPr/>
        </p:nvSpPr>
        <p:spPr bwMode="auto">
          <a:xfrm flipH="1" flipV="1">
            <a:off x="2640013" y="4365625"/>
            <a:ext cx="576262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0974" name="Line 52"/>
          <p:cNvSpPr>
            <a:spLocks noChangeShapeType="1"/>
          </p:cNvSpPr>
          <p:nvPr/>
        </p:nvSpPr>
        <p:spPr bwMode="auto">
          <a:xfrm>
            <a:off x="3503613" y="5949950"/>
            <a:ext cx="647700" cy="714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0975" name="Rectangle 53"/>
          <p:cNvSpPr>
            <a:spLocks noChangeArrowheads="1"/>
          </p:cNvSpPr>
          <p:nvPr/>
        </p:nvSpPr>
        <p:spPr bwMode="auto">
          <a:xfrm>
            <a:off x="1919288" y="3933825"/>
            <a:ext cx="59055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i="1">
                <a:solidFill>
                  <a:srgbClr val="000000"/>
                </a:solidFill>
              </a:rPr>
              <a:t>p </a:t>
            </a:r>
            <a:r>
              <a:rPr lang="sl-SI" altLang="sl-SI" sz="1000">
                <a:solidFill>
                  <a:srgbClr val="000000"/>
                </a:solidFill>
              </a:rPr>
              <a:t>[Pa]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</a:p>
        </p:txBody>
      </p:sp>
      <p:graphicFrame>
        <p:nvGraphicFramePr>
          <p:cNvPr id="207926" name="Group 54"/>
          <p:cNvGraphicFramePr>
            <a:graphicFrameLocks noGrp="1"/>
          </p:cNvGraphicFramePr>
          <p:nvPr/>
        </p:nvGraphicFramePr>
        <p:xfrm>
          <a:off x="4872039" y="6308725"/>
          <a:ext cx="485775" cy="228600"/>
        </p:xfrm>
        <a:graphic>
          <a:graphicData uri="http://schemas.openxmlformats.org/drawingml/2006/table">
            <a:tbl>
              <a:tblPr/>
              <a:tblGrid>
                <a:gridCol w="485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9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 </a:t>
                      </a:r>
                      <a:r>
                        <a:rPr kumimoji="0" lang="sl-SI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[m</a:t>
                      </a:r>
                      <a:r>
                        <a:rPr kumimoji="0" lang="sl-SI" sz="9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sl-SI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]</a:t>
                      </a:r>
                      <a:endParaRPr kumimoji="0" lang="sl-SI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10978" name="Line 60"/>
          <p:cNvSpPr>
            <a:spLocks noChangeShapeType="1"/>
          </p:cNvSpPr>
          <p:nvPr/>
        </p:nvSpPr>
        <p:spPr bwMode="auto">
          <a:xfrm>
            <a:off x="2927350" y="4005263"/>
            <a:ext cx="0" cy="431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0979" name="Line 61"/>
          <p:cNvSpPr>
            <a:spLocks noChangeShapeType="1"/>
          </p:cNvSpPr>
          <p:nvPr/>
        </p:nvSpPr>
        <p:spPr bwMode="auto">
          <a:xfrm>
            <a:off x="3719513" y="5876926"/>
            <a:ext cx="0" cy="360363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0980" name="Text Box 62"/>
          <p:cNvSpPr txBox="1">
            <a:spLocks noChangeArrowheads="1"/>
          </p:cNvSpPr>
          <p:nvPr/>
        </p:nvSpPr>
        <p:spPr bwMode="auto">
          <a:xfrm>
            <a:off x="2495550" y="4149726"/>
            <a:ext cx="287338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80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10981" name="Text Box 63"/>
          <p:cNvSpPr txBox="1">
            <a:spLocks noChangeArrowheads="1"/>
          </p:cNvSpPr>
          <p:nvPr/>
        </p:nvSpPr>
        <p:spPr bwMode="auto">
          <a:xfrm>
            <a:off x="3216275" y="4508501"/>
            <a:ext cx="215900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80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210982" name="Text Box 64"/>
          <p:cNvSpPr txBox="1">
            <a:spLocks noChangeArrowheads="1"/>
          </p:cNvSpPr>
          <p:nvPr/>
        </p:nvSpPr>
        <p:spPr bwMode="auto">
          <a:xfrm>
            <a:off x="4224339" y="5949951"/>
            <a:ext cx="35877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80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210983" name="Text Box 65"/>
          <p:cNvSpPr txBox="1">
            <a:spLocks noChangeArrowheads="1"/>
          </p:cNvSpPr>
          <p:nvPr/>
        </p:nvSpPr>
        <p:spPr bwMode="auto">
          <a:xfrm>
            <a:off x="3359151" y="5949951"/>
            <a:ext cx="28892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80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210984" name="Line 66"/>
          <p:cNvSpPr>
            <a:spLocks noChangeShapeType="1"/>
          </p:cNvSpPr>
          <p:nvPr/>
        </p:nvSpPr>
        <p:spPr bwMode="auto">
          <a:xfrm>
            <a:off x="2640013" y="4365626"/>
            <a:ext cx="0" cy="20875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0985" name="Line 67"/>
          <p:cNvSpPr>
            <a:spLocks noChangeShapeType="1"/>
          </p:cNvSpPr>
          <p:nvPr/>
        </p:nvSpPr>
        <p:spPr bwMode="auto">
          <a:xfrm>
            <a:off x="3503613" y="5949950"/>
            <a:ext cx="0" cy="503238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0986" name="Line 68"/>
          <p:cNvSpPr>
            <a:spLocks noChangeShapeType="1"/>
          </p:cNvSpPr>
          <p:nvPr/>
        </p:nvSpPr>
        <p:spPr bwMode="auto">
          <a:xfrm>
            <a:off x="3216275" y="4652964"/>
            <a:ext cx="0" cy="180022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0987" name="Line 69"/>
          <p:cNvSpPr>
            <a:spLocks noChangeShapeType="1"/>
          </p:cNvSpPr>
          <p:nvPr/>
        </p:nvSpPr>
        <p:spPr bwMode="auto">
          <a:xfrm>
            <a:off x="4151313" y="6021388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0988" name="Line 70"/>
          <p:cNvSpPr>
            <a:spLocks noChangeShapeType="1"/>
          </p:cNvSpPr>
          <p:nvPr/>
        </p:nvSpPr>
        <p:spPr bwMode="auto">
          <a:xfrm flipH="1">
            <a:off x="2424113" y="4365625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0989" name="Line 71"/>
          <p:cNvSpPr>
            <a:spLocks noChangeShapeType="1"/>
          </p:cNvSpPr>
          <p:nvPr/>
        </p:nvSpPr>
        <p:spPr bwMode="auto">
          <a:xfrm flipH="1">
            <a:off x="2424113" y="4652963"/>
            <a:ext cx="7921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0990" name="Line 72"/>
          <p:cNvSpPr>
            <a:spLocks noChangeShapeType="1"/>
          </p:cNvSpPr>
          <p:nvPr/>
        </p:nvSpPr>
        <p:spPr bwMode="auto">
          <a:xfrm flipH="1">
            <a:off x="2424113" y="5949950"/>
            <a:ext cx="10795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0991" name="Line 73"/>
          <p:cNvSpPr>
            <a:spLocks noChangeShapeType="1"/>
          </p:cNvSpPr>
          <p:nvPr/>
        </p:nvSpPr>
        <p:spPr bwMode="auto">
          <a:xfrm flipH="1">
            <a:off x="2424113" y="6021388"/>
            <a:ext cx="17272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0992" name="Text Box 74"/>
          <p:cNvSpPr txBox="1">
            <a:spLocks noChangeArrowheads="1"/>
          </p:cNvSpPr>
          <p:nvPr/>
        </p:nvSpPr>
        <p:spPr bwMode="auto">
          <a:xfrm>
            <a:off x="1992314" y="4292601"/>
            <a:ext cx="35877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>
                <a:solidFill>
                  <a:srgbClr val="000000"/>
                </a:solidFill>
              </a:rPr>
              <a:t>p</a:t>
            </a:r>
            <a:r>
              <a:rPr lang="sl-SI" altLang="sl-SI" sz="1000" baseline="-2500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10993" name="Text Box 75"/>
          <p:cNvSpPr txBox="1">
            <a:spLocks noChangeArrowheads="1"/>
          </p:cNvSpPr>
          <p:nvPr/>
        </p:nvSpPr>
        <p:spPr bwMode="auto">
          <a:xfrm>
            <a:off x="1992314" y="4508501"/>
            <a:ext cx="35877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>
                <a:solidFill>
                  <a:srgbClr val="000000"/>
                </a:solidFill>
              </a:rPr>
              <a:t>p</a:t>
            </a:r>
            <a:r>
              <a:rPr lang="sl-SI" altLang="sl-SI" sz="1000" baseline="-2500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210994" name="Text Box 77"/>
          <p:cNvSpPr txBox="1">
            <a:spLocks noChangeArrowheads="1"/>
          </p:cNvSpPr>
          <p:nvPr/>
        </p:nvSpPr>
        <p:spPr bwMode="auto">
          <a:xfrm>
            <a:off x="1992314" y="5661026"/>
            <a:ext cx="35877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>
                <a:solidFill>
                  <a:srgbClr val="000000"/>
                </a:solidFill>
              </a:rPr>
              <a:t>p</a:t>
            </a:r>
            <a:r>
              <a:rPr lang="sl-SI" altLang="sl-SI" sz="1000" baseline="-2500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210995" name="Text Box 78"/>
          <p:cNvSpPr txBox="1">
            <a:spLocks noChangeArrowheads="1"/>
          </p:cNvSpPr>
          <p:nvPr/>
        </p:nvSpPr>
        <p:spPr bwMode="auto">
          <a:xfrm>
            <a:off x="1992314" y="5949951"/>
            <a:ext cx="35877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>
                <a:solidFill>
                  <a:srgbClr val="000000"/>
                </a:solidFill>
              </a:rPr>
              <a:t>p</a:t>
            </a:r>
            <a:r>
              <a:rPr lang="sl-SI" altLang="sl-SI" sz="1000" baseline="-2500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210996" name="Text Box 79"/>
          <p:cNvSpPr txBox="1">
            <a:spLocks noChangeArrowheads="1"/>
          </p:cNvSpPr>
          <p:nvPr/>
        </p:nvSpPr>
        <p:spPr bwMode="auto">
          <a:xfrm>
            <a:off x="2424113" y="6453189"/>
            <a:ext cx="19431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>
                <a:solidFill>
                  <a:srgbClr val="000000"/>
                </a:solidFill>
              </a:rPr>
              <a:t>V</a:t>
            </a:r>
            <a:r>
              <a:rPr lang="sl-SI" altLang="sl-SI" sz="1000" baseline="-25000">
                <a:solidFill>
                  <a:srgbClr val="000000"/>
                </a:solidFill>
              </a:rPr>
              <a:t>1                 </a:t>
            </a:r>
            <a:r>
              <a:rPr lang="sl-SI" altLang="sl-SI" sz="1000">
                <a:solidFill>
                  <a:srgbClr val="000000"/>
                </a:solidFill>
              </a:rPr>
              <a:t>V</a:t>
            </a:r>
            <a:r>
              <a:rPr lang="sl-SI" altLang="sl-SI" sz="1000" baseline="-25000">
                <a:solidFill>
                  <a:srgbClr val="000000"/>
                </a:solidFill>
              </a:rPr>
              <a:t>2 </a:t>
            </a:r>
            <a:r>
              <a:rPr lang="sl-SI" altLang="sl-SI" sz="1000">
                <a:solidFill>
                  <a:srgbClr val="000000"/>
                </a:solidFill>
              </a:rPr>
              <a:t>     V</a:t>
            </a:r>
            <a:r>
              <a:rPr lang="sl-SI" altLang="sl-SI" sz="1000" baseline="-25000">
                <a:solidFill>
                  <a:srgbClr val="000000"/>
                </a:solidFill>
              </a:rPr>
              <a:t>4</a:t>
            </a:r>
            <a:r>
              <a:rPr lang="sl-SI" altLang="sl-SI" sz="1000">
                <a:solidFill>
                  <a:srgbClr val="000000"/>
                </a:solidFill>
              </a:rPr>
              <a:t>              V</a:t>
            </a:r>
            <a:r>
              <a:rPr lang="sl-SI" altLang="sl-SI" sz="1000" baseline="-2500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210997" name="Text Box 80"/>
          <p:cNvSpPr txBox="1">
            <a:spLocks noChangeArrowheads="1"/>
          </p:cNvSpPr>
          <p:nvPr/>
        </p:nvSpPr>
        <p:spPr bwMode="auto">
          <a:xfrm>
            <a:off x="2782888" y="4941889"/>
            <a:ext cx="360362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>
                <a:solidFill>
                  <a:srgbClr val="000000"/>
                </a:solidFill>
              </a:rPr>
              <a:t>W</a:t>
            </a:r>
            <a:r>
              <a:rPr lang="sl-SI" altLang="sl-SI" sz="1000" baseline="-25000">
                <a:solidFill>
                  <a:srgbClr val="000000"/>
                </a:solidFill>
              </a:rPr>
              <a:t>0</a:t>
            </a:r>
          </a:p>
        </p:txBody>
      </p:sp>
      <p:sp>
        <p:nvSpPr>
          <p:cNvPr id="210998" name="Line 81"/>
          <p:cNvSpPr>
            <a:spLocks noChangeShapeType="1"/>
          </p:cNvSpPr>
          <p:nvPr/>
        </p:nvSpPr>
        <p:spPr bwMode="auto">
          <a:xfrm>
            <a:off x="6096000" y="4076700"/>
            <a:ext cx="0" cy="23764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0999" name="Line 82"/>
          <p:cNvSpPr>
            <a:spLocks noChangeShapeType="1"/>
          </p:cNvSpPr>
          <p:nvPr/>
        </p:nvSpPr>
        <p:spPr bwMode="auto">
          <a:xfrm>
            <a:off x="6096001" y="6453188"/>
            <a:ext cx="22320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1000" name="Rectangle 83"/>
          <p:cNvSpPr>
            <a:spLocks noChangeArrowheads="1"/>
          </p:cNvSpPr>
          <p:nvPr/>
        </p:nvSpPr>
        <p:spPr bwMode="auto">
          <a:xfrm>
            <a:off x="6456363" y="4581525"/>
            <a:ext cx="1511300" cy="15113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211001" name="Line 84"/>
          <p:cNvSpPr>
            <a:spLocks noChangeShapeType="1"/>
          </p:cNvSpPr>
          <p:nvPr/>
        </p:nvSpPr>
        <p:spPr bwMode="auto">
          <a:xfrm flipH="1">
            <a:off x="6096001" y="4581525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1002" name="Line 85"/>
          <p:cNvSpPr>
            <a:spLocks noChangeShapeType="1"/>
          </p:cNvSpPr>
          <p:nvPr/>
        </p:nvSpPr>
        <p:spPr bwMode="auto">
          <a:xfrm flipH="1">
            <a:off x="6096001" y="6092825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1003" name="Line 86"/>
          <p:cNvSpPr>
            <a:spLocks noChangeShapeType="1"/>
          </p:cNvSpPr>
          <p:nvPr/>
        </p:nvSpPr>
        <p:spPr bwMode="auto">
          <a:xfrm>
            <a:off x="6456363" y="6092826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1004" name="Line 87"/>
          <p:cNvSpPr>
            <a:spLocks noChangeShapeType="1"/>
          </p:cNvSpPr>
          <p:nvPr/>
        </p:nvSpPr>
        <p:spPr bwMode="auto">
          <a:xfrm>
            <a:off x="7967663" y="6092826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1005" name="Text Box 88"/>
          <p:cNvSpPr txBox="1">
            <a:spLocks noChangeArrowheads="1"/>
          </p:cNvSpPr>
          <p:nvPr/>
        </p:nvSpPr>
        <p:spPr bwMode="auto">
          <a:xfrm>
            <a:off x="6888164" y="5013326"/>
            <a:ext cx="720725" cy="244475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>
                <a:solidFill>
                  <a:srgbClr val="000000"/>
                </a:solidFill>
              </a:rPr>
              <a:t>W</a:t>
            </a:r>
            <a:r>
              <a:rPr lang="sl-SI" altLang="sl-SI" sz="1000" baseline="-25000">
                <a:solidFill>
                  <a:srgbClr val="000000"/>
                </a:solidFill>
              </a:rPr>
              <a:t>0</a:t>
            </a:r>
          </a:p>
        </p:txBody>
      </p:sp>
      <p:sp>
        <p:nvSpPr>
          <p:cNvPr id="211006" name="Text Box 90"/>
          <p:cNvSpPr txBox="1">
            <a:spLocks noChangeArrowheads="1"/>
          </p:cNvSpPr>
          <p:nvPr/>
        </p:nvSpPr>
        <p:spPr bwMode="auto">
          <a:xfrm>
            <a:off x="6311901" y="4292601"/>
            <a:ext cx="360363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11007" name="Text Box 91"/>
          <p:cNvSpPr txBox="1">
            <a:spLocks noChangeArrowheads="1"/>
          </p:cNvSpPr>
          <p:nvPr/>
        </p:nvSpPr>
        <p:spPr bwMode="auto">
          <a:xfrm>
            <a:off x="7824789" y="4292601"/>
            <a:ext cx="35877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211008" name="Text Box 92"/>
          <p:cNvSpPr txBox="1">
            <a:spLocks noChangeArrowheads="1"/>
          </p:cNvSpPr>
          <p:nvPr/>
        </p:nvSpPr>
        <p:spPr bwMode="auto">
          <a:xfrm>
            <a:off x="6167439" y="5805489"/>
            <a:ext cx="2889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211009" name="Text Box 93"/>
          <p:cNvSpPr txBox="1">
            <a:spLocks noChangeArrowheads="1"/>
          </p:cNvSpPr>
          <p:nvPr/>
        </p:nvSpPr>
        <p:spPr bwMode="auto">
          <a:xfrm>
            <a:off x="7967664" y="5805489"/>
            <a:ext cx="287337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211010" name="Text Box 94"/>
          <p:cNvSpPr txBox="1">
            <a:spLocks noChangeArrowheads="1"/>
          </p:cNvSpPr>
          <p:nvPr/>
        </p:nvSpPr>
        <p:spPr bwMode="auto">
          <a:xfrm>
            <a:off x="5519739" y="4437064"/>
            <a:ext cx="7207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>
                <a:solidFill>
                  <a:srgbClr val="000000"/>
                </a:solidFill>
              </a:rPr>
              <a:t>T</a:t>
            </a:r>
            <a:r>
              <a:rPr lang="sl-SI" altLang="sl-SI" sz="1000" baseline="-25000">
                <a:solidFill>
                  <a:srgbClr val="000000"/>
                </a:solidFill>
              </a:rPr>
              <a:t>1</a:t>
            </a:r>
            <a:r>
              <a:rPr lang="sl-SI" altLang="sl-SI" sz="1000">
                <a:solidFill>
                  <a:srgbClr val="000000"/>
                </a:solidFill>
              </a:rPr>
              <a:t> = T</a:t>
            </a:r>
            <a:r>
              <a:rPr lang="sl-SI" altLang="sl-SI" sz="1000" baseline="-2500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211011" name="Text Box 95"/>
          <p:cNvSpPr txBox="1">
            <a:spLocks noChangeArrowheads="1"/>
          </p:cNvSpPr>
          <p:nvPr/>
        </p:nvSpPr>
        <p:spPr bwMode="auto">
          <a:xfrm>
            <a:off x="5519739" y="5805489"/>
            <a:ext cx="7207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>
                <a:solidFill>
                  <a:srgbClr val="000000"/>
                </a:solidFill>
              </a:rPr>
              <a:t>T</a:t>
            </a:r>
            <a:r>
              <a:rPr lang="sl-SI" altLang="sl-SI" sz="1000" baseline="-25000">
                <a:solidFill>
                  <a:srgbClr val="000000"/>
                </a:solidFill>
              </a:rPr>
              <a:t>3</a:t>
            </a:r>
            <a:r>
              <a:rPr lang="sl-SI" altLang="sl-SI" sz="1000">
                <a:solidFill>
                  <a:srgbClr val="000000"/>
                </a:solidFill>
              </a:rPr>
              <a:t> = T</a:t>
            </a:r>
            <a:r>
              <a:rPr lang="sl-SI" altLang="sl-SI" sz="1000" baseline="-2500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211012" name="Text Box 96"/>
          <p:cNvSpPr txBox="1">
            <a:spLocks noChangeArrowheads="1"/>
          </p:cNvSpPr>
          <p:nvPr/>
        </p:nvSpPr>
        <p:spPr bwMode="auto">
          <a:xfrm>
            <a:off x="6167438" y="6453189"/>
            <a:ext cx="2233612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>
                <a:solidFill>
                  <a:srgbClr val="000000"/>
                </a:solidFill>
              </a:rPr>
              <a:t>S</a:t>
            </a:r>
            <a:r>
              <a:rPr lang="sl-SI" altLang="sl-SI" sz="1000" baseline="-25000">
                <a:solidFill>
                  <a:srgbClr val="000000"/>
                </a:solidFill>
              </a:rPr>
              <a:t>1</a:t>
            </a:r>
            <a:r>
              <a:rPr lang="sl-SI" altLang="sl-SI" sz="1000">
                <a:solidFill>
                  <a:srgbClr val="000000"/>
                </a:solidFill>
              </a:rPr>
              <a:t> = S</a:t>
            </a:r>
            <a:r>
              <a:rPr lang="sl-SI" altLang="sl-SI" sz="1000" baseline="-25000">
                <a:solidFill>
                  <a:srgbClr val="000000"/>
                </a:solidFill>
              </a:rPr>
              <a:t>4  </a:t>
            </a:r>
            <a:r>
              <a:rPr lang="sl-SI" altLang="sl-SI" sz="1000">
                <a:solidFill>
                  <a:srgbClr val="000000"/>
                </a:solidFill>
              </a:rPr>
              <a:t>                              S</a:t>
            </a:r>
            <a:r>
              <a:rPr lang="sl-SI" altLang="sl-SI" sz="1000" baseline="-25000">
                <a:solidFill>
                  <a:srgbClr val="000000"/>
                </a:solidFill>
              </a:rPr>
              <a:t>2</a:t>
            </a:r>
            <a:r>
              <a:rPr lang="sl-SI" altLang="sl-SI" sz="1000">
                <a:solidFill>
                  <a:srgbClr val="000000"/>
                </a:solidFill>
              </a:rPr>
              <a:t> = S</a:t>
            </a:r>
            <a:r>
              <a:rPr lang="sl-SI" altLang="sl-SI" sz="1000" baseline="-2500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211013" name="Text Box 97"/>
          <p:cNvSpPr txBox="1">
            <a:spLocks noChangeArrowheads="1"/>
          </p:cNvSpPr>
          <p:nvPr/>
        </p:nvSpPr>
        <p:spPr bwMode="auto">
          <a:xfrm>
            <a:off x="8401050" y="6308726"/>
            <a:ext cx="93503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>
                <a:solidFill>
                  <a:srgbClr val="000000"/>
                </a:solidFill>
              </a:rPr>
              <a:t>S </a:t>
            </a:r>
            <a:r>
              <a:rPr lang="en-US" altLang="sl-SI" sz="1000">
                <a:solidFill>
                  <a:srgbClr val="000000"/>
                </a:solidFill>
                <a:latin typeface="Verdana" panose="020B0604030504040204" pitchFamily="34" charset="0"/>
              </a:rPr>
              <a:t>[</a:t>
            </a:r>
            <a:r>
              <a:rPr lang="sl-SI" altLang="sl-SI" sz="1000">
                <a:solidFill>
                  <a:srgbClr val="000000"/>
                </a:solidFill>
                <a:latin typeface="Verdana" panose="020B0604030504040204" pitchFamily="34" charset="0"/>
              </a:rPr>
              <a:t>J/K</a:t>
            </a:r>
            <a:r>
              <a:rPr lang="en-US" altLang="sl-SI" sz="1000">
                <a:solidFill>
                  <a:srgbClr val="000000"/>
                </a:solidFill>
                <a:latin typeface="Verdana" panose="020B0604030504040204" pitchFamily="34" charset="0"/>
              </a:rPr>
              <a:t>]</a:t>
            </a:r>
          </a:p>
        </p:txBody>
      </p:sp>
      <p:sp>
        <p:nvSpPr>
          <p:cNvPr id="211014" name="Text Box 98"/>
          <p:cNvSpPr txBox="1">
            <a:spLocks noChangeArrowheads="1"/>
          </p:cNvSpPr>
          <p:nvPr/>
        </p:nvSpPr>
        <p:spPr bwMode="auto">
          <a:xfrm>
            <a:off x="5735639" y="3860801"/>
            <a:ext cx="7207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>
                <a:solidFill>
                  <a:srgbClr val="000000"/>
                </a:solidFill>
              </a:rPr>
              <a:t>T </a:t>
            </a:r>
            <a:r>
              <a:rPr lang="en-US" altLang="sl-SI" sz="1000">
                <a:solidFill>
                  <a:srgbClr val="000000"/>
                </a:solidFill>
                <a:latin typeface="Verdana" panose="020B0604030504040204" pitchFamily="34" charset="0"/>
              </a:rPr>
              <a:t>[</a:t>
            </a:r>
            <a:r>
              <a:rPr lang="sl-SI" altLang="sl-SI" sz="1000">
                <a:solidFill>
                  <a:srgbClr val="000000"/>
                </a:solidFill>
                <a:latin typeface="Verdana" panose="020B0604030504040204" pitchFamily="34" charset="0"/>
              </a:rPr>
              <a:t>K</a:t>
            </a:r>
            <a:r>
              <a:rPr lang="en-US" altLang="sl-SI" sz="1000">
                <a:solidFill>
                  <a:srgbClr val="000000"/>
                </a:solidFill>
                <a:latin typeface="Verdana" panose="020B0604030504040204" pitchFamily="34" charset="0"/>
              </a:rPr>
              <a:t>]</a:t>
            </a:r>
          </a:p>
        </p:txBody>
      </p:sp>
      <p:sp>
        <p:nvSpPr>
          <p:cNvPr id="211015" name="Rectangle 99"/>
          <p:cNvSpPr>
            <a:spLocks noChangeArrowheads="1"/>
          </p:cNvSpPr>
          <p:nvPr/>
        </p:nvSpPr>
        <p:spPr bwMode="auto">
          <a:xfrm>
            <a:off x="8401051" y="3929490"/>
            <a:ext cx="2044149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200">
                <a:solidFill>
                  <a:srgbClr val="000000"/>
                </a:solidFill>
              </a:rPr>
              <a:t>1 - 2: izotermno raztezanje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200">
                <a:solidFill>
                  <a:srgbClr val="000000"/>
                </a:solidFill>
              </a:rPr>
              <a:t>2 - 3: izentropno raztezanje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200">
                <a:solidFill>
                  <a:srgbClr val="000000"/>
                </a:solidFill>
              </a:rPr>
              <a:t>3 - 4: izotermno stiskanje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200">
                <a:solidFill>
                  <a:srgbClr val="000000"/>
                </a:solidFill>
              </a:rPr>
              <a:t>4 - 1: izentropno stiskanje</a:t>
            </a:r>
          </a:p>
        </p:txBody>
      </p:sp>
      <p:sp>
        <p:nvSpPr>
          <p:cNvPr id="211016" name="Text Box 100"/>
          <p:cNvSpPr txBox="1">
            <a:spLocks noChangeArrowheads="1"/>
          </p:cNvSpPr>
          <p:nvPr/>
        </p:nvSpPr>
        <p:spPr bwMode="auto">
          <a:xfrm>
            <a:off x="3000376" y="4076701"/>
            <a:ext cx="57467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>
                <a:solidFill>
                  <a:srgbClr val="000000"/>
                </a:solidFill>
              </a:rPr>
              <a:t>Q</a:t>
            </a:r>
            <a:r>
              <a:rPr lang="sl-SI" altLang="sl-SI" sz="1000" baseline="-25000">
                <a:solidFill>
                  <a:srgbClr val="000000"/>
                </a:solidFill>
              </a:rPr>
              <a:t>dov</a:t>
            </a:r>
          </a:p>
        </p:txBody>
      </p:sp>
      <p:sp>
        <p:nvSpPr>
          <p:cNvPr id="211017" name="Text Box 101"/>
          <p:cNvSpPr txBox="1">
            <a:spLocks noChangeArrowheads="1"/>
          </p:cNvSpPr>
          <p:nvPr/>
        </p:nvSpPr>
        <p:spPr bwMode="auto">
          <a:xfrm>
            <a:off x="3719514" y="6165851"/>
            <a:ext cx="5048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>
                <a:solidFill>
                  <a:srgbClr val="000000"/>
                </a:solidFill>
              </a:rPr>
              <a:t>Q</a:t>
            </a:r>
            <a:r>
              <a:rPr lang="sl-SI" altLang="sl-SI" sz="1000" baseline="-25000">
                <a:solidFill>
                  <a:srgbClr val="000000"/>
                </a:solidFill>
              </a:rPr>
              <a:t>odv</a:t>
            </a:r>
          </a:p>
        </p:txBody>
      </p:sp>
    </p:spTree>
    <p:extLst>
      <p:ext uri="{BB962C8B-B14F-4D97-AF65-F5344CB8AC3E}">
        <p14:creationId xmlns:p14="http://schemas.microsoft.com/office/powerpoint/2010/main" val="2301989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66978E47-9E0A-4150-AE4F-8D215CEB2AD2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7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211971" name="Rectangle 4"/>
          <p:cNvSpPr>
            <a:spLocks noChangeArrowheads="1"/>
          </p:cNvSpPr>
          <p:nvPr/>
        </p:nvSpPr>
        <p:spPr bwMode="auto">
          <a:xfrm>
            <a:off x="1919289" y="201614"/>
            <a:ext cx="8569325" cy="3139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00"/>
                </a:solidFill>
              </a:rPr>
              <a:t>Primer</a:t>
            </a:r>
            <a:endParaRPr lang="sl-SI" altLang="sl-SI" sz="22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V Carnotovem desnem krožnem procesu imamo maso </a:t>
            </a:r>
            <a:r>
              <a:rPr lang="sl-SI" altLang="sl-SI" sz="2200" i="1">
                <a:solidFill>
                  <a:srgbClr val="000000"/>
                </a:solidFill>
              </a:rPr>
              <a:t>m = </a:t>
            </a:r>
            <a:r>
              <a:rPr lang="sl-SI" altLang="sl-SI" sz="2200">
                <a:solidFill>
                  <a:srgbClr val="000000"/>
                </a:solidFill>
              </a:rPr>
              <a:t>10 kg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zraka pri začetnem tlaku </a:t>
            </a:r>
            <a:r>
              <a:rPr lang="sl-SI" altLang="sl-SI" sz="2200" i="1">
                <a:solidFill>
                  <a:srgbClr val="000000"/>
                </a:solidFill>
              </a:rPr>
              <a:t>p</a:t>
            </a:r>
            <a:r>
              <a:rPr lang="sl-SI" altLang="sl-SI" sz="2200" i="1" baseline="-25000">
                <a:solidFill>
                  <a:srgbClr val="000000"/>
                </a:solidFill>
              </a:rPr>
              <a:t>1</a:t>
            </a:r>
            <a:r>
              <a:rPr lang="sl-SI" altLang="sl-SI" sz="2200" i="1">
                <a:solidFill>
                  <a:srgbClr val="000000"/>
                </a:solidFill>
              </a:rPr>
              <a:t> = </a:t>
            </a:r>
            <a:r>
              <a:rPr lang="sl-SI" altLang="sl-SI" sz="2200">
                <a:solidFill>
                  <a:srgbClr val="000000"/>
                </a:solidFill>
              </a:rPr>
              <a:t>20 bar in pri začetni temperaturi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i="1">
                <a:solidFill>
                  <a:srgbClr val="000000"/>
                </a:solidFill>
              </a:rPr>
              <a:t>T</a:t>
            </a:r>
            <a:r>
              <a:rPr lang="sl-SI" altLang="sl-SI" sz="2200" i="1" baseline="-25000">
                <a:solidFill>
                  <a:srgbClr val="000000"/>
                </a:solidFill>
              </a:rPr>
              <a:t>1</a:t>
            </a:r>
            <a:r>
              <a:rPr lang="sl-SI" altLang="sl-SI" sz="2200" i="1">
                <a:solidFill>
                  <a:srgbClr val="000000"/>
                </a:solidFill>
              </a:rPr>
              <a:t> = </a:t>
            </a:r>
            <a:r>
              <a:rPr lang="sl-SI" altLang="sl-SI" sz="2200">
                <a:solidFill>
                  <a:srgbClr val="000000"/>
                </a:solidFill>
              </a:rPr>
              <a:t>1000 K. Iz začetnega stanja se zrak razpne najprej izotermno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do tlaka </a:t>
            </a:r>
            <a:r>
              <a:rPr lang="sl-SI" altLang="sl-SI" sz="2200" i="1">
                <a:solidFill>
                  <a:srgbClr val="000000"/>
                </a:solidFill>
              </a:rPr>
              <a:t>p</a:t>
            </a:r>
            <a:r>
              <a:rPr lang="sl-SI" altLang="sl-SI" sz="2200" i="1" baseline="-25000">
                <a:solidFill>
                  <a:srgbClr val="000000"/>
                </a:solidFill>
              </a:rPr>
              <a:t>2</a:t>
            </a:r>
            <a:r>
              <a:rPr lang="sl-SI" altLang="sl-SI" sz="2200" i="1">
                <a:solidFill>
                  <a:srgbClr val="000000"/>
                </a:solidFill>
              </a:rPr>
              <a:t> </a:t>
            </a:r>
            <a:r>
              <a:rPr lang="sl-SI" altLang="sl-SI" sz="2200">
                <a:solidFill>
                  <a:srgbClr val="000000"/>
                </a:solidFill>
              </a:rPr>
              <a:t>= 10 bar in nato izentropno do </a:t>
            </a:r>
            <a:r>
              <a:rPr lang="sl-SI" altLang="sl-SI" sz="2200" i="1">
                <a:solidFill>
                  <a:srgbClr val="000000"/>
                </a:solidFill>
              </a:rPr>
              <a:t>p</a:t>
            </a:r>
            <a:r>
              <a:rPr lang="sl-SI" altLang="sl-SI" sz="2200" i="1" baseline="-25000">
                <a:solidFill>
                  <a:srgbClr val="000000"/>
                </a:solidFill>
              </a:rPr>
              <a:t>3</a:t>
            </a:r>
            <a:r>
              <a:rPr lang="sl-SI" altLang="sl-SI" sz="2200" i="1">
                <a:solidFill>
                  <a:srgbClr val="000000"/>
                </a:solidFill>
              </a:rPr>
              <a:t> = 2 </a:t>
            </a:r>
            <a:r>
              <a:rPr lang="sl-SI" altLang="sl-SI" sz="2200">
                <a:solidFill>
                  <a:srgbClr val="000000"/>
                </a:solidFill>
              </a:rPr>
              <a:t>bar. Izračunaj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termodinamične veličine v karakterističnih točkah </a:t>
            </a:r>
            <a:r>
              <a:rPr lang="sl-SI" altLang="sl-SI" sz="2200" i="1">
                <a:solidFill>
                  <a:srgbClr val="000000"/>
                </a:solidFill>
              </a:rPr>
              <a:t>(p, V, T),    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dovedeno in odvedeno toploto(</a:t>
            </a:r>
            <a:r>
              <a:rPr lang="sl-SI" altLang="sl-SI" sz="2200" i="1">
                <a:solidFill>
                  <a:srgbClr val="000000"/>
                </a:solidFill>
              </a:rPr>
              <a:t>Q</a:t>
            </a:r>
            <a:r>
              <a:rPr lang="sl-SI" altLang="sl-SI" sz="2200" baseline="-25000">
                <a:solidFill>
                  <a:srgbClr val="000000"/>
                </a:solidFill>
              </a:rPr>
              <a:t>dov</a:t>
            </a:r>
            <a:r>
              <a:rPr lang="sl-SI" altLang="sl-SI" sz="2200">
                <a:solidFill>
                  <a:srgbClr val="000000"/>
                </a:solidFill>
              </a:rPr>
              <a:t>, </a:t>
            </a:r>
            <a:r>
              <a:rPr lang="sl-SI" altLang="sl-SI" sz="2200" i="1">
                <a:solidFill>
                  <a:srgbClr val="000000"/>
                </a:solidFill>
              </a:rPr>
              <a:t>Q</a:t>
            </a:r>
            <a:r>
              <a:rPr lang="sl-SI" altLang="sl-SI" sz="2200" i="1" baseline="-25000">
                <a:solidFill>
                  <a:srgbClr val="000000"/>
                </a:solidFill>
              </a:rPr>
              <a:t>odv</a:t>
            </a:r>
            <a:r>
              <a:rPr lang="sl-SI" altLang="sl-SI" sz="2200" i="1">
                <a:solidFill>
                  <a:srgbClr val="000000"/>
                </a:solidFill>
              </a:rPr>
              <a:t>), </a:t>
            </a:r>
            <a:r>
              <a:rPr lang="sl-SI" altLang="sl-SI" sz="2200">
                <a:solidFill>
                  <a:srgbClr val="000000"/>
                </a:solidFill>
              </a:rPr>
              <a:t>delo krožnega procesa </a:t>
            </a:r>
            <a:r>
              <a:rPr lang="sl-SI" altLang="sl-SI" sz="2200" i="1">
                <a:solidFill>
                  <a:srgbClr val="000000"/>
                </a:solidFill>
              </a:rPr>
              <a:t>(W</a:t>
            </a:r>
            <a:r>
              <a:rPr lang="sl-SI" altLang="sl-SI" sz="2200" i="1" baseline="-25000">
                <a:solidFill>
                  <a:srgbClr val="000000"/>
                </a:solidFill>
              </a:rPr>
              <a:t>0</a:t>
            </a:r>
            <a:r>
              <a:rPr lang="sl-SI" altLang="sl-SI" sz="2200" i="1">
                <a:solidFill>
                  <a:srgbClr val="000000"/>
                </a:solidFill>
              </a:rPr>
              <a:t>), </a:t>
            </a:r>
            <a:r>
              <a:rPr lang="sl-SI" altLang="sl-SI" sz="2200">
                <a:solidFill>
                  <a:srgbClr val="000000"/>
                </a:solidFill>
              </a:rPr>
              <a:t>toplotni izkoristek in spremembo entropije (∆</a:t>
            </a:r>
            <a:r>
              <a:rPr lang="sl-SI" altLang="sl-SI" sz="2200" i="1">
                <a:solidFill>
                  <a:srgbClr val="000000"/>
                </a:solidFill>
              </a:rPr>
              <a:t>S</a:t>
            </a:r>
            <a:r>
              <a:rPr lang="sl-SI" altLang="sl-SI" sz="2200">
                <a:solidFill>
                  <a:srgbClr val="000000"/>
                </a:solidFill>
              </a:rPr>
              <a:t>)! Potek skiciraj v delovnem in toplotnem diagramu.</a:t>
            </a:r>
          </a:p>
        </p:txBody>
      </p:sp>
      <p:sp>
        <p:nvSpPr>
          <p:cNvPr id="211972" name="Rectangle 6"/>
          <p:cNvSpPr>
            <a:spLocks noChangeArrowheads="1"/>
          </p:cNvSpPr>
          <p:nvPr/>
        </p:nvSpPr>
        <p:spPr bwMode="auto">
          <a:xfrm>
            <a:off x="1524001" y="2351546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11973" name="Object 5"/>
          <p:cNvGraphicFramePr>
            <a:graphicFrameLocks noChangeAspect="1"/>
          </p:cNvGraphicFramePr>
          <p:nvPr/>
        </p:nvGraphicFramePr>
        <p:xfrm>
          <a:off x="2063751" y="3429000"/>
          <a:ext cx="4537075" cy="2598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Enačba" r:id="rId3" imgW="3009900" imgH="1727200" progId="Equation.3">
                  <p:embed/>
                </p:oleObj>
              </mc:Choice>
              <mc:Fallback>
                <p:oleObj name="Enačba" r:id="rId3" imgW="3009900" imgH="1727200" progId="Equation.3">
                  <p:embed/>
                  <p:pic>
                    <p:nvPicPr>
                      <p:cNvPr id="21197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3751" y="3429000"/>
                        <a:ext cx="4537075" cy="2598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Tabela 1"/>
          <p:cNvGraphicFramePr>
            <a:graphicFrameLocks noGrp="1"/>
          </p:cNvGraphicFramePr>
          <p:nvPr/>
        </p:nvGraphicFramePr>
        <p:xfrm>
          <a:off x="5484912" y="3723735"/>
          <a:ext cx="5184576" cy="210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90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09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22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524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46240">
                <a:tc>
                  <a:txBody>
                    <a:bodyPr/>
                    <a:lstStyle/>
                    <a:p>
                      <a:r>
                        <a:rPr lang="sl-SI" dirty="0"/>
                        <a:t>Točka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Tlak [bar]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>
                    <a:blipFill rotWithShape="0">
                      <a:blip r:embed="rId5"/>
                      <a:stretch>
                        <a:fillRect l="-164021" t="-4717" r="-189418" b="-242453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Temperatura</a:t>
                      </a:r>
                      <a:r>
                        <a:rPr lang="sl-SI" baseline="0" dirty="0"/>
                        <a:t> [K]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sl-SI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solidFill>
                            <a:srgbClr val="FF0000"/>
                          </a:solidFill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1,4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solidFill>
                            <a:srgbClr val="FF0000"/>
                          </a:solidFill>
                        </a:rPr>
                        <a:t>1000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sl-SI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solidFill>
                            <a:srgbClr val="FF0000"/>
                          </a:solidFill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2,9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1000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sl-SI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solidFill>
                            <a:srgbClr val="FF0000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9,1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632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sl-SI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4,5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632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2020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4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EE507A20-BEB1-4C0E-AF23-6181C3D1E023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8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212995" name="Rectangle 4"/>
          <p:cNvSpPr>
            <a:spLocks noChangeArrowheads="1"/>
          </p:cNvSpPr>
          <p:nvPr/>
        </p:nvSpPr>
        <p:spPr bwMode="auto">
          <a:xfrm>
            <a:off x="1919288" y="404814"/>
            <a:ext cx="12573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Točka 1:</a:t>
            </a:r>
          </a:p>
        </p:txBody>
      </p:sp>
      <p:graphicFrame>
        <p:nvGraphicFramePr>
          <p:cNvPr id="212996" name="Object 5"/>
          <p:cNvGraphicFramePr>
            <a:graphicFrameLocks noChangeAspect="1"/>
          </p:cNvGraphicFramePr>
          <p:nvPr/>
        </p:nvGraphicFramePr>
        <p:xfrm>
          <a:off x="4633914" y="455613"/>
          <a:ext cx="5951537" cy="1535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Enačba" r:id="rId3" imgW="2705100" imgH="889000" progId="Equation.3">
                  <p:embed/>
                </p:oleObj>
              </mc:Choice>
              <mc:Fallback>
                <p:oleObj name="Enačba" r:id="rId3" imgW="2705100" imgH="889000" progId="Equation.3">
                  <p:embed/>
                  <p:pic>
                    <p:nvPicPr>
                      <p:cNvPr id="21299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3914" y="455613"/>
                        <a:ext cx="5951537" cy="1535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2997" name="Rectangle 8"/>
          <p:cNvSpPr>
            <a:spLocks noChangeArrowheads="1"/>
          </p:cNvSpPr>
          <p:nvPr/>
        </p:nvSpPr>
        <p:spPr bwMode="auto">
          <a:xfrm>
            <a:off x="1524001" y="-215443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12998" name="Object 7"/>
          <p:cNvGraphicFramePr>
            <a:graphicFrameLocks noChangeAspect="1"/>
          </p:cNvGraphicFramePr>
          <p:nvPr/>
        </p:nvGraphicFramePr>
        <p:xfrm>
          <a:off x="1703388" y="836614"/>
          <a:ext cx="1871662" cy="1101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Enačba" r:id="rId5" imgW="977900" imgH="711200" progId="Equation.3">
                  <p:embed/>
                </p:oleObj>
              </mc:Choice>
              <mc:Fallback>
                <p:oleObj name="Enačba" r:id="rId5" imgW="977900" imgH="711200" progId="Equation.3">
                  <p:embed/>
                  <p:pic>
                    <p:nvPicPr>
                      <p:cNvPr id="21299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3388" y="836614"/>
                        <a:ext cx="1871662" cy="1101725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2999" name="Rectangle 9"/>
          <p:cNvSpPr>
            <a:spLocks noChangeArrowheads="1"/>
          </p:cNvSpPr>
          <p:nvPr/>
        </p:nvSpPr>
        <p:spPr bwMode="auto">
          <a:xfrm>
            <a:off x="1992313" y="1989139"/>
            <a:ext cx="12573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Točka 2:</a:t>
            </a:r>
          </a:p>
        </p:txBody>
      </p:sp>
      <p:graphicFrame>
        <p:nvGraphicFramePr>
          <p:cNvPr id="213000" name="Object 10"/>
          <p:cNvGraphicFramePr>
            <a:graphicFrameLocks noChangeAspect="1"/>
          </p:cNvGraphicFramePr>
          <p:nvPr/>
        </p:nvGraphicFramePr>
        <p:xfrm>
          <a:off x="1774826" y="2420939"/>
          <a:ext cx="1871663" cy="1101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Enačba" r:id="rId7" imgW="977900" imgH="711200" progId="Equation.3">
                  <p:embed/>
                </p:oleObj>
              </mc:Choice>
              <mc:Fallback>
                <p:oleObj name="Enačba" r:id="rId7" imgW="977900" imgH="711200" progId="Equation.3">
                  <p:embed/>
                  <p:pic>
                    <p:nvPicPr>
                      <p:cNvPr id="21300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4826" y="2420939"/>
                        <a:ext cx="1871663" cy="1101725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3001" name="Rectangle 11"/>
          <p:cNvSpPr>
            <a:spLocks noChangeArrowheads="1"/>
          </p:cNvSpPr>
          <p:nvPr/>
        </p:nvSpPr>
        <p:spPr bwMode="auto">
          <a:xfrm>
            <a:off x="4727576" y="2060575"/>
            <a:ext cx="1895475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1-2: izoterma:</a:t>
            </a:r>
          </a:p>
        </p:txBody>
      </p:sp>
      <p:sp>
        <p:nvSpPr>
          <p:cNvPr id="213002" name="Rectangle 13"/>
          <p:cNvSpPr>
            <a:spLocks noChangeArrowheads="1"/>
          </p:cNvSpPr>
          <p:nvPr/>
        </p:nvSpPr>
        <p:spPr bwMode="auto">
          <a:xfrm>
            <a:off x="1524001" y="2984958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13003" name="Object 12"/>
          <p:cNvGraphicFramePr>
            <a:graphicFrameLocks noChangeAspect="1"/>
          </p:cNvGraphicFramePr>
          <p:nvPr/>
        </p:nvGraphicFramePr>
        <p:xfrm>
          <a:off x="3935413" y="2420939"/>
          <a:ext cx="6551612" cy="750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Enačba" r:id="rId9" imgW="3898900" imgH="457200" progId="Equation.3">
                  <p:embed/>
                </p:oleObj>
              </mc:Choice>
              <mc:Fallback>
                <p:oleObj name="Enačba" r:id="rId9" imgW="3898900" imgH="457200" progId="Equation.3">
                  <p:embed/>
                  <p:pic>
                    <p:nvPicPr>
                      <p:cNvPr id="21300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5413" y="2420939"/>
                        <a:ext cx="6551612" cy="750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3004" name="Object 14"/>
          <p:cNvGraphicFramePr>
            <a:graphicFrameLocks noChangeAspect="1"/>
          </p:cNvGraphicFramePr>
          <p:nvPr/>
        </p:nvGraphicFramePr>
        <p:xfrm>
          <a:off x="3998913" y="3068639"/>
          <a:ext cx="4197350" cy="1392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Enačba" r:id="rId11" imgW="2667000" imgH="889000" progId="Equation.3">
                  <p:embed/>
                </p:oleObj>
              </mc:Choice>
              <mc:Fallback>
                <p:oleObj name="Enačba" r:id="rId11" imgW="2667000" imgH="889000" progId="Equation.3">
                  <p:embed/>
                  <p:pic>
                    <p:nvPicPr>
                      <p:cNvPr id="213004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8913" y="3068639"/>
                        <a:ext cx="4197350" cy="1392237"/>
                      </a:xfrm>
                      <a:prstGeom prst="rect">
                        <a:avLst/>
                      </a:prstGeom>
                      <a:solidFill>
                        <a:srgbClr val="FFCCFF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3005" name="Rectangle 16"/>
          <p:cNvSpPr>
            <a:spLocks noChangeArrowheads="1"/>
          </p:cNvSpPr>
          <p:nvPr/>
        </p:nvSpPr>
        <p:spPr bwMode="auto">
          <a:xfrm>
            <a:off x="1992313" y="4221164"/>
            <a:ext cx="12573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Točka 3:</a:t>
            </a:r>
          </a:p>
        </p:txBody>
      </p:sp>
      <p:graphicFrame>
        <p:nvGraphicFramePr>
          <p:cNvPr id="213006" name="Object 18"/>
          <p:cNvGraphicFramePr>
            <a:graphicFrameLocks noChangeAspect="1"/>
          </p:cNvGraphicFramePr>
          <p:nvPr/>
        </p:nvGraphicFramePr>
        <p:xfrm>
          <a:off x="1906588" y="4797426"/>
          <a:ext cx="1897062" cy="1101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Enačba" r:id="rId13" imgW="990170" imgH="710891" progId="Equation.3">
                  <p:embed/>
                </p:oleObj>
              </mc:Choice>
              <mc:Fallback>
                <p:oleObj name="Enačba" r:id="rId13" imgW="990170" imgH="710891" progId="Equation.3">
                  <p:embed/>
                  <p:pic>
                    <p:nvPicPr>
                      <p:cNvPr id="213006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6588" y="4797426"/>
                        <a:ext cx="1897062" cy="1101725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3007" name="Rectangle 19"/>
          <p:cNvSpPr>
            <a:spLocks noChangeArrowheads="1"/>
          </p:cNvSpPr>
          <p:nvPr/>
        </p:nvSpPr>
        <p:spPr bwMode="auto">
          <a:xfrm>
            <a:off x="4008438" y="4508500"/>
            <a:ext cx="1973262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2-3: izentropa:</a:t>
            </a:r>
          </a:p>
        </p:txBody>
      </p:sp>
      <p:graphicFrame>
        <p:nvGraphicFramePr>
          <p:cNvPr id="213008" name="Object 20"/>
          <p:cNvGraphicFramePr>
            <a:graphicFrameLocks noChangeAspect="1"/>
          </p:cNvGraphicFramePr>
          <p:nvPr/>
        </p:nvGraphicFramePr>
        <p:xfrm>
          <a:off x="4079876" y="4941889"/>
          <a:ext cx="4176713" cy="166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Enačba" r:id="rId15" imgW="2590800" imgH="1092200" progId="Equation.3">
                  <p:embed/>
                </p:oleObj>
              </mc:Choice>
              <mc:Fallback>
                <p:oleObj name="Enačba" r:id="rId15" imgW="2590800" imgH="1092200" progId="Equation.3">
                  <p:embed/>
                  <p:pic>
                    <p:nvPicPr>
                      <p:cNvPr id="213008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9876" y="4941889"/>
                        <a:ext cx="4176713" cy="1666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3009" name="PoljeZBesedilom 1"/>
          <p:cNvSpPr txBox="1">
            <a:spLocks noChangeArrowheads="1"/>
          </p:cNvSpPr>
          <p:nvPr/>
        </p:nvSpPr>
        <p:spPr bwMode="auto">
          <a:xfrm>
            <a:off x="4224339" y="6196013"/>
            <a:ext cx="142875" cy="2460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>
                <a:solidFill>
                  <a:srgbClr val="000000"/>
                </a:solidFill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015043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8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E69CC70D-22F5-4D86-BD2D-2CF8B6D95D9E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9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214019" name="Rectangle 5"/>
          <p:cNvSpPr>
            <a:spLocks noChangeArrowheads="1"/>
          </p:cNvSpPr>
          <p:nvPr/>
        </p:nvSpPr>
        <p:spPr bwMode="auto">
          <a:xfrm>
            <a:off x="1524001" y="2513471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14020" name="Object 4"/>
          <p:cNvGraphicFramePr>
            <a:graphicFrameLocks noChangeAspect="1"/>
          </p:cNvGraphicFramePr>
          <p:nvPr/>
        </p:nvGraphicFramePr>
        <p:xfrm>
          <a:off x="1884363" y="534989"/>
          <a:ext cx="5219700" cy="189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Enačba" r:id="rId3" imgW="2565400" imgH="1079500" progId="Equation.3">
                  <p:embed/>
                </p:oleObj>
              </mc:Choice>
              <mc:Fallback>
                <p:oleObj name="Enačba" r:id="rId3" imgW="2565400" imgH="1079500" progId="Equation.3">
                  <p:embed/>
                  <p:pic>
                    <p:nvPicPr>
                      <p:cNvPr id="21402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4363" y="534989"/>
                        <a:ext cx="5219700" cy="1895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4021" name="Rectangle 7"/>
          <p:cNvSpPr>
            <a:spLocks noChangeArrowheads="1"/>
          </p:cNvSpPr>
          <p:nvPr/>
        </p:nvSpPr>
        <p:spPr bwMode="auto">
          <a:xfrm>
            <a:off x="1524001" y="2770646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14022" name="Object 6"/>
          <p:cNvGraphicFramePr>
            <a:graphicFrameLocks noChangeAspect="1"/>
          </p:cNvGraphicFramePr>
          <p:nvPr/>
        </p:nvGraphicFramePr>
        <p:xfrm>
          <a:off x="7464426" y="534988"/>
          <a:ext cx="3203575" cy="1109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Enačba" r:id="rId5" imgW="2755900" imgH="914400" progId="Equation.3">
                  <p:embed/>
                </p:oleObj>
              </mc:Choice>
              <mc:Fallback>
                <p:oleObj name="Enačba" r:id="rId5" imgW="2755900" imgH="914400" progId="Equation.3">
                  <p:embed/>
                  <p:pic>
                    <p:nvPicPr>
                      <p:cNvPr id="21402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4426" y="534988"/>
                        <a:ext cx="3203575" cy="1109662"/>
                      </a:xfrm>
                      <a:prstGeom prst="rect">
                        <a:avLst/>
                      </a:prstGeom>
                      <a:solidFill>
                        <a:srgbClr val="FFCCFF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4023" name="Rectangle 8"/>
          <p:cNvSpPr>
            <a:spLocks noChangeArrowheads="1"/>
          </p:cNvSpPr>
          <p:nvPr/>
        </p:nvSpPr>
        <p:spPr bwMode="auto">
          <a:xfrm>
            <a:off x="1703388" y="2565400"/>
            <a:ext cx="1973262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3-4: izoterma: </a:t>
            </a:r>
          </a:p>
        </p:txBody>
      </p:sp>
      <p:sp>
        <p:nvSpPr>
          <p:cNvPr id="214024" name="Rectangle 10"/>
          <p:cNvSpPr>
            <a:spLocks noChangeArrowheads="1"/>
          </p:cNvSpPr>
          <p:nvPr/>
        </p:nvSpPr>
        <p:spPr bwMode="auto">
          <a:xfrm>
            <a:off x="1524001" y="3099258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14025" name="Object 9"/>
          <p:cNvGraphicFramePr>
            <a:graphicFrameLocks noChangeAspect="1"/>
          </p:cNvGraphicFramePr>
          <p:nvPr/>
        </p:nvGraphicFramePr>
        <p:xfrm>
          <a:off x="4008439" y="2622551"/>
          <a:ext cx="935037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Enačba" r:id="rId7" imgW="571252" imgH="228501" progId="Equation.3">
                  <p:embed/>
                </p:oleObj>
              </mc:Choice>
              <mc:Fallback>
                <p:oleObj name="Enačba" r:id="rId7" imgW="571252" imgH="228501" progId="Equation.3">
                  <p:embed/>
                  <p:pic>
                    <p:nvPicPr>
                      <p:cNvPr id="214025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8439" y="2622551"/>
                        <a:ext cx="935037" cy="373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4026" name="Rectangle 11"/>
          <p:cNvSpPr>
            <a:spLocks noChangeArrowheads="1"/>
          </p:cNvSpPr>
          <p:nvPr/>
        </p:nvSpPr>
        <p:spPr bwMode="auto">
          <a:xfrm>
            <a:off x="1631950" y="2924175"/>
            <a:ext cx="215265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 4-1: izentropa:</a:t>
            </a:r>
          </a:p>
        </p:txBody>
      </p:sp>
      <p:sp>
        <p:nvSpPr>
          <p:cNvPr id="214027" name="Rectangle 13"/>
          <p:cNvSpPr>
            <a:spLocks noChangeArrowheads="1"/>
          </p:cNvSpPr>
          <p:nvPr/>
        </p:nvSpPr>
        <p:spPr bwMode="auto">
          <a:xfrm>
            <a:off x="1524001" y="2665871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214028" name="Rectangle 15"/>
          <p:cNvSpPr>
            <a:spLocks noChangeArrowheads="1"/>
          </p:cNvSpPr>
          <p:nvPr/>
        </p:nvSpPr>
        <p:spPr bwMode="auto">
          <a:xfrm>
            <a:off x="1524001" y="2665871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14029" name="Object 14"/>
          <p:cNvGraphicFramePr>
            <a:graphicFrameLocks noChangeAspect="1"/>
          </p:cNvGraphicFramePr>
          <p:nvPr/>
        </p:nvGraphicFramePr>
        <p:xfrm>
          <a:off x="4151314" y="3284538"/>
          <a:ext cx="4135437" cy="1535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Enačba" r:id="rId9" imgW="2590800" imgH="1092200" progId="Equation.3">
                  <p:embed/>
                </p:oleObj>
              </mc:Choice>
              <mc:Fallback>
                <p:oleObj name="Enačba" r:id="rId9" imgW="2590800" imgH="1092200" progId="Equation.3">
                  <p:embed/>
                  <p:pic>
                    <p:nvPicPr>
                      <p:cNvPr id="214029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1314" y="3284538"/>
                        <a:ext cx="4135437" cy="1535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4030" name="Rectangle 16"/>
          <p:cNvSpPr>
            <a:spLocks noChangeArrowheads="1"/>
          </p:cNvSpPr>
          <p:nvPr/>
        </p:nvSpPr>
        <p:spPr bwMode="auto">
          <a:xfrm>
            <a:off x="1774825" y="3429000"/>
            <a:ext cx="12573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Točka 3:</a:t>
            </a:r>
          </a:p>
        </p:txBody>
      </p:sp>
      <p:graphicFrame>
        <p:nvGraphicFramePr>
          <p:cNvPr id="214031" name="Object 17"/>
          <p:cNvGraphicFramePr>
            <a:graphicFrameLocks noChangeAspect="1"/>
          </p:cNvGraphicFramePr>
          <p:nvPr/>
        </p:nvGraphicFramePr>
        <p:xfrm>
          <a:off x="1604964" y="3933826"/>
          <a:ext cx="2384425" cy="1101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Enačba" r:id="rId11" imgW="1244600" imgH="711200" progId="Equation.3">
                  <p:embed/>
                </p:oleObj>
              </mc:Choice>
              <mc:Fallback>
                <p:oleObj name="Enačba" r:id="rId11" imgW="1244600" imgH="711200" progId="Equation.3">
                  <p:embed/>
                  <p:pic>
                    <p:nvPicPr>
                      <p:cNvPr id="214031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4964" y="3933826"/>
                        <a:ext cx="2384425" cy="1101725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4032" name="Rectangle 19"/>
          <p:cNvSpPr>
            <a:spLocks noChangeArrowheads="1"/>
          </p:cNvSpPr>
          <p:nvPr/>
        </p:nvSpPr>
        <p:spPr bwMode="auto">
          <a:xfrm>
            <a:off x="1524001" y="2513471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14033" name="Object 18"/>
          <p:cNvGraphicFramePr>
            <a:graphicFrameLocks noChangeAspect="1"/>
          </p:cNvGraphicFramePr>
          <p:nvPr/>
        </p:nvGraphicFramePr>
        <p:xfrm>
          <a:off x="2232025" y="5148264"/>
          <a:ext cx="4457700" cy="1557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Enačba" r:id="rId13" imgW="2768600" imgH="1066800" progId="Equation.3">
                  <p:embed/>
                </p:oleObj>
              </mc:Choice>
              <mc:Fallback>
                <p:oleObj name="Enačba" r:id="rId13" imgW="2768600" imgH="1066800" progId="Equation.3">
                  <p:embed/>
                  <p:pic>
                    <p:nvPicPr>
                      <p:cNvPr id="214033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2025" y="5148264"/>
                        <a:ext cx="4457700" cy="1557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4034" name="Rectangle 21"/>
          <p:cNvSpPr>
            <a:spLocks noChangeArrowheads="1"/>
          </p:cNvSpPr>
          <p:nvPr/>
        </p:nvSpPr>
        <p:spPr bwMode="auto">
          <a:xfrm>
            <a:off x="1524001" y="2770646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14035" name="Object 20"/>
          <p:cNvGraphicFramePr>
            <a:graphicFrameLocks noChangeAspect="1"/>
          </p:cNvGraphicFramePr>
          <p:nvPr/>
        </p:nvGraphicFramePr>
        <p:xfrm>
          <a:off x="7165975" y="4945064"/>
          <a:ext cx="2973388" cy="1076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Enačba" r:id="rId15" imgW="1905000" imgH="660400" progId="Equation.3">
                  <p:embed/>
                </p:oleObj>
              </mc:Choice>
              <mc:Fallback>
                <p:oleObj name="Enačba" r:id="rId15" imgW="1905000" imgH="660400" progId="Equation.3">
                  <p:embed/>
                  <p:pic>
                    <p:nvPicPr>
                      <p:cNvPr id="214035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5975" y="4945064"/>
                        <a:ext cx="2973388" cy="1076325"/>
                      </a:xfrm>
                      <a:prstGeom prst="rect">
                        <a:avLst/>
                      </a:prstGeom>
                      <a:solidFill>
                        <a:srgbClr val="FFCCFF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3198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ika">
  <a:themeElements>
    <a:clrScheme name="Pika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ka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ika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1163</Words>
  <Application>Microsoft Office PowerPoint</Application>
  <PresentationFormat>Širokozaslonsko</PresentationFormat>
  <Paragraphs>202</Paragraphs>
  <Slides>12</Slides>
  <Notes>0</Notes>
  <HiddenSlides>0</HiddenSlides>
  <MMClips>0</MMClips>
  <ScaleCrop>false</ScaleCrop>
  <HeadingPairs>
    <vt:vector size="8" baseType="variant">
      <vt:variant>
        <vt:lpstr>Uporabljene pisave</vt:lpstr>
      </vt:variant>
      <vt:variant>
        <vt:i4>7</vt:i4>
      </vt:variant>
      <vt:variant>
        <vt:lpstr>Tema</vt:lpstr>
      </vt:variant>
      <vt:variant>
        <vt:i4>2</vt:i4>
      </vt:variant>
      <vt:variant>
        <vt:lpstr>Vdelani OLE strežniki</vt:lpstr>
      </vt:variant>
      <vt:variant>
        <vt:i4>1</vt:i4>
      </vt:variant>
      <vt:variant>
        <vt:lpstr>Naslovi diapozitivov</vt:lpstr>
      </vt:variant>
      <vt:variant>
        <vt:i4>12</vt:i4>
      </vt:variant>
    </vt:vector>
  </HeadingPairs>
  <TitlesOfParts>
    <vt:vector size="22" baseType="lpstr">
      <vt:lpstr>Arial</vt:lpstr>
      <vt:lpstr>Arial Black</vt:lpstr>
      <vt:lpstr>Calibri</vt:lpstr>
      <vt:lpstr>Calibri Light</vt:lpstr>
      <vt:lpstr>Times New Roman</vt:lpstr>
      <vt:lpstr>Verdana</vt:lpstr>
      <vt:lpstr>Wingdings</vt:lpstr>
      <vt:lpstr>Officeova tema</vt:lpstr>
      <vt:lpstr>Pika</vt:lpstr>
      <vt:lpstr>Microsoft Equation 3.0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Tanja</dc:creator>
  <cp:lastModifiedBy>Tanja</cp:lastModifiedBy>
  <cp:revision>46</cp:revision>
  <dcterms:created xsi:type="dcterms:W3CDTF">2021-09-29T19:34:14Z</dcterms:created>
  <dcterms:modified xsi:type="dcterms:W3CDTF">2022-04-10T10:57:26Z</dcterms:modified>
</cp:coreProperties>
</file>