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58" r:id="rId5"/>
    <p:sldId id="259" r:id="rId6"/>
    <p:sldId id="262" r:id="rId7"/>
    <p:sldId id="263" r:id="rId8"/>
    <p:sldId id="264" r:id="rId9"/>
    <p:sldId id="265" r:id="rId10"/>
    <p:sldId id="266" r:id="rId11"/>
    <p:sldId id="267" r:id="rId12"/>
    <p:sldId id="268" r:id="rId13"/>
    <p:sldId id="269" r:id="rId14"/>
    <p:sldId id="261" r:id="rId15"/>
    <p:sldId id="270" r:id="rId16"/>
    <p:sldId id="271" r:id="rId17"/>
    <p:sldId id="273" r:id="rId18"/>
    <p:sldId id="272" r:id="rId19"/>
    <p:sldId id="274" r:id="rId20"/>
    <p:sldId id="275" r:id="rId21"/>
    <p:sldId id="278" r:id="rId22"/>
    <p:sldId id="276" r:id="rId23"/>
    <p:sldId id="277" r:id="rId24"/>
    <p:sldId id="279" r:id="rId25"/>
    <p:sldId id="280" r:id="rId26"/>
    <p:sldId id="281" r:id="rId2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32981"/>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8" d="100"/>
          <a:sy n="98" d="100"/>
        </p:scale>
        <p:origin x="1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Uredite slog podnaslova matrice</a:t>
            </a:r>
          </a:p>
        </p:txBody>
      </p:sp>
      <p:sp>
        <p:nvSpPr>
          <p:cNvPr id="4" name="Označba mesta datuma 3"/>
          <p:cNvSpPr>
            <a:spLocks noGrp="1"/>
          </p:cNvSpPr>
          <p:nvPr>
            <p:ph type="dt" sz="half" idx="10"/>
          </p:nvPr>
        </p:nvSpPr>
        <p:spPr/>
        <p:txBody>
          <a:bodyPr/>
          <a:lstStyle/>
          <a:p>
            <a:fld id="{18B14963-8144-4B39-B038-2C734AB51435}" type="datetimeFigureOut">
              <a:rPr lang="sl-SI" smtClean="0"/>
              <a:t>10. 01. 2026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389496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18B14963-8144-4B39-B038-2C734AB51435}" type="datetimeFigureOut">
              <a:rPr lang="sl-SI" smtClean="0"/>
              <a:t>10. 01. 2026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52954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18B14963-8144-4B39-B038-2C734AB51435}" type="datetimeFigureOut">
              <a:rPr lang="sl-SI" smtClean="0"/>
              <a:t>10. 01. 2026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169581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18B14963-8144-4B39-B038-2C734AB51435}" type="datetimeFigureOut">
              <a:rPr lang="sl-SI" smtClean="0"/>
              <a:t>10. 01. 2026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69633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18B14963-8144-4B39-B038-2C734AB51435}" type="datetimeFigureOut">
              <a:rPr lang="sl-SI" smtClean="0"/>
              <a:t>10. 01. 2026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2610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18B14963-8144-4B39-B038-2C734AB51435}" type="datetimeFigureOut">
              <a:rPr lang="sl-SI" smtClean="0"/>
              <a:t>10. 01. 2026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384904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18B14963-8144-4B39-B038-2C734AB51435}" type="datetimeFigureOut">
              <a:rPr lang="sl-SI" smtClean="0"/>
              <a:t>10. 01. 2026</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94256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18B14963-8144-4B39-B038-2C734AB51435}" type="datetimeFigureOut">
              <a:rPr lang="sl-SI" smtClean="0"/>
              <a:t>10. 01. 2026</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60255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18B14963-8144-4B39-B038-2C734AB51435}" type="datetimeFigureOut">
              <a:rPr lang="sl-SI" smtClean="0"/>
              <a:t>10. 01. 2026</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0831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18B14963-8144-4B39-B038-2C734AB51435}" type="datetimeFigureOut">
              <a:rPr lang="sl-SI" smtClean="0"/>
              <a:t>10. 01. 2026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71619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18B14963-8144-4B39-B038-2C734AB51435}" type="datetimeFigureOut">
              <a:rPr lang="sl-SI" smtClean="0"/>
              <a:t>10. 01. 2026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393442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14963-8144-4B39-B038-2C734AB51435}" type="datetimeFigureOut">
              <a:rPr lang="sl-SI" smtClean="0"/>
              <a:t>10. 01. 2026</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55290-EFF2-4364-9046-12E03CA33FFB}" type="slidenum">
              <a:rPr lang="sl-SI" smtClean="0"/>
              <a:t>‹#›</a:t>
            </a:fld>
            <a:endParaRPr lang="sl-SI"/>
          </a:p>
        </p:txBody>
      </p:sp>
    </p:spTree>
    <p:extLst>
      <p:ext uri="{BB962C8B-B14F-4D97-AF65-F5344CB8AC3E}">
        <p14:creationId xmlns:p14="http://schemas.microsoft.com/office/powerpoint/2010/main" val="28508136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eskajjes.si/nasveti-in-novice/2718-razlika-med-sokom-nektarjem-in-sadno-pijaco"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778894" y="457200"/>
            <a:ext cx="9833343" cy="2387600"/>
          </a:xfrm>
        </p:spPr>
        <p:txBody>
          <a:bodyPr>
            <a:normAutofit/>
          </a:bodyPr>
          <a:lstStyle/>
          <a:p>
            <a:pPr algn="l"/>
            <a:r>
              <a:rPr lang="sl-SI" dirty="0">
                <a:solidFill>
                  <a:srgbClr val="732981"/>
                </a:solidFill>
              </a:rPr>
              <a:t>KKŽ – sadni sokovi</a:t>
            </a:r>
            <a:endParaRPr lang="sl-SI" sz="3600" u="sng" dirty="0">
              <a:solidFill>
                <a:srgbClr val="732981"/>
              </a:solidFill>
            </a:endParaRPr>
          </a:p>
        </p:txBody>
      </p:sp>
      <p:sp>
        <p:nvSpPr>
          <p:cNvPr id="3" name="Podnaslov 2"/>
          <p:cNvSpPr>
            <a:spLocks noGrp="1"/>
          </p:cNvSpPr>
          <p:nvPr>
            <p:ph type="subTitle" idx="1"/>
          </p:nvPr>
        </p:nvSpPr>
        <p:spPr>
          <a:xfrm>
            <a:off x="778894" y="2985414"/>
            <a:ext cx="9833343" cy="3025919"/>
          </a:xfrm>
        </p:spPr>
        <p:txBody>
          <a:bodyPr>
            <a:normAutofit/>
          </a:bodyPr>
          <a:lstStyle/>
          <a:p>
            <a:pPr algn="l"/>
            <a:endParaRPr lang="sl-SI" dirty="0"/>
          </a:p>
          <a:p>
            <a:pPr algn="l"/>
            <a:r>
              <a:rPr lang="sl-SI" dirty="0"/>
              <a:t>in nekateri podobni proizvodi namenjeni za prehrano ljudi</a:t>
            </a:r>
          </a:p>
          <a:p>
            <a:pPr algn="l"/>
            <a:endParaRPr lang="sl-SI" dirty="0"/>
          </a:p>
          <a:p>
            <a:pPr algn="l"/>
            <a:endParaRPr lang="sl-SI" dirty="0"/>
          </a:p>
          <a:p>
            <a:pPr algn="l"/>
            <a:r>
              <a:rPr lang="sl-SI" sz="2000" i="1" dirty="0">
                <a:solidFill>
                  <a:srgbClr val="0070C0"/>
                </a:solidFill>
              </a:rPr>
              <a:t>Pripravila: Barbara Zajc Tekavec</a:t>
            </a:r>
          </a:p>
          <a:p>
            <a:pPr algn="l"/>
            <a:endParaRPr lang="sl-SI" dirty="0"/>
          </a:p>
          <a:p>
            <a:pPr algn="l"/>
            <a:endParaRPr lang="sl-SI" dirty="0"/>
          </a:p>
          <a:p>
            <a:pPr algn="l"/>
            <a:endParaRPr lang="sl-SI" dirty="0"/>
          </a:p>
        </p:txBody>
      </p:sp>
      <p:pic>
        <p:nvPicPr>
          <p:cNvPr id="7" name="Slika 6">
            <a:extLst>
              <a:ext uri="{FF2B5EF4-FFF2-40B4-BE49-F238E27FC236}">
                <a16:creationId xmlns:a16="http://schemas.microsoft.com/office/drawing/2014/main" id="{F84A8377-B51F-78E9-DC4C-D58B4CB95844}"/>
              </a:ext>
            </a:extLst>
          </p:cNvPr>
          <p:cNvPicPr>
            <a:picLocks noChangeAspect="1"/>
          </p:cNvPicPr>
          <p:nvPr/>
        </p:nvPicPr>
        <p:blipFill>
          <a:blip r:embed="rId3"/>
          <a:stretch>
            <a:fillRect/>
          </a:stretch>
        </p:blipFill>
        <p:spPr>
          <a:xfrm>
            <a:off x="5752611" y="3978641"/>
            <a:ext cx="2171700" cy="2105025"/>
          </a:xfrm>
          <a:prstGeom prst="rect">
            <a:avLst/>
          </a:prstGeom>
        </p:spPr>
      </p:pic>
    </p:spTree>
    <p:extLst>
      <p:ext uri="{BB962C8B-B14F-4D97-AF65-F5344CB8AC3E}">
        <p14:creationId xmlns:p14="http://schemas.microsoft.com/office/powerpoint/2010/main" val="414764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CFAAA0-8595-A876-5058-07E85A5FCA70}"/>
              </a:ext>
            </a:extLst>
          </p:cNvPr>
          <p:cNvSpPr>
            <a:spLocks noGrp="1"/>
          </p:cNvSpPr>
          <p:nvPr>
            <p:ph type="title"/>
          </p:nvPr>
        </p:nvSpPr>
        <p:spPr/>
        <p:txBody>
          <a:bodyPr/>
          <a:lstStyle/>
          <a:p>
            <a:r>
              <a:rPr lang="sl-SI" dirty="0">
                <a:solidFill>
                  <a:srgbClr val="732981"/>
                </a:solidFill>
              </a:rPr>
              <a:t>2. Zgoščen sadni sok</a:t>
            </a:r>
          </a:p>
        </p:txBody>
      </p:sp>
      <p:sp>
        <p:nvSpPr>
          <p:cNvPr id="3" name="Označba mesta vsebine 2">
            <a:extLst>
              <a:ext uri="{FF2B5EF4-FFF2-40B4-BE49-F238E27FC236}">
                <a16:creationId xmlns:a16="http://schemas.microsoft.com/office/drawing/2014/main" id="{04A68B14-1DA9-7E39-719B-DA30F69AF4D9}"/>
              </a:ext>
            </a:extLst>
          </p:cNvPr>
          <p:cNvSpPr>
            <a:spLocks noGrp="1"/>
          </p:cNvSpPr>
          <p:nvPr>
            <p:ph idx="1"/>
          </p:nvPr>
        </p:nvSpPr>
        <p:spPr/>
        <p:txBody>
          <a:bodyPr/>
          <a:lstStyle/>
          <a:p>
            <a:pPr marL="0" indent="0" algn="just">
              <a:buNone/>
            </a:pPr>
            <a:r>
              <a:rPr lang="sl-SI" dirty="0"/>
              <a:t>Proizvod, pridobljen tako, da se sadnemu soku iz ene ali več vrst sadja s fizikalnimi postopki </a:t>
            </a:r>
            <a:r>
              <a:rPr lang="sl-SI" dirty="0">
                <a:solidFill>
                  <a:srgbClr val="FF0000"/>
                </a:solidFill>
              </a:rPr>
              <a:t>odvzame določen delež </a:t>
            </a:r>
            <a:r>
              <a:rPr lang="sl-SI" dirty="0"/>
              <a:t>vsebovane </a:t>
            </a:r>
            <a:r>
              <a:rPr lang="sl-SI" dirty="0">
                <a:solidFill>
                  <a:srgbClr val="FF0000"/>
                </a:solidFill>
              </a:rPr>
              <a:t>vode. </a:t>
            </a:r>
          </a:p>
          <a:p>
            <a:pPr marL="0" indent="0" algn="just">
              <a:buNone/>
            </a:pPr>
            <a:r>
              <a:rPr lang="sl-SI" dirty="0"/>
              <a:t>Če je proizvod namenjen neposredni potrošnji, je treba odvzeti </a:t>
            </a:r>
            <a:r>
              <a:rPr lang="sl-SI" b="1" dirty="0">
                <a:solidFill>
                  <a:srgbClr val="00B050"/>
                </a:solidFill>
              </a:rPr>
              <a:t>najmanj 50 % </a:t>
            </a:r>
            <a:r>
              <a:rPr lang="sl-SI" dirty="0"/>
              <a:t>vsebovane vode. </a:t>
            </a:r>
          </a:p>
          <a:p>
            <a:pPr marL="0" indent="0" algn="just">
              <a:buNone/>
            </a:pPr>
            <a:r>
              <a:rPr lang="sl-SI" dirty="0"/>
              <a:t>Aroma, pulpa in sadne celice, pridobljene z ustreznimi fizikalnimi postopki iz iste vrste sadja, se lahko zgoščenemu sadnemu soku povrnejo. </a:t>
            </a:r>
          </a:p>
        </p:txBody>
      </p:sp>
      <p:pic>
        <p:nvPicPr>
          <p:cNvPr id="4" name="Slika 3">
            <a:extLst>
              <a:ext uri="{FF2B5EF4-FFF2-40B4-BE49-F238E27FC236}">
                <a16:creationId xmlns:a16="http://schemas.microsoft.com/office/drawing/2014/main" id="{535006AE-E045-444A-448A-9AF8ECC1E6F7}"/>
              </a:ext>
            </a:extLst>
          </p:cNvPr>
          <p:cNvPicPr>
            <a:picLocks noChangeAspect="1"/>
          </p:cNvPicPr>
          <p:nvPr/>
        </p:nvPicPr>
        <p:blipFill>
          <a:blip r:embed="rId2"/>
          <a:stretch>
            <a:fillRect/>
          </a:stretch>
        </p:blipFill>
        <p:spPr>
          <a:xfrm>
            <a:off x="3516923" y="4502833"/>
            <a:ext cx="3839308" cy="2198004"/>
          </a:xfrm>
          <a:prstGeom prst="rect">
            <a:avLst/>
          </a:prstGeom>
        </p:spPr>
      </p:pic>
    </p:spTree>
    <p:extLst>
      <p:ext uri="{BB962C8B-B14F-4D97-AF65-F5344CB8AC3E}">
        <p14:creationId xmlns:p14="http://schemas.microsoft.com/office/powerpoint/2010/main" val="38968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6E3F59-F7D8-D655-A6F4-F76E2DF8A25D}"/>
              </a:ext>
            </a:extLst>
          </p:cNvPr>
          <p:cNvSpPr>
            <a:spLocks noGrp="1"/>
          </p:cNvSpPr>
          <p:nvPr>
            <p:ph type="title"/>
          </p:nvPr>
        </p:nvSpPr>
        <p:spPr/>
        <p:txBody>
          <a:bodyPr/>
          <a:lstStyle/>
          <a:p>
            <a:r>
              <a:rPr lang="sl-SI" dirty="0">
                <a:solidFill>
                  <a:srgbClr val="7030A0"/>
                </a:solidFill>
              </a:rPr>
              <a:t>3. Sadni sok iz vodnega ekstrakta sadja</a:t>
            </a:r>
          </a:p>
        </p:txBody>
      </p:sp>
      <p:sp>
        <p:nvSpPr>
          <p:cNvPr id="3" name="Označba mesta vsebine 2">
            <a:extLst>
              <a:ext uri="{FF2B5EF4-FFF2-40B4-BE49-F238E27FC236}">
                <a16:creationId xmlns:a16="http://schemas.microsoft.com/office/drawing/2014/main" id="{705333AA-353D-010A-4625-E6F208BDA987}"/>
              </a:ext>
            </a:extLst>
          </p:cNvPr>
          <p:cNvSpPr>
            <a:spLocks noGrp="1"/>
          </p:cNvSpPr>
          <p:nvPr>
            <p:ph idx="1"/>
          </p:nvPr>
        </p:nvSpPr>
        <p:spPr/>
        <p:txBody>
          <a:bodyPr/>
          <a:lstStyle/>
          <a:p>
            <a:pPr marL="0" indent="0">
              <a:buNone/>
            </a:pPr>
            <a:r>
              <a:rPr lang="sl-SI" dirty="0"/>
              <a:t>Proizvod, pridobljen </a:t>
            </a:r>
            <a:r>
              <a:rPr lang="sl-SI" dirty="0">
                <a:solidFill>
                  <a:srgbClr val="FF0000"/>
                </a:solidFill>
              </a:rPr>
              <a:t>z difuzijo vode: </a:t>
            </a:r>
          </a:p>
          <a:p>
            <a:r>
              <a:rPr lang="sl-SI" dirty="0"/>
              <a:t>iz mesnatega celega sadeža, katerega soka ni mogoče ekstrahirati z nobenim fizikalnim postopkom, ali </a:t>
            </a:r>
          </a:p>
          <a:p>
            <a:r>
              <a:rPr lang="sl-SI" dirty="0"/>
              <a:t>sušenega celega sadja</a:t>
            </a:r>
          </a:p>
        </p:txBody>
      </p:sp>
    </p:spTree>
    <p:extLst>
      <p:ext uri="{BB962C8B-B14F-4D97-AF65-F5344CB8AC3E}">
        <p14:creationId xmlns:p14="http://schemas.microsoft.com/office/powerpoint/2010/main" val="91896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D91CF0-8D4D-82F7-B55B-1C1BE9543EA8}"/>
              </a:ext>
            </a:extLst>
          </p:cNvPr>
          <p:cNvSpPr>
            <a:spLocks noGrp="1"/>
          </p:cNvSpPr>
          <p:nvPr>
            <p:ph type="title"/>
          </p:nvPr>
        </p:nvSpPr>
        <p:spPr/>
        <p:txBody>
          <a:bodyPr/>
          <a:lstStyle/>
          <a:p>
            <a:r>
              <a:rPr lang="sl-SI" dirty="0">
                <a:solidFill>
                  <a:srgbClr val="7030A0"/>
                </a:solidFill>
              </a:rPr>
              <a:t>4. Dehidriran sadni sok, sadni sok v prahu</a:t>
            </a:r>
          </a:p>
        </p:txBody>
      </p:sp>
      <p:sp>
        <p:nvSpPr>
          <p:cNvPr id="3" name="Označba mesta vsebine 2">
            <a:extLst>
              <a:ext uri="{FF2B5EF4-FFF2-40B4-BE49-F238E27FC236}">
                <a16:creationId xmlns:a16="http://schemas.microsoft.com/office/drawing/2014/main" id="{F3049A20-31D3-139F-D87B-2CE3A8777EF8}"/>
              </a:ext>
            </a:extLst>
          </p:cNvPr>
          <p:cNvSpPr>
            <a:spLocks noGrp="1"/>
          </p:cNvSpPr>
          <p:nvPr>
            <p:ph idx="1"/>
          </p:nvPr>
        </p:nvSpPr>
        <p:spPr/>
        <p:txBody>
          <a:bodyPr/>
          <a:lstStyle/>
          <a:p>
            <a:pPr marL="0" indent="0">
              <a:buNone/>
            </a:pPr>
            <a:r>
              <a:rPr lang="sl-SI" dirty="0"/>
              <a:t>Proizvod, pridobljen tako, da se sadnemu soku iz ene ali več vrst sadja s fizikalnimi postopki </a:t>
            </a:r>
            <a:r>
              <a:rPr lang="sl-SI" dirty="0">
                <a:solidFill>
                  <a:srgbClr val="FF0000"/>
                </a:solidFill>
              </a:rPr>
              <a:t>odvzame vsa </a:t>
            </a:r>
            <a:r>
              <a:rPr lang="sl-SI" dirty="0"/>
              <a:t>vsebovana </a:t>
            </a:r>
            <a:r>
              <a:rPr lang="sl-SI" dirty="0">
                <a:solidFill>
                  <a:srgbClr val="FF0000"/>
                </a:solidFill>
              </a:rPr>
              <a:t>voda. </a:t>
            </a:r>
          </a:p>
        </p:txBody>
      </p:sp>
      <p:pic>
        <p:nvPicPr>
          <p:cNvPr id="5" name="Slika 4">
            <a:extLst>
              <a:ext uri="{FF2B5EF4-FFF2-40B4-BE49-F238E27FC236}">
                <a16:creationId xmlns:a16="http://schemas.microsoft.com/office/drawing/2014/main" id="{2956F7A9-C8D0-553E-C300-A55A39D7F548}"/>
              </a:ext>
            </a:extLst>
          </p:cNvPr>
          <p:cNvPicPr>
            <a:picLocks noChangeAspect="1"/>
          </p:cNvPicPr>
          <p:nvPr/>
        </p:nvPicPr>
        <p:blipFill>
          <a:blip r:embed="rId2"/>
          <a:stretch>
            <a:fillRect/>
          </a:stretch>
        </p:blipFill>
        <p:spPr>
          <a:xfrm>
            <a:off x="2856638" y="2647927"/>
            <a:ext cx="6478723" cy="3920904"/>
          </a:xfrm>
          <a:prstGeom prst="rect">
            <a:avLst/>
          </a:prstGeom>
        </p:spPr>
      </p:pic>
    </p:spTree>
    <p:extLst>
      <p:ext uri="{BB962C8B-B14F-4D97-AF65-F5344CB8AC3E}">
        <p14:creationId xmlns:p14="http://schemas.microsoft.com/office/powerpoint/2010/main" val="38078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BA3500-9239-B32E-A781-037160294167}"/>
              </a:ext>
            </a:extLst>
          </p:cNvPr>
          <p:cNvSpPr>
            <a:spLocks noGrp="1"/>
          </p:cNvSpPr>
          <p:nvPr>
            <p:ph type="title"/>
          </p:nvPr>
        </p:nvSpPr>
        <p:spPr/>
        <p:txBody>
          <a:bodyPr/>
          <a:lstStyle/>
          <a:p>
            <a:r>
              <a:rPr lang="sl-SI" dirty="0">
                <a:solidFill>
                  <a:srgbClr val="7030A0"/>
                </a:solidFill>
              </a:rPr>
              <a:t>5. Sadni nektar</a:t>
            </a:r>
          </a:p>
        </p:txBody>
      </p:sp>
      <p:sp>
        <p:nvSpPr>
          <p:cNvPr id="3" name="Označba mesta vsebine 2">
            <a:extLst>
              <a:ext uri="{FF2B5EF4-FFF2-40B4-BE49-F238E27FC236}">
                <a16:creationId xmlns:a16="http://schemas.microsoft.com/office/drawing/2014/main" id="{14952348-62DA-F2CE-2108-AEE73A42D3F8}"/>
              </a:ext>
            </a:extLst>
          </p:cNvPr>
          <p:cNvSpPr>
            <a:spLocks noGrp="1"/>
          </p:cNvSpPr>
          <p:nvPr>
            <p:ph idx="1"/>
          </p:nvPr>
        </p:nvSpPr>
        <p:spPr/>
        <p:txBody>
          <a:bodyPr>
            <a:normAutofit lnSpcReduction="10000"/>
          </a:bodyPr>
          <a:lstStyle/>
          <a:p>
            <a:pPr marL="0" indent="0" algn="just">
              <a:buNone/>
            </a:pPr>
            <a:r>
              <a:rPr lang="sl-SI" dirty="0"/>
              <a:t>Proizvod, ki lahko fermentira, a ni fermentiran, ki: </a:t>
            </a:r>
          </a:p>
          <a:p>
            <a:pPr algn="just"/>
            <a:r>
              <a:rPr lang="sl-SI" dirty="0"/>
              <a:t>je pridobljen </a:t>
            </a:r>
            <a:r>
              <a:rPr lang="sl-SI" dirty="0">
                <a:solidFill>
                  <a:srgbClr val="FF0000"/>
                </a:solidFill>
              </a:rPr>
              <a:t>z dodatkom vode </a:t>
            </a:r>
            <a:r>
              <a:rPr lang="sl-SI" dirty="0"/>
              <a:t>z dodajanjem ali brez dodajanja </a:t>
            </a:r>
            <a:r>
              <a:rPr lang="sl-SI" b="1" dirty="0">
                <a:solidFill>
                  <a:srgbClr val="00B050"/>
                </a:solidFill>
              </a:rPr>
              <a:t>sladkorjev in/ali medu </a:t>
            </a:r>
            <a:r>
              <a:rPr lang="sl-SI" dirty="0"/>
              <a:t>proizvodom, opredeljenim v točkah 1 do 4, sadni kaši in/ali zgoščeni sadni kaši in/ali mešanici teh proizvodov, in </a:t>
            </a:r>
          </a:p>
          <a:p>
            <a:pPr algn="just"/>
            <a:r>
              <a:rPr lang="sl-SI" dirty="0"/>
              <a:t>ki ustreza zahtevam iz Priloge IV</a:t>
            </a:r>
          </a:p>
          <a:p>
            <a:pPr algn="just"/>
            <a:r>
              <a:rPr lang="sl-SI" dirty="0"/>
              <a:t>pri proizvodnji sadnih nektarjev brez dodanih sladkorjev ali z manjšo energijsko vrednostjo, se lahko </a:t>
            </a:r>
            <a:r>
              <a:rPr lang="sl-SI" dirty="0">
                <a:solidFill>
                  <a:srgbClr val="732981"/>
                </a:solidFill>
              </a:rPr>
              <a:t>sladkorje v celoti ali deloma </a:t>
            </a:r>
            <a:r>
              <a:rPr lang="sl-SI" b="1" dirty="0">
                <a:solidFill>
                  <a:srgbClr val="732981"/>
                </a:solidFill>
              </a:rPr>
              <a:t>nadomesti s sladili</a:t>
            </a:r>
          </a:p>
          <a:p>
            <a:pPr marL="0" indent="0" algn="just">
              <a:buNone/>
            </a:pPr>
            <a:r>
              <a:rPr lang="sl-SI" dirty="0"/>
              <a:t>Aroma, pulpa in sadne celice, pridobljene z ustreznimi fizikalnimi postopki iz iste vrste sadja, se lahko sadnemu nektarju povrnejo. </a:t>
            </a:r>
          </a:p>
        </p:txBody>
      </p:sp>
    </p:spTree>
    <p:extLst>
      <p:ext uri="{BB962C8B-B14F-4D97-AF65-F5344CB8AC3E}">
        <p14:creationId xmlns:p14="http://schemas.microsoft.com/office/powerpoint/2010/main" val="217754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B02BD-DBCC-1207-5B3F-A82FE63B1D2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BF265EB-E387-3A09-3283-156B042BF8E6}"/>
              </a:ext>
            </a:extLst>
          </p:cNvPr>
          <p:cNvSpPr>
            <a:spLocks noGrp="1"/>
          </p:cNvSpPr>
          <p:nvPr>
            <p:ph type="title"/>
          </p:nvPr>
        </p:nvSpPr>
        <p:spPr>
          <a:xfrm>
            <a:off x="838200" y="365125"/>
            <a:ext cx="9876692" cy="5605829"/>
          </a:xfrm>
        </p:spPr>
        <p:txBody>
          <a:bodyPr>
            <a:normAutofit/>
          </a:bodyPr>
          <a:lstStyle/>
          <a:p>
            <a:r>
              <a:rPr lang="sl-SI" dirty="0">
                <a:solidFill>
                  <a:srgbClr val="7030A0"/>
                </a:solidFill>
              </a:rPr>
              <a:t>Priloga II: </a:t>
            </a:r>
            <a:br>
              <a:rPr lang="sl-SI" dirty="0">
                <a:solidFill>
                  <a:srgbClr val="7030A0"/>
                </a:solidFill>
              </a:rPr>
            </a:br>
            <a:r>
              <a:rPr lang="sl-SI" dirty="0">
                <a:solidFill>
                  <a:srgbClr val="7030A0"/>
                </a:solidFill>
              </a:rPr>
              <a:t>Opredelitev surovin</a:t>
            </a:r>
          </a:p>
        </p:txBody>
      </p:sp>
    </p:spTree>
    <p:extLst>
      <p:ext uri="{BB962C8B-B14F-4D97-AF65-F5344CB8AC3E}">
        <p14:creationId xmlns:p14="http://schemas.microsoft.com/office/powerpoint/2010/main" val="375590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054907-BFE1-0E2C-8BF1-78A3DF38AFDA}"/>
              </a:ext>
            </a:extLst>
          </p:cNvPr>
          <p:cNvSpPr>
            <a:spLocks noGrp="1"/>
          </p:cNvSpPr>
          <p:nvPr>
            <p:ph type="title"/>
          </p:nvPr>
        </p:nvSpPr>
        <p:spPr/>
        <p:txBody>
          <a:bodyPr/>
          <a:lstStyle/>
          <a:p>
            <a:r>
              <a:rPr lang="sl-SI" dirty="0">
                <a:solidFill>
                  <a:srgbClr val="7030A0"/>
                </a:solidFill>
              </a:rPr>
              <a:t>Sadje</a:t>
            </a:r>
          </a:p>
        </p:txBody>
      </p:sp>
      <p:sp>
        <p:nvSpPr>
          <p:cNvPr id="3" name="Označba mesta vsebine 2">
            <a:extLst>
              <a:ext uri="{FF2B5EF4-FFF2-40B4-BE49-F238E27FC236}">
                <a16:creationId xmlns:a16="http://schemas.microsoft.com/office/drawing/2014/main" id="{6B134F47-A543-7DF1-AF84-1260D2D97CBE}"/>
              </a:ext>
            </a:extLst>
          </p:cNvPr>
          <p:cNvSpPr>
            <a:spLocks noGrp="1"/>
          </p:cNvSpPr>
          <p:nvPr>
            <p:ph idx="1"/>
          </p:nvPr>
        </p:nvSpPr>
        <p:spPr/>
        <p:txBody>
          <a:bodyPr/>
          <a:lstStyle/>
          <a:p>
            <a:pPr algn="just"/>
            <a:r>
              <a:rPr lang="sl-SI" dirty="0"/>
              <a:t>Vse sadje. Za namene te direktive se paradižniki tudi štejejo kot sadje. </a:t>
            </a:r>
          </a:p>
          <a:p>
            <a:pPr algn="just"/>
            <a:r>
              <a:rPr lang="sl-SI" dirty="0"/>
              <a:t>Sadje mora biti </a:t>
            </a:r>
            <a:r>
              <a:rPr lang="sl-SI" b="1" dirty="0">
                <a:solidFill>
                  <a:srgbClr val="00B050"/>
                </a:solidFill>
              </a:rPr>
              <a:t>zdravo, primerno zrelo, sveže </a:t>
            </a:r>
            <a:r>
              <a:rPr lang="sl-SI" dirty="0"/>
              <a:t>ali </a:t>
            </a:r>
            <a:r>
              <a:rPr lang="sl-SI" b="1" dirty="0">
                <a:solidFill>
                  <a:srgbClr val="00B050"/>
                </a:solidFill>
              </a:rPr>
              <a:t>konzervirano s fizikalnimi postopki</a:t>
            </a:r>
            <a:r>
              <a:rPr lang="sl-SI" dirty="0"/>
              <a:t> ali </a:t>
            </a:r>
            <a:r>
              <a:rPr lang="sl-SI" b="1" dirty="0">
                <a:solidFill>
                  <a:srgbClr val="00B050"/>
                </a:solidFill>
              </a:rPr>
              <a:t>obdelavo</a:t>
            </a:r>
            <a:r>
              <a:rPr lang="sl-SI" dirty="0"/>
              <a:t>(-ami), vključno z obdelavami po pobiranju pridelka, ki se uporabijo v skladu s pravom Unije. </a:t>
            </a:r>
          </a:p>
          <a:p>
            <a:endParaRPr lang="sl-SI" dirty="0"/>
          </a:p>
        </p:txBody>
      </p:sp>
      <p:pic>
        <p:nvPicPr>
          <p:cNvPr id="4" name="Slika 3">
            <a:extLst>
              <a:ext uri="{FF2B5EF4-FFF2-40B4-BE49-F238E27FC236}">
                <a16:creationId xmlns:a16="http://schemas.microsoft.com/office/drawing/2014/main" id="{36E9E4FA-B11D-35DB-FEE0-75447A5C93D1}"/>
              </a:ext>
            </a:extLst>
          </p:cNvPr>
          <p:cNvPicPr>
            <a:picLocks noChangeAspect="1"/>
          </p:cNvPicPr>
          <p:nvPr/>
        </p:nvPicPr>
        <p:blipFill>
          <a:blip r:embed="rId2"/>
          <a:stretch>
            <a:fillRect/>
          </a:stretch>
        </p:blipFill>
        <p:spPr>
          <a:xfrm>
            <a:off x="1164492" y="3656685"/>
            <a:ext cx="4493846" cy="2912321"/>
          </a:xfrm>
          <a:prstGeom prst="rect">
            <a:avLst/>
          </a:prstGeom>
        </p:spPr>
      </p:pic>
      <p:pic>
        <p:nvPicPr>
          <p:cNvPr id="5" name="Slika 4">
            <a:extLst>
              <a:ext uri="{FF2B5EF4-FFF2-40B4-BE49-F238E27FC236}">
                <a16:creationId xmlns:a16="http://schemas.microsoft.com/office/drawing/2014/main" id="{C584E15B-86BB-82EF-A2D5-3B69107A612A}"/>
              </a:ext>
            </a:extLst>
          </p:cNvPr>
          <p:cNvPicPr>
            <a:picLocks noChangeAspect="1"/>
          </p:cNvPicPr>
          <p:nvPr/>
        </p:nvPicPr>
        <p:blipFill>
          <a:blip r:embed="rId3"/>
          <a:stretch>
            <a:fillRect/>
          </a:stretch>
        </p:blipFill>
        <p:spPr>
          <a:xfrm>
            <a:off x="6275265" y="3656685"/>
            <a:ext cx="2705100" cy="1685925"/>
          </a:xfrm>
          <a:prstGeom prst="rect">
            <a:avLst/>
          </a:prstGeom>
        </p:spPr>
      </p:pic>
    </p:spTree>
    <p:extLst>
      <p:ext uri="{BB962C8B-B14F-4D97-AF65-F5344CB8AC3E}">
        <p14:creationId xmlns:p14="http://schemas.microsoft.com/office/powerpoint/2010/main" val="640915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3317EC-29E0-DD3A-0BE7-9FFC4AD52698}"/>
              </a:ext>
            </a:extLst>
          </p:cNvPr>
          <p:cNvSpPr>
            <a:spLocks noGrp="1"/>
          </p:cNvSpPr>
          <p:nvPr>
            <p:ph type="title"/>
          </p:nvPr>
        </p:nvSpPr>
        <p:spPr/>
        <p:txBody>
          <a:bodyPr/>
          <a:lstStyle/>
          <a:p>
            <a:r>
              <a:rPr lang="sl-SI" dirty="0">
                <a:solidFill>
                  <a:srgbClr val="7030A0"/>
                </a:solidFill>
              </a:rPr>
              <a:t>Sadna kaša</a:t>
            </a:r>
          </a:p>
        </p:txBody>
      </p:sp>
      <p:sp>
        <p:nvSpPr>
          <p:cNvPr id="3" name="Označba mesta vsebine 2">
            <a:extLst>
              <a:ext uri="{FF2B5EF4-FFF2-40B4-BE49-F238E27FC236}">
                <a16:creationId xmlns:a16="http://schemas.microsoft.com/office/drawing/2014/main" id="{0B9BE323-C006-8820-E75E-F832487F997E}"/>
              </a:ext>
            </a:extLst>
          </p:cNvPr>
          <p:cNvSpPr>
            <a:spLocks noGrp="1"/>
          </p:cNvSpPr>
          <p:nvPr>
            <p:ph idx="1"/>
          </p:nvPr>
        </p:nvSpPr>
        <p:spPr/>
        <p:txBody>
          <a:bodyPr/>
          <a:lstStyle/>
          <a:p>
            <a:pPr marL="0" indent="0" algn="just">
              <a:buNone/>
            </a:pPr>
            <a:r>
              <a:rPr lang="sl-SI" dirty="0"/>
              <a:t>Proizvod, ki lahko fermentira, a ni fermentiran, pridobljen z ustreznimi </a:t>
            </a:r>
            <a:r>
              <a:rPr lang="sl-SI" b="1" dirty="0">
                <a:solidFill>
                  <a:srgbClr val="00B050"/>
                </a:solidFill>
              </a:rPr>
              <a:t>fizikalnimi postopki, </a:t>
            </a:r>
            <a:r>
              <a:rPr lang="sl-SI" dirty="0"/>
              <a:t>kot so </a:t>
            </a:r>
            <a:r>
              <a:rPr lang="sl-SI" b="1" dirty="0" err="1">
                <a:solidFill>
                  <a:srgbClr val="0070C0"/>
                </a:solidFill>
              </a:rPr>
              <a:t>pasiranje</a:t>
            </a:r>
            <a:r>
              <a:rPr lang="sl-SI" b="1" dirty="0">
                <a:solidFill>
                  <a:srgbClr val="0070C0"/>
                </a:solidFill>
              </a:rPr>
              <a:t>, drobljenje, mletje </a:t>
            </a:r>
            <a:r>
              <a:rPr lang="sl-SI" dirty="0"/>
              <a:t>užitnega dela sadja, celega ali olupljenega, </a:t>
            </a:r>
            <a:r>
              <a:rPr lang="sl-SI" b="1" dirty="0">
                <a:solidFill>
                  <a:srgbClr val="FF0000"/>
                </a:solidFill>
              </a:rPr>
              <a:t>ne</a:t>
            </a:r>
            <a:r>
              <a:rPr lang="sl-SI" dirty="0"/>
              <a:t> da bi </a:t>
            </a:r>
            <a:r>
              <a:rPr lang="sl-SI" dirty="0">
                <a:solidFill>
                  <a:srgbClr val="FF0000"/>
                </a:solidFill>
              </a:rPr>
              <a:t>odvzeli sok. </a:t>
            </a:r>
          </a:p>
        </p:txBody>
      </p:sp>
    </p:spTree>
    <p:extLst>
      <p:ext uri="{BB962C8B-B14F-4D97-AF65-F5344CB8AC3E}">
        <p14:creationId xmlns:p14="http://schemas.microsoft.com/office/powerpoint/2010/main" val="57320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47E8E7-65C4-EC05-B4FE-88ED196DDB2D}"/>
              </a:ext>
            </a:extLst>
          </p:cNvPr>
          <p:cNvSpPr>
            <a:spLocks noGrp="1"/>
          </p:cNvSpPr>
          <p:nvPr>
            <p:ph type="title"/>
          </p:nvPr>
        </p:nvSpPr>
        <p:spPr/>
        <p:txBody>
          <a:bodyPr/>
          <a:lstStyle/>
          <a:p>
            <a:r>
              <a:rPr lang="sl-SI" dirty="0">
                <a:solidFill>
                  <a:srgbClr val="7030A0"/>
                </a:solidFill>
              </a:rPr>
              <a:t>Zgoščena sadna kaša</a:t>
            </a:r>
          </a:p>
        </p:txBody>
      </p:sp>
      <p:sp>
        <p:nvSpPr>
          <p:cNvPr id="3" name="Označba mesta vsebine 2">
            <a:extLst>
              <a:ext uri="{FF2B5EF4-FFF2-40B4-BE49-F238E27FC236}">
                <a16:creationId xmlns:a16="http://schemas.microsoft.com/office/drawing/2014/main" id="{CD01B995-230D-7B00-10C7-FD72E64F8683}"/>
              </a:ext>
            </a:extLst>
          </p:cNvPr>
          <p:cNvSpPr>
            <a:spLocks noGrp="1"/>
          </p:cNvSpPr>
          <p:nvPr>
            <p:ph idx="1"/>
          </p:nvPr>
        </p:nvSpPr>
        <p:spPr/>
        <p:txBody>
          <a:bodyPr/>
          <a:lstStyle/>
          <a:p>
            <a:pPr algn="just"/>
            <a:r>
              <a:rPr lang="sl-SI" dirty="0"/>
              <a:t>Proizvod, pridobljen </a:t>
            </a:r>
            <a:r>
              <a:rPr lang="sl-SI" b="1" dirty="0">
                <a:solidFill>
                  <a:srgbClr val="00B050"/>
                </a:solidFill>
              </a:rPr>
              <a:t>iz sadne kaše, </a:t>
            </a:r>
            <a:r>
              <a:rPr lang="sl-SI" dirty="0"/>
              <a:t>kateri se s fizikalnimi postopki </a:t>
            </a:r>
            <a:r>
              <a:rPr lang="sl-SI" b="1" dirty="0">
                <a:solidFill>
                  <a:srgbClr val="0070C0"/>
                </a:solidFill>
              </a:rPr>
              <a:t>odvzame </a:t>
            </a:r>
            <a:r>
              <a:rPr lang="sl-SI" dirty="0"/>
              <a:t>določen </a:t>
            </a:r>
            <a:r>
              <a:rPr lang="sl-SI" b="1" dirty="0">
                <a:solidFill>
                  <a:srgbClr val="0070C0"/>
                </a:solidFill>
              </a:rPr>
              <a:t>delež</a:t>
            </a:r>
            <a:r>
              <a:rPr lang="sl-SI" dirty="0"/>
              <a:t> vsebovane </a:t>
            </a:r>
            <a:r>
              <a:rPr lang="sl-SI" b="1" dirty="0">
                <a:solidFill>
                  <a:srgbClr val="0070C0"/>
                </a:solidFill>
              </a:rPr>
              <a:t>vode. </a:t>
            </a:r>
          </a:p>
          <a:p>
            <a:pPr algn="just"/>
            <a:r>
              <a:rPr lang="sl-SI" dirty="0"/>
              <a:t>Zgoščeni sadni kaši se lahko </a:t>
            </a:r>
            <a:r>
              <a:rPr lang="sl-SI" dirty="0">
                <a:solidFill>
                  <a:srgbClr val="732981"/>
                </a:solidFill>
              </a:rPr>
              <a:t>povrne aroma, </a:t>
            </a:r>
            <a:r>
              <a:rPr lang="sl-SI" dirty="0"/>
              <a:t>ki se pridobi z ustreznimi fizikalnimi postopki, kot je opredeljeno v točki 3 dela II Priloge I, pri čemer se mora v celoti pridobiti </a:t>
            </a:r>
            <a:r>
              <a:rPr lang="sl-SI" dirty="0">
                <a:solidFill>
                  <a:srgbClr val="732981"/>
                </a:solidFill>
              </a:rPr>
              <a:t>iz enake vrste sadja. </a:t>
            </a:r>
          </a:p>
          <a:p>
            <a:endParaRPr lang="sl-SI" dirty="0"/>
          </a:p>
        </p:txBody>
      </p:sp>
    </p:spTree>
    <p:extLst>
      <p:ext uri="{BB962C8B-B14F-4D97-AF65-F5344CB8AC3E}">
        <p14:creationId xmlns:p14="http://schemas.microsoft.com/office/powerpoint/2010/main" val="184276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733EFB-4231-714E-BE70-468A3A1724EF}"/>
              </a:ext>
            </a:extLst>
          </p:cNvPr>
          <p:cNvSpPr>
            <a:spLocks noGrp="1"/>
          </p:cNvSpPr>
          <p:nvPr>
            <p:ph type="title"/>
          </p:nvPr>
        </p:nvSpPr>
        <p:spPr/>
        <p:txBody>
          <a:bodyPr/>
          <a:lstStyle/>
          <a:p>
            <a:r>
              <a:rPr lang="sl-SI" dirty="0">
                <a:solidFill>
                  <a:srgbClr val="7030A0"/>
                </a:solidFill>
              </a:rPr>
              <a:t>Aroma</a:t>
            </a:r>
          </a:p>
        </p:txBody>
      </p:sp>
      <p:sp>
        <p:nvSpPr>
          <p:cNvPr id="3" name="Označba mesta vsebine 2">
            <a:extLst>
              <a:ext uri="{FF2B5EF4-FFF2-40B4-BE49-F238E27FC236}">
                <a16:creationId xmlns:a16="http://schemas.microsoft.com/office/drawing/2014/main" id="{3B55E542-9F38-52A6-5BD5-6F20831B7E22}"/>
              </a:ext>
            </a:extLst>
          </p:cNvPr>
          <p:cNvSpPr>
            <a:spLocks noGrp="1"/>
          </p:cNvSpPr>
          <p:nvPr>
            <p:ph idx="1"/>
          </p:nvPr>
        </p:nvSpPr>
        <p:spPr/>
        <p:txBody>
          <a:bodyPr>
            <a:normAutofit/>
          </a:bodyPr>
          <a:lstStyle/>
          <a:p>
            <a:pPr algn="just"/>
            <a:r>
              <a:rPr lang="sl-SI" dirty="0"/>
              <a:t>Za povrnitev se arome pridobijo med predelovanjem sadja z uporabo ustreznih </a:t>
            </a:r>
            <a:r>
              <a:rPr lang="sl-SI" b="1" dirty="0">
                <a:solidFill>
                  <a:srgbClr val="00B050"/>
                </a:solidFill>
              </a:rPr>
              <a:t>fizikalnih </a:t>
            </a:r>
            <a:r>
              <a:rPr lang="sl-SI" dirty="0"/>
              <a:t>postopkov, kot so:</a:t>
            </a:r>
          </a:p>
          <a:p>
            <a:pPr lvl="3" algn="just">
              <a:buFont typeface="Courier New" panose="02070309020205020404" pitchFamily="49" charset="0"/>
              <a:buChar char="o"/>
            </a:pPr>
            <a:r>
              <a:rPr lang="sl-SI" b="1" dirty="0">
                <a:solidFill>
                  <a:srgbClr val="0070C0"/>
                </a:solidFill>
              </a:rPr>
              <a:t>Stiskanje</a:t>
            </a:r>
          </a:p>
          <a:p>
            <a:pPr lvl="3" algn="just">
              <a:buFont typeface="Courier New" panose="02070309020205020404" pitchFamily="49" charset="0"/>
              <a:buChar char="o"/>
            </a:pPr>
            <a:r>
              <a:rPr lang="sl-SI" b="1" dirty="0">
                <a:solidFill>
                  <a:srgbClr val="0070C0"/>
                </a:solidFill>
              </a:rPr>
              <a:t>Ekstrakcija</a:t>
            </a:r>
          </a:p>
          <a:p>
            <a:pPr lvl="3" algn="just">
              <a:buFont typeface="Courier New" panose="02070309020205020404" pitchFamily="49" charset="0"/>
              <a:buChar char="o"/>
            </a:pPr>
            <a:r>
              <a:rPr lang="sl-SI" b="1" dirty="0">
                <a:solidFill>
                  <a:srgbClr val="0070C0"/>
                </a:solidFill>
              </a:rPr>
              <a:t>Destilacija</a:t>
            </a:r>
          </a:p>
          <a:p>
            <a:pPr lvl="3" algn="just">
              <a:buFont typeface="Courier New" panose="02070309020205020404" pitchFamily="49" charset="0"/>
              <a:buChar char="o"/>
            </a:pPr>
            <a:r>
              <a:rPr lang="sl-SI" b="1" dirty="0">
                <a:solidFill>
                  <a:srgbClr val="0070C0"/>
                </a:solidFill>
              </a:rPr>
              <a:t>Filtracija</a:t>
            </a:r>
          </a:p>
          <a:p>
            <a:pPr lvl="3" algn="just">
              <a:buFont typeface="Courier New" panose="02070309020205020404" pitchFamily="49" charset="0"/>
              <a:buChar char="o"/>
            </a:pPr>
            <a:r>
              <a:rPr lang="sl-SI" b="1" dirty="0" err="1">
                <a:solidFill>
                  <a:srgbClr val="0070C0"/>
                </a:solidFill>
              </a:rPr>
              <a:t>Adsorbcija</a:t>
            </a:r>
            <a:endParaRPr lang="sl-SI" b="1" dirty="0">
              <a:solidFill>
                <a:srgbClr val="0070C0"/>
              </a:solidFill>
            </a:endParaRPr>
          </a:p>
          <a:p>
            <a:pPr lvl="3" algn="just">
              <a:buFont typeface="Courier New" panose="02070309020205020404" pitchFamily="49" charset="0"/>
              <a:buChar char="o"/>
            </a:pPr>
            <a:r>
              <a:rPr lang="sl-SI" b="1" dirty="0">
                <a:solidFill>
                  <a:srgbClr val="0070C0"/>
                </a:solidFill>
              </a:rPr>
              <a:t>Izhlapevanje</a:t>
            </a:r>
          </a:p>
          <a:p>
            <a:pPr lvl="3" algn="just">
              <a:buFont typeface="Courier New" panose="02070309020205020404" pitchFamily="49" charset="0"/>
              <a:buChar char="o"/>
            </a:pPr>
            <a:r>
              <a:rPr lang="sl-SI" b="1" dirty="0">
                <a:solidFill>
                  <a:srgbClr val="0070C0"/>
                </a:solidFill>
              </a:rPr>
              <a:t>Razstavljanje</a:t>
            </a:r>
          </a:p>
          <a:p>
            <a:pPr lvl="3" algn="just">
              <a:buFont typeface="Courier New" panose="02070309020205020404" pitchFamily="49" charset="0"/>
              <a:buChar char="o"/>
            </a:pPr>
            <a:r>
              <a:rPr lang="sl-SI" b="1" dirty="0">
                <a:solidFill>
                  <a:srgbClr val="0070C0"/>
                </a:solidFill>
              </a:rPr>
              <a:t>zgoščevanje </a:t>
            </a:r>
          </a:p>
          <a:p>
            <a:pPr algn="just"/>
            <a:r>
              <a:rPr lang="sl-SI" dirty="0"/>
              <a:t>Aroma se pridobi iz užitnega dela sadja; vendar je lahko tudi hladno stiskano olje iz lupine </a:t>
            </a:r>
            <a:r>
              <a:rPr lang="sl-SI" dirty="0" err="1"/>
              <a:t>citrusov</a:t>
            </a:r>
            <a:r>
              <a:rPr lang="sl-SI" dirty="0"/>
              <a:t> in komponent iz pešk. </a:t>
            </a:r>
          </a:p>
          <a:p>
            <a:endParaRPr lang="sl-SI" dirty="0"/>
          </a:p>
        </p:txBody>
      </p:sp>
    </p:spTree>
    <p:extLst>
      <p:ext uri="{BB962C8B-B14F-4D97-AF65-F5344CB8AC3E}">
        <p14:creationId xmlns:p14="http://schemas.microsoft.com/office/powerpoint/2010/main" val="381697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965C02B-9920-5BD3-EF42-266A8BDB845A}"/>
              </a:ext>
            </a:extLst>
          </p:cNvPr>
          <p:cNvSpPr>
            <a:spLocks noGrp="1"/>
          </p:cNvSpPr>
          <p:nvPr>
            <p:ph type="title"/>
          </p:nvPr>
        </p:nvSpPr>
        <p:spPr/>
        <p:txBody>
          <a:bodyPr/>
          <a:lstStyle/>
          <a:p>
            <a:r>
              <a:rPr lang="sl-SI" dirty="0">
                <a:solidFill>
                  <a:srgbClr val="7030A0"/>
                </a:solidFill>
              </a:rPr>
              <a:t>Sladkorji in med</a:t>
            </a:r>
          </a:p>
        </p:txBody>
      </p:sp>
      <p:sp>
        <p:nvSpPr>
          <p:cNvPr id="3" name="Označba mesta vsebine 2">
            <a:extLst>
              <a:ext uri="{FF2B5EF4-FFF2-40B4-BE49-F238E27FC236}">
                <a16:creationId xmlns:a16="http://schemas.microsoft.com/office/drawing/2014/main" id="{7CBBE057-C427-5161-D9E6-C1E8C49EABA5}"/>
              </a:ext>
            </a:extLst>
          </p:cNvPr>
          <p:cNvSpPr>
            <a:spLocks noGrp="1"/>
          </p:cNvSpPr>
          <p:nvPr>
            <p:ph idx="1"/>
          </p:nvPr>
        </p:nvSpPr>
        <p:spPr/>
        <p:txBody>
          <a:bodyPr/>
          <a:lstStyle/>
          <a:p>
            <a:r>
              <a:rPr lang="sl-SI" dirty="0"/>
              <a:t>sladkorji namenjenih za prehrano ljudi (direktivi Sveta 2001/111/ES)</a:t>
            </a:r>
          </a:p>
          <a:p>
            <a:r>
              <a:rPr lang="sl-SI" dirty="0" err="1"/>
              <a:t>fruktozni</a:t>
            </a:r>
            <a:r>
              <a:rPr lang="sl-SI" dirty="0"/>
              <a:t> sirup</a:t>
            </a:r>
          </a:p>
          <a:p>
            <a:r>
              <a:rPr lang="sl-SI" dirty="0"/>
              <a:t>sladkorji, ki izvirajo iz sadja</a:t>
            </a:r>
          </a:p>
        </p:txBody>
      </p:sp>
    </p:spTree>
    <p:extLst>
      <p:ext uri="{BB962C8B-B14F-4D97-AF65-F5344CB8AC3E}">
        <p14:creationId xmlns:p14="http://schemas.microsoft.com/office/powerpoint/2010/main" val="326512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D1B32C47-4C4A-5DF9-597F-5FD43CFF43B7}"/>
              </a:ext>
            </a:extLst>
          </p:cNvPr>
          <p:cNvPicPr>
            <a:picLocks noGrp="1" noChangeAspect="1"/>
          </p:cNvPicPr>
          <p:nvPr>
            <p:ph idx="1"/>
          </p:nvPr>
        </p:nvPicPr>
        <p:blipFill>
          <a:blip r:embed="rId2"/>
          <a:stretch>
            <a:fillRect/>
          </a:stretch>
        </p:blipFill>
        <p:spPr>
          <a:xfrm>
            <a:off x="955977" y="1917563"/>
            <a:ext cx="9997002" cy="3420343"/>
          </a:xfrm>
          <a:prstGeom prst="rect">
            <a:avLst/>
          </a:prstGeom>
        </p:spPr>
      </p:pic>
      <p:pic>
        <p:nvPicPr>
          <p:cNvPr id="6" name="Slika 5">
            <a:extLst>
              <a:ext uri="{FF2B5EF4-FFF2-40B4-BE49-F238E27FC236}">
                <a16:creationId xmlns:a16="http://schemas.microsoft.com/office/drawing/2014/main" id="{D7A80D1C-7EAB-93C4-ADFE-5F75A584F2A5}"/>
              </a:ext>
            </a:extLst>
          </p:cNvPr>
          <p:cNvPicPr>
            <a:picLocks noChangeAspect="1"/>
          </p:cNvPicPr>
          <p:nvPr/>
        </p:nvPicPr>
        <p:blipFill>
          <a:blip r:embed="rId3"/>
          <a:stretch>
            <a:fillRect/>
          </a:stretch>
        </p:blipFill>
        <p:spPr>
          <a:xfrm>
            <a:off x="2489903" y="669793"/>
            <a:ext cx="7212193" cy="1438781"/>
          </a:xfrm>
          <a:prstGeom prst="rect">
            <a:avLst/>
          </a:prstGeom>
        </p:spPr>
      </p:pic>
    </p:spTree>
    <p:extLst>
      <p:ext uri="{BB962C8B-B14F-4D97-AF65-F5344CB8AC3E}">
        <p14:creationId xmlns:p14="http://schemas.microsoft.com/office/powerpoint/2010/main" val="1436472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958609-5D63-9B18-10A1-2E3DF43D0568}"/>
              </a:ext>
            </a:extLst>
          </p:cNvPr>
          <p:cNvSpPr>
            <a:spLocks noGrp="1"/>
          </p:cNvSpPr>
          <p:nvPr>
            <p:ph type="title"/>
          </p:nvPr>
        </p:nvSpPr>
        <p:spPr/>
        <p:txBody>
          <a:bodyPr/>
          <a:lstStyle/>
          <a:p>
            <a:r>
              <a:rPr lang="sl-SI" dirty="0">
                <a:solidFill>
                  <a:srgbClr val="7030A0"/>
                </a:solidFill>
              </a:rPr>
              <a:t>Pulpa in sadne celice</a:t>
            </a:r>
          </a:p>
        </p:txBody>
      </p:sp>
      <p:sp>
        <p:nvSpPr>
          <p:cNvPr id="3" name="Označba mesta vsebine 2">
            <a:extLst>
              <a:ext uri="{FF2B5EF4-FFF2-40B4-BE49-F238E27FC236}">
                <a16:creationId xmlns:a16="http://schemas.microsoft.com/office/drawing/2014/main" id="{4F3540AE-25BF-2AF6-EDCC-B1F17082B153}"/>
              </a:ext>
            </a:extLst>
          </p:cNvPr>
          <p:cNvSpPr>
            <a:spLocks noGrp="1"/>
          </p:cNvSpPr>
          <p:nvPr>
            <p:ph idx="1"/>
          </p:nvPr>
        </p:nvSpPr>
        <p:spPr/>
        <p:txBody>
          <a:bodyPr/>
          <a:lstStyle/>
          <a:p>
            <a:pPr marL="0" indent="0" algn="just">
              <a:buNone/>
            </a:pPr>
            <a:r>
              <a:rPr lang="sl-SI" dirty="0"/>
              <a:t>Proizvodi, pridobljeni iz užitnih delov sadja enake vrste, </a:t>
            </a:r>
            <a:r>
              <a:rPr lang="sl-SI" dirty="0">
                <a:solidFill>
                  <a:srgbClr val="FF0000"/>
                </a:solidFill>
              </a:rPr>
              <a:t>ne</a:t>
            </a:r>
            <a:r>
              <a:rPr lang="sl-SI" dirty="0"/>
              <a:t> da bi odvzeli </a:t>
            </a:r>
            <a:r>
              <a:rPr lang="sl-SI" dirty="0">
                <a:solidFill>
                  <a:srgbClr val="FF0000"/>
                </a:solidFill>
              </a:rPr>
              <a:t>sok. </a:t>
            </a:r>
          </a:p>
          <a:p>
            <a:pPr marL="0" indent="0" algn="just">
              <a:buNone/>
            </a:pPr>
            <a:r>
              <a:rPr lang="sl-SI" dirty="0"/>
              <a:t>Pri </a:t>
            </a:r>
            <a:r>
              <a:rPr lang="sl-SI" b="1" dirty="0" err="1">
                <a:solidFill>
                  <a:srgbClr val="FF6600"/>
                </a:solidFill>
              </a:rPr>
              <a:t>citrusih</a:t>
            </a:r>
            <a:r>
              <a:rPr lang="sl-SI" dirty="0"/>
              <a:t> so poleg tega pulpa ali sadne celice </a:t>
            </a:r>
            <a:r>
              <a:rPr lang="sl-SI" b="1" dirty="0">
                <a:solidFill>
                  <a:srgbClr val="FF6600"/>
                </a:solidFill>
              </a:rPr>
              <a:t>mehurčki soka, </a:t>
            </a:r>
            <a:r>
              <a:rPr lang="sl-SI" dirty="0"/>
              <a:t>pridobljenega iz mesnatega dela plodu.</a:t>
            </a:r>
            <a:r>
              <a:rPr lang="sl-SI" b="1" dirty="0"/>
              <a:t> </a:t>
            </a:r>
            <a:endParaRPr lang="sl-SI" dirty="0"/>
          </a:p>
          <a:p>
            <a:endParaRPr lang="sl-SI" dirty="0"/>
          </a:p>
        </p:txBody>
      </p:sp>
    </p:spTree>
    <p:extLst>
      <p:ext uri="{BB962C8B-B14F-4D97-AF65-F5344CB8AC3E}">
        <p14:creationId xmlns:p14="http://schemas.microsoft.com/office/powerpoint/2010/main" val="43699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08D169-749E-171E-BA19-C73158C164FC}"/>
              </a:ext>
            </a:extLst>
          </p:cNvPr>
          <p:cNvSpPr>
            <a:spLocks noGrp="1"/>
          </p:cNvSpPr>
          <p:nvPr>
            <p:ph type="title"/>
          </p:nvPr>
        </p:nvSpPr>
        <p:spPr/>
        <p:txBody>
          <a:bodyPr>
            <a:normAutofit/>
          </a:bodyPr>
          <a:lstStyle/>
          <a:p>
            <a:r>
              <a:rPr lang="sl-SI" sz="3600" dirty="0">
                <a:solidFill>
                  <a:srgbClr val="7030A0"/>
                </a:solidFill>
              </a:rPr>
              <a:t>Veš kaj ješ? </a:t>
            </a:r>
            <a:br>
              <a:rPr lang="sl-SI" sz="3600" dirty="0">
                <a:solidFill>
                  <a:srgbClr val="7030A0"/>
                </a:solidFill>
              </a:rPr>
            </a:br>
            <a:r>
              <a:rPr lang="sl-SI" sz="3600" dirty="0">
                <a:solidFill>
                  <a:srgbClr val="7030A0"/>
                </a:solidFill>
              </a:rPr>
              <a:t>Razlika med sokom, nektarjem in sadno pijačo</a:t>
            </a:r>
          </a:p>
        </p:txBody>
      </p:sp>
      <p:sp>
        <p:nvSpPr>
          <p:cNvPr id="3" name="Označba mesta vsebine 2">
            <a:extLst>
              <a:ext uri="{FF2B5EF4-FFF2-40B4-BE49-F238E27FC236}">
                <a16:creationId xmlns:a16="http://schemas.microsoft.com/office/drawing/2014/main" id="{A52D43A7-B066-0163-9A69-D812CD9B4BEC}"/>
              </a:ext>
            </a:extLst>
          </p:cNvPr>
          <p:cNvSpPr>
            <a:spLocks noGrp="1"/>
          </p:cNvSpPr>
          <p:nvPr>
            <p:ph idx="1"/>
          </p:nvPr>
        </p:nvSpPr>
        <p:spPr/>
        <p:txBody>
          <a:bodyPr/>
          <a:lstStyle/>
          <a:p>
            <a:pPr marL="0" indent="0">
              <a:buNone/>
            </a:pPr>
            <a:r>
              <a:rPr lang="sl-SI" sz="2000" dirty="0">
                <a:hlinkClick r:id="rId2"/>
              </a:rPr>
              <a:t>https://veskajjes.si/nasveti-in-novice/2718-razlika-med-sokom-nektarjem-in-sadno-pijaco</a:t>
            </a:r>
            <a:endParaRPr lang="sl-SI" sz="2000" dirty="0"/>
          </a:p>
          <a:p>
            <a:endParaRPr lang="sl-SI" dirty="0"/>
          </a:p>
        </p:txBody>
      </p:sp>
      <p:pic>
        <p:nvPicPr>
          <p:cNvPr id="5" name="Slika 4">
            <a:extLst>
              <a:ext uri="{FF2B5EF4-FFF2-40B4-BE49-F238E27FC236}">
                <a16:creationId xmlns:a16="http://schemas.microsoft.com/office/drawing/2014/main" id="{9474EFDB-2014-455C-0A5A-A3AEF9F2ACBB}"/>
              </a:ext>
            </a:extLst>
          </p:cNvPr>
          <p:cNvPicPr>
            <a:picLocks noChangeAspect="1"/>
          </p:cNvPicPr>
          <p:nvPr/>
        </p:nvPicPr>
        <p:blipFill>
          <a:blip r:embed="rId3"/>
          <a:stretch>
            <a:fillRect/>
          </a:stretch>
        </p:blipFill>
        <p:spPr>
          <a:xfrm>
            <a:off x="922216" y="2240473"/>
            <a:ext cx="4470400" cy="4168085"/>
          </a:xfrm>
          <a:prstGeom prst="rect">
            <a:avLst/>
          </a:prstGeom>
        </p:spPr>
      </p:pic>
      <p:pic>
        <p:nvPicPr>
          <p:cNvPr id="7" name="Slika 6">
            <a:extLst>
              <a:ext uri="{FF2B5EF4-FFF2-40B4-BE49-F238E27FC236}">
                <a16:creationId xmlns:a16="http://schemas.microsoft.com/office/drawing/2014/main" id="{8D44ECDB-5B23-5B79-F9EE-D054AEFFEB1B}"/>
              </a:ext>
            </a:extLst>
          </p:cNvPr>
          <p:cNvPicPr>
            <a:picLocks noChangeAspect="1"/>
          </p:cNvPicPr>
          <p:nvPr/>
        </p:nvPicPr>
        <p:blipFill>
          <a:blip r:embed="rId4"/>
          <a:stretch>
            <a:fillRect/>
          </a:stretch>
        </p:blipFill>
        <p:spPr>
          <a:xfrm>
            <a:off x="5476632" y="2243524"/>
            <a:ext cx="5166469" cy="2370952"/>
          </a:xfrm>
          <a:prstGeom prst="rect">
            <a:avLst/>
          </a:prstGeom>
        </p:spPr>
      </p:pic>
      <p:pic>
        <p:nvPicPr>
          <p:cNvPr id="9" name="Slika 8">
            <a:extLst>
              <a:ext uri="{FF2B5EF4-FFF2-40B4-BE49-F238E27FC236}">
                <a16:creationId xmlns:a16="http://schemas.microsoft.com/office/drawing/2014/main" id="{D3ABD946-C2EB-8A49-DDC3-EC52206DC9F0}"/>
              </a:ext>
            </a:extLst>
          </p:cNvPr>
          <p:cNvPicPr>
            <a:picLocks noChangeAspect="1"/>
          </p:cNvPicPr>
          <p:nvPr/>
        </p:nvPicPr>
        <p:blipFill>
          <a:blip r:embed="rId5"/>
          <a:stretch>
            <a:fillRect/>
          </a:stretch>
        </p:blipFill>
        <p:spPr>
          <a:xfrm>
            <a:off x="5476631" y="4766382"/>
            <a:ext cx="5278421" cy="1642175"/>
          </a:xfrm>
          <a:prstGeom prst="rect">
            <a:avLst/>
          </a:prstGeom>
        </p:spPr>
      </p:pic>
    </p:spTree>
    <p:extLst>
      <p:ext uri="{BB962C8B-B14F-4D97-AF65-F5344CB8AC3E}">
        <p14:creationId xmlns:p14="http://schemas.microsoft.com/office/powerpoint/2010/main" val="156183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FA52AE-6466-956E-E60F-DFF33CD0F244}"/>
              </a:ext>
            </a:extLst>
          </p:cNvPr>
          <p:cNvSpPr>
            <a:spLocks noGrp="1"/>
          </p:cNvSpPr>
          <p:nvPr>
            <p:ph type="title"/>
          </p:nvPr>
        </p:nvSpPr>
        <p:spPr/>
        <p:txBody>
          <a:bodyPr/>
          <a:lstStyle/>
          <a:p>
            <a:r>
              <a:rPr lang="sl-SI" dirty="0">
                <a:solidFill>
                  <a:srgbClr val="7030A0"/>
                </a:solidFill>
              </a:rPr>
              <a:t>Priloga IV</a:t>
            </a:r>
          </a:p>
        </p:txBody>
      </p:sp>
      <p:sp>
        <p:nvSpPr>
          <p:cNvPr id="8" name="Označba mesta vsebine 7">
            <a:extLst>
              <a:ext uri="{FF2B5EF4-FFF2-40B4-BE49-F238E27FC236}">
                <a16:creationId xmlns:a16="http://schemas.microsoft.com/office/drawing/2014/main" id="{D92F68AC-9785-2C55-C3CC-0B84AB3929A0}"/>
              </a:ext>
            </a:extLst>
          </p:cNvPr>
          <p:cNvSpPr>
            <a:spLocks noGrp="1"/>
          </p:cNvSpPr>
          <p:nvPr>
            <p:ph idx="1"/>
          </p:nvPr>
        </p:nvSpPr>
        <p:spPr/>
        <p:txBody>
          <a:bodyPr>
            <a:normAutofit lnSpcReduction="10000"/>
          </a:bodyPr>
          <a:lstStyle/>
          <a:p>
            <a:pPr marL="0" indent="0">
              <a:buNone/>
            </a:pPr>
            <a:r>
              <a:rPr lang="sl-SI" sz="1800" b="1" dirty="0">
                <a:solidFill>
                  <a:srgbClr val="7030A0"/>
                </a:solidFill>
              </a:rPr>
              <a:t>Sadni nektarji iz</a:t>
            </a:r>
            <a:r>
              <a:rPr lang="sl-SI" sz="1800" dirty="0"/>
              <a:t>		</a:t>
            </a:r>
            <a:r>
              <a:rPr lang="sl-SI" sz="1800" b="1" dirty="0">
                <a:solidFill>
                  <a:srgbClr val="7030A0"/>
                </a:solidFill>
              </a:rPr>
              <a:t>Najmanjša vsebnost soka in/ali kaše </a:t>
            </a:r>
            <a:r>
              <a:rPr lang="sl-SI" sz="1800" dirty="0"/>
              <a:t>(v % volumna končnega proizvoda)</a:t>
            </a:r>
          </a:p>
          <a:p>
            <a:pPr marL="400050" indent="-400050">
              <a:buAutoNum type="romanUcPeriod"/>
            </a:pPr>
            <a:r>
              <a:rPr lang="sl-SI" sz="1800" dirty="0"/>
              <a:t>Sadje </a:t>
            </a:r>
            <a:r>
              <a:rPr lang="sl-SI" sz="1800" dirty="0">
                <a:solidFill>
                  <a:srgbClr val="FF0000"/>
                </a:solidFill>
              </a:rPr>
              <a:t>s kislim </a:t>
            </a:r>
            <a:r>
              <a:rPr lang="sl-SI" sz="1800" dirty="0"/>
              <a:t>sokom, </a:t>
            </a:r>
            <a:r>
              <a:rPr lang="sl-SI" sz="1800" dirty="0">
                <a:solidFill>
                  <a:srgbClr val="FF0000"/>
                </a:solidFill>
              </a:rPr>
              <a:t>neprijetnim </a:t>
            </a:r>
            <a:r>
              <a:rPr lang="sl-SI" sz="1800" dirty="0"/>
              <a:t>za uživanje v naravnem stanju</a:t>
            </a:r>
          </a:p>
          <a:p>
            <a:pPr marL="0" indent="0">
              <a:buNone/>
            </a:pPr>
            <a:r>
              <a:rPr lang="sl-SI" sz="1800" b="1" dirty="0">
                <a:solidFill>
                  <a:srgbClr val="0070C0"/>
                </a:solidFill>
              </a:rPr>
              <a:t>Pasijonka				25</a:t>
            </a:r>
          </a:p>
          <a:p>
            <a:pPr marL="0" indent="0">
              <a:buNone/>
            </a:pPr>
            <a:r>
              <a:rPr lang="sl-SI" sz="1800" b="1" dirty="0">
                <a:solidFill>
                  <a:srgbClr val="00B050"/>
                </a:solidFill>
              </a:rPr>
              <a:t>Pomaranče </a:t>
            </a:r>
            <a:r>
              <a:rPr lang="sl-SI" sz="1800" b="1" dirty="0" err="1">
                <a:solidFill>
                  <a:srgbClr val="00B050"/>
                </a:solidFill>
              </a:rPr>
              <a:t>quito</a:t>
            </a:r>
            <a:r>
              <a:rPr lang="sl-SI" sz="1800" b="1" dirty="0">
                <a:solidFill>
                  <a:srgbClr val="00B050"/>
                </a:solidFill>
              </a:rPr>
              <a:t>			25</a:t>
            </a:r>
          </a:p>
          <a:p>
            <a:pPr marL="0" indent="0">
              <a:buNone/>
            </a:pPr>
            <a:r>
              <a:rPr lang="sl-SI" sz="1800" b="1" dirty="0">
                <a:solidFill>
                  <a:srgbClr val="0070C0"/>
                </a:solidFill>
              </a:rPr>
              <a:t>Črni, beli, rdeči ribez 		25</a:t>
            </a:r>
          </a:p>
          <a:p>
            <a:pPr marL="0" indent="0">
              <a:buNone/>
            </a:pPr>
            <a:r>
              <a:rPr lang="sl-SI" sz="1800" b="1" dirty="0">
                <a:solidFill>
                  <a:srgbClr val="00B050"/>
                </a:solidFill>
              </a:rPr>
              <a:t>Beli ribez				25</a:t>
            </a:r>
          </a:p>
          <a:p>
            <a:pPr marL="0" indent="0">
              <a:buNone/>
            </a:pPr>
            <a:r>
              <a:rPr lang="sl-SI" sz="1800" b="1" dirty="0">
                <a:solidFill>
                  <a:srgbClr val="0070C0"/>
                </a:solidFill>
              </a:rPr>
              <a:t>Kosmulje				30</a:t>
            </a:r>
          </a:p>
          <a:p>
            <a:pPr marL="0" indent="0">
              <a:buNone/>
            </a:pPr>
            <a:r>
              <a:rPr lang="sl-SI" sz="1800" b="1" dirty="0">
                <a:solidFill>
                  <a:srgbClr val="00B050"/>
                </a:solidFill>
              </a:rPr>
              <a:t>Jagode rakitovca			25</a:t>
            </a:r>
          </a:p>
          <a:p>
            <a:pPr marL="0" indent="0">
              <a:buNone/>
            </a:pPr>
            <a:r>
              <a:rPr lang="sl-SI" sz="1800" b="1" dirty="0">
                <a:solidFill>
                  <a:srgbClr val="0070C0"/>
                </a:solidFill>
              </a:rPr>
              <a:t>Trnulje				30</a:t>
            </a:r>
          </a:p>
          <a:p>
            <a:pPr marL="0" indent="0">
              <a:buNone/>
            </a:pPr>
            <a:r>
              <a:rPr lang="sl-SI" sz="1800" b="1" dirty="0">
                <a:solidFill>
                  <a:srgbClr val="00B050"/>
                </a:solidFill>
              </a:rPr>
              <a:t>Slive, češplje			30</a:t>
            </a:r>
          </a:p>
          <a:p>
            <a:pPr marL="0" indent="0">
              <a:buNone/>
            </a:pPr>
            <a:r>
              <a:rPr lang="sl-SI" sz="1800" b="1" dirty="0">
                <a:solidFill>
                  <a:srgbClr val="0070C0"/>
                </a:solidFill>
              </a:rPr>
              <a:t>Jerebike				30</a:t>
            </a:r>
          </a:p>
          <a:p>
            <a:pPr marL="0" indent="0">
              <a:buNone/>
            </a:pPr>
            <a:r>
              <a:rPr lang="sl-SI" sz="1800" b="1" dirty="0">
                <a:solidFill>
                  <a:srgbClr val="00B050"/>
                </a:solidFill>
              </a:rPr>
              <a:t>Šipek				40</a:t>
            </a:r>
          </a:p>
          <a:p>
            <a:pPr marL="0" indent="0">
              <a:buNone/>
            </a:pPr>
            <a:endParaRPr lang="sl-SI" sz="1800" dirty="0"/>
          </a:p>
        </p:txBody>
      </p:sp>
      <p:pic>
        <p:nvPicPr>
          <p:cNvPr id="14" name="Slika 13">
            <a:extLst>
              <a:ext uri="{FF2B5EF4-FFF2-40B4-BE49-F238E27FC236}">
                <a16:creationId xmlns:a16="http://schemas.microsoft.com/office/drawing/2014/main" id="{837FB10D-14FD-BBD7-517A-8C109E80E036}"/>
              </a:ext>
            </a:extLst>
          </p:cNvPr>
          <p:cNvPicPr>
            <a:picLocks noChangeAspect="1"/>
          </p:cNvPicPr>
          <p:nvPr/>
        </p:nvPicPr>
        <p:blipFill>
          <a:blip r:embed="rId2"/>
          <a:stretch>
            <a:fillRect/>
          </a:stretch>
        </p:blipFill>
        <p:spPr>
          <a:xfrm>
            <a:off x="6619926" y="2577579"/>
            <a:ext cx="2781688" cy="3734321"/>
          </a:xfrm>
          <a:prstGeom prst="rect">
            <a:avLst/>
          </a:prstGeom>
        </p:spPr>
      </p:pic>
      <p:pic>
        <p:nvPicPr>
          <p:cNvPr id="15" name="Slika 14">
            <a:extLst>
              <a:ext uri="{FF2B5EF4-FFF2-40B4-BE49-F238E27FC236}">
                <a16:creationId xmlns:a16="http://schemas.microsoft.com/office/drawing/2014/main" id="{6D30FC8B-38FA-7A92-2756-B37E22FBFB1A}"/>
              </a:ext>
            </a:extLst>
          </p:cNvPr>
          <p:cNvPicPr>
            <a:picLocks noChangeAspect="1"/>
          </p:cNvPicPr>
          <p:nvPr/>
        </p:nvPicPr>
        <p:blipFill>
          <a:blip r:embed="rId3"/>
          <a:srcRect l="76744"/>
          <a:stretch>
            <a:fillRect/>
          </a:stretch>
        </p:blipFill>
        <p:spPr>
          <a:xfrm>
            <a:off x="9184929" y="2827221"/>
            <a:ext cx="1192777" cy="3235036"/>
          </a:xfrm>
          <a:prstGeom prst="rect">
            <a:avLst/>
          </a:prstGeom>
        </p:spPr>
      </p:pic>
    </p:spTree>
    <p:extLst>
      <p:ext uri="{BB962C8B-B14F-4D97-AF65-F5344CB8AC3E}">
        <p14:creationId xmlns:p14="http://schemas.microsoft.com/office/powerpoint/2010/main" val="147320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2674B-46B7-A3E3-D250-4C3D800796E4}"/>
            </a:ext>
          </a:extLst>
        </p:cNvPr>
        <p:cNvGrpSpPr/>
        <p:nvPr/>
      </p:nvGrpSpPr>
      <p:grpSpPr>
        <a:xfrm>
          <a:off x="0" y="0"/>
          <a:ext cx="0" cy="0"/>
          <a:chOff x="0" y="0"/>
          <a:chExt cx="0" cy="0"/>
        </a:xfrm>
      </p:grpSpPr>
      <p:sp>
        <p:nvSpPr>
          <p:cNvPr id="8" name="Označba mesta vsebine 7">
            <a:extLst>
              <a:ext uri="{FF2B5EF4-FFF2-40B4-BE49-F238E27FC236}">
                <a16:creationId xmlns:a16="http://schemas.microsoft.com/office/drawing/2014/main" id="{429121D4-D303-639D-D807-450EF8AAEFF6}"/>
              </a:ext>
            </a:extLst>
          </p:cNvPr>
          <p:cNvSpPr>
            <a:spLocks noGrp="1"/>
          </p:cNvSpPr>
          <p:nvPr>
            <p:ph idx="1"/>
          </p:nvPr>
        </p:nvSpPr>
        <p:spPr>
          <a:xfrm>
            <a:off x="838200" y="711200"/>
            <a:ext cx="9915769" cy="5465763"/>
          </a:xfrm>
        </p:spPr>
        <p:txBody>
          <a:bodyPr>
            <a:normAutofit/>
          </a:bodyPr>
          <a:lstStyle/>
          <a:p>
            <a:pPr marL="0" indent="0">
              <a:buNone/>
            </a:pPr>
            <a:r>
              <a:rPr lang="sl-SI" sz="1800" b="1" dirty="0">
                <a:solidFill>
                  <a:srgbClr val="7030A0"/>
                </a:solidFill>
              </a:rPr>
              <a:t>Sadni nektarji iz</a:t>
            </a:r>
            <a:r>
              <a:rPr lang="sl-SI" sz="1800" dirty="0"/>
              <a:t>		</a:t>
            </a:r>
            <a:r>
              <a:rPr lang="sl-SI" sz="1800" b="1" dirty="0">
                <a:solidFill>
                  <a:srgbClr val="7030A0"/>
                </a:solidFill>
              </a:rPr>
              <a:t>Najmanjša vsebnost soka in/ali kaše </a:t>
            </a:r>
            <a:r>
              <a:rPr lang="sl-SI" sz="1800" dirty="0"/>
              <a:t>(v % volumna končnega proizvoda)</a:t>
            </a:r>
          </a:p>
          <a:p>
            <a:pPr marL="400050" indent="-400050">
              <a:buAutoNum type="romanUcPeriod"/>
            </a:pPr>
            <a:r>
              <a:rPr lang="sl-SI" sz="1800" dirty="0"/>
              <a:t>Sadje </a:t>
            </a:r>
            <a:r>
              <a:rPr lang="sl-SI" sz="1800" dirty="0">
                <a:solidFill>
                  <a:srgbClr val="FF0000"/>
                </a:solidFill>
              </a:rPr>
              <a:t>s kislim </a:t>
            </a:r>
            <a:r>
              <a:rPr lang="sl-SI" sz="1800" dirty="0"/>
              <a:t>sokom, </a:t>
            </a:r>
            <a:r>
              <a:rPr lang="sl-SI" sz="1800" dirty="0">
                <a:solidFill>
                  <a:srgbClr val="FF0000"/>
                </a:solidFill>
              </a:rPr>
              <a:t>neprijetnim </a:t>
            </a:r>
            <a:r>
              <a:rPr lang="sl-SI" sz="1800" dirty="0"/>
              <a:t>za uživanje v naravnem stanju</a:t>
            </a:r>
          </a:p>
          <a:p>
            <a:pPr marL="0" indent="0">
              <a:buNone/>
            </a:pPr>
            <a:r>
              <a:rPr lang="sl-SI" sz="1800" b="1" dirty="0">
                <a:solidFill>
                  <a:srgbClr val="0070C0"/>
                </a:solidFill>
              </a:rPr>
              <a:t>Višnje				35</a:t>
            </a:r>
          </a:p>
          <a:p>
            <a:pPr marL="0" indent="0">
              <a:buNone/>
            </a:pPr>
            <a:r>
              <a:rPr lang="sl-SI" sz="1800" b="1" dirty="0">
                <a:solidFill>
                  <a:srgbClr val="00B050"/>
                </a:solidFill>
              </a:rPr>
              <a:t>Druge češnje			40</a:t>
            </a:r>
          </a:p>
          <a:p>
            <a:pPr marL="0" indent="0">
              <a:buNone/>
            </a:pPr>
            <a:r>
              <a:rPr lang="sl-SI" sz="1800" b="1" dirty="0">
                <a:solidFill>
                  <a:srgbClr val="0070C0"/>
                </a:solidFill>
              </a:rPr>
              <a:t>Borovnice 			40</a:t>
            </a:r>
            <a:r>
              <a:rPr lang="sl-SI" sz="1800" b="1" dirty="0"/>
              <a:t>	</a:t>
            </a:r>
          </a:p>
          <a:p>
            <a:pPr marL="0" indent="0">
              <a:buNone/>
            </a:pPr>
            <a:r>
              <a:rPr lang="sl-SI" sz="1800" b="1" dirty="0">
                <a:solidFill>
                  <a:srgbClr val="00B050"/>
                </a:solidFill>
              </a:rPr>
              <a:t>Bezgove jagode			50</a:t>
            </a:r>
          </a:p>
          <a:p>
            <a:pPr marL="0" indent="0">
              <a:buNone/>
            </a:pPr>
            <a:r>
              <a:rPr lang="sl-SI" sz="1800" b="1" dirty="0">
                <a:solidFill>
                  <a:srgbClr val="0070C0"/>
                </a:solidFill>
              </a:rPr>
              <a:t>Maline, marelice, jagode		40</a:t>
            </a:r>
          </a:p>
          <a:p>
            <a:pPr marL="0" indent="0">
              <a:buNone/>
            </a:pPr>
            <a:r>
              <a:rPr lang="sl-SI" sz="1800" b="1" dirty="0">
                <a:solidFill>
                  <a:srgbClr val="00B050"/>
                </a:solidFill>
              </a:rPr>
              <a:t>Murve/robide			40</a:t>
            </a:r>
          </a:p>
          <a:p>
            <a:pPr marL="0" indent="0">
              <a:buNone/>
            </a:pPr>
            <a:r>
              <a:rPr lang="sl-SI" sz="1800" b="1" dirty="0">
                <a:solidFill>
                  <a:srgbClr val="0070C0"/>
                </a:solidFill>
              </a:rPr>
              <a:t>Brusnice				30</a:t>
            </a:r>
          </a:p>
          <a:p>
            <a:pPr marL="0" indent="0">
              <a:buNone/>
            </a:pPr>
            <a:r>
              <a:rPr lang="sl-SI" sz="1800" b="1" dirty="0">
                <a:solidFill>
                  <a:srgbClr val="00B050"/>
                </a:solidFill>
              </a:rPr>
              <a:t>Kutine				50</a:t>
            </a:r>
          </a:p>
          <a:p>
            <a:pPr marL="0" indent="0">
              <a:buNone/>
            </a:pPr>
            <a:r>
              <a:rPr lang="sl-SI" sz="1800" b="1" dirty="0">
                <a:solidFill>
                  <a:srgbClr val="0070C0"/>
                </a:solidFill>
              </a:rPr>
              <a:t>Limone in limete			25</a:t>
            </a:r>
          </a:p>
          <a:p>
            <a:pPr marL="0" indent="0">
              <a:buNone/>
            </a:pPr>
            <a:r>
              <a:rPr lang="sl-SI" sz="1800" b="1" dirty="0">
                <a:solidFill>
                  <a:srgbClr val="00B050"/>
                </a:solidFill>
              </a:rPr>
              <a:t>Drugo sadje, ki pripada tej skupini	25</a:t>
            </a:r>
          </a:p>
          <a:p>
            <a:pPr marL="0" indent="0">
              <a:buNone/>
            </a:pPr>
            <a:endParaRPr lang="sl-SI" sz="1800" dirty="0"/>
          </a:p>
        </p:txBody>
      </p:sp>
      <p:pic>
        <p:nvPicPr>
          <p:cNvPr id="11" name="Slika 10">
            <a:extLst>
              <a:ext uri="{FF2B5EF4-FFF2-40B4-BE49-F238E27FC236}">
                <a16:creationId xmlns:a16="http://schemas.microsoft.com/office/drawing/2014/main" id="{0030851A-28B1-BEC0-52BA-CC1F88517D50}"/>
              </a:ext>
            </a:extLst>
          </p:cNvPr>
          <p:cNvPicPr>
            <a:picLocks noChangeAspect="1"/>
          </p:cNvPicPr>
          <p:nvPr/>
        </p:nvPicPr>
        <p:blipFill>
          <a:blip r:embed="rId2"/>
          <a:srcRect l="24622" r="51005"/>
          <a:stretch>
            <a:fillRect/>
          </a:stretch>
        </p:blipFill>
        <p:spPr>
          <a:xfrm>
            <a:off x="7565294" y="1367603"/>
            <a:ext cx="1516184" cy="3924848"/>
          </a:xfrm>
          <a:prstGeom prst="rect">
            <a:avLst/>
          </a:prstGeom>
        </p:spPr>
      </p:pic>
      <p:pic>
        <p:nvPicPr>
          <p:cNvPr id="13" name="Slika 12">
            <a:extLst>
              <a:ext uri="{FF2B5EF4-FFF2-40B4-BE49-F238E27FC236}">
                <a16:creationId xmlns:a16="http://schemas.microsoft.com/office/drawing/2014/main" id="{233AC107-C619-297D-4C8E-B2AA6818D181}"/>
              </a:ext>
            </a:extLst>
          </p:cNvPr>
          <p:cNvPicPr>
            <a:picLocks noChangeAspect="1"/>
          </p:cNvPicPr>
          <p:nvPr/>
        </p:nvPicPr>
        <p:blipFill>
          <a:blip r:embed="rId3"/>
          <a:srcRect l="37464" t="3834" r="35413" b="16468"/>
          <a:stretch>
            <a:fillRect/>
          </a:stretch>
        </p:blipFill>
        <p:spPr>
          <a:xfrm>
            <a:off x="9237786" y="1367603"/>
            <a:ext cx="1297354" cy="3812256"/>
          </a:xfrm>
          <a:prstGeom prst="rect">
            <a:avLst/>
          </a:prstGeom>
        </p:spPr>
      </p:pic>
    </p:spTree>
    <p:extLst>
      <p:ext uri="{BB962C8B-B14F-4D97-AF65-F5344CB8AC3E}">
        <p14:creationId xmlns:p14="http://schemas.microsoft.com/office/powerpoint/2010/main" val="1055918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DDA62-9DBA-EA14-A94D-66BD7151E5D4}"/>
            </a:ext>
          </a:extLst>
        </p:cNvPr>
        <p:cNvGrpSpPr/>
        <p:nvPr/>
      </p:nvGrpSpPr>
      <p:grpSpPr>
        <a:xfrm>
          <a:off x="0" y="0"/>
          <a:ext cx="0" cy="0"/>
          <a:chOff x="0" y="0"/>
          <a:chExt cx="0" cy="0"/>
        </a:xfrm>
      </p:grpSpPr>
      <p:sp>
        <p:nvSpPr>
          <p:cNvPr id="8" name="Označba mesta vsebine 7">
            <a:extLst>
              <a:ext uri="{FF2B5EF4-FFF2-40B4-BE49-F238E27FC236}">
                <a16:creationId xmlns:a16="http://schemas.microsoft.com/office/drawing/2014/main" id="{69C934AF-5328-020C-E7FC-669E0B1B89D0}"/>
              </a:ext>
            </a:extLst>
          </p:cNvPr>
          <p:cNvSpPr>
            <a:spLocks noGrp="1"/>
          </p:cNvSpPr>
          <p:nvPr>
            <p:ph idx="1"/>
          </p:nvPr>
        </p:nvSpPr>
        <p:spPr>
          <a:xfrm>
            <a:off x="838200" y="711200"/>
            <a:ext cx="9915769" cy="5465763"/>
          </a:xfrm>
        </p:spPr>
        <p:txBody>
          <a:bodyPr>
            <a:normAutofit fontScale="92500" lnSpcReduction="10000"/>
          </a:bodyPr>
          <a:lstStyle/>
          <a:p>
            <a:pPr marL="0" indent="0">
              <a:buNone/>
            </a:pPr>
            <a:r>
              <a:rPr lang="sl-SI" sz="1800" b="1" dirty="0">
                <a:solidFill>
                  <a:srgbClr val="7030A0"/>
                </a:solidFill>
              </a:rPr>
              <a:t>Sadni nektarji iz</a:t>
            </a:r>
            <a:r>
              <a:rPr lang="sl-SI" sz="1800" dirty="0"/>
              <a:t>		</a:t>
            </a:r>
            <a:r>
              <a:rPr lang="sl-SI" sz="1800" b="1" dirty="0">
                <a:solidFill>
                  <a:srgbClr val="7030A0"/>
                </a:solidFill>
              </a:rPr>
              <a:t>Najmanjša vsebnost soka in/ali kaše </a:t>
            </a:r>
            <a:r>
              <a:rPr lang="sl-SI" sz="1800" dirty="0"/>
              <a:t>(v % volumna končnega proizvoda)</a:t>
            </a:r>
          </a:p>
          <a:p>
            <a:pPr marL="0" indent="0">
              <a:buNone/>
            </a:pPr>
            <a:r>
              <a:rPr lang="sl-SI" sz="1800" b="1" dirty="0">
                <a:latin typeface="+mj-lt"/>
              </a:rPr>
              <a:t>II. Sadje z </a:t>
            </a:r>
            <a:r>
              <a:rPr lang="sl-SI" sz="1800" b="1" dirty="0">
                <a:solidFill>
                  <a:srgbClr val="FF0000"/>
                </a:solidFill>
                <a:latin typeface="+mj-lt"/>
              </a:rPr>
              <a:t>nizko kislino, mesnato ali aromatično, s sokom, neprijetnim </a:t>
            </a:r>
            <a:r>
              <a:rPr lang="sl-SI" sz="1800" b="1" dirty="0">
                <a:latin typeface="+mj-lt"/>
              </a:rPr>
              <a:t>za uživanje v naravnem stanju</a:t>
            </a:r>
            <a:r>
              <a:rPr lang="sl-SI" sz="1800" dirty="0">
                <a:latin typeface="+mj-lt"/>
              </a:rPr>
              <a:t> </a:t>
            </a:r>
          </a:p>
          <a:p>
            <a:pPr marL="0" indent="0">
              <a:buNone/>
            </a:pPr>
            <a:r>
              <a:rPr lang="sl-SI" sz="1800" b="1" dirty="0">
                <a:solidFill>
                  <a:srgbClr val="0070C0"/>
                </a:solidFill>
              </a:rPr>
              <a:t>Mango				25</a:t>
            </a:r>
          </a:p>
          <a:p>
            <a:pPr marL="0" indent="0">
              <a:buNone/>
            </a:pPr>
            <a:r>
              <a:rPr lang="sl-SI" sz="1800" b="1" dirty="0">
                <a:solidFill>
                  <a:srgbClr val="00B050"/>
                </a:solidFill>
              </a:rPr>
              <a:t>Banane				25</a:t>
            </a:r>
          </a:p>
          <a:p>
            <a:pPr marL="0" indent="0">
              <a:buNone/>
            </a:pPr>
            <a:r>
              <a:rPr lang="sl-SI" sz="1800" b="1" dirty="0" err="1">
                <a:solidFill>
                  <a:srgbClr val="0070C0"/>
                </a:solidFill>
              </a:rPr>
              <a:t>Guava</a:t>
            </a:r>
            <a:r>
              <a:rPr lang="sl-SI" sz="1800" b="1" dirty="0">
                <a:solidFill>
                  <a:srgbClr val="0070C0"/>
                </a:solidFill>
              </a:rPr>
              <a:t>	 			25</a:t>
            </a:r>
            <a:r>
              <a:rPr lang="sl-SI" sz="1800" b="1" dirty="0"/>
              <a:t>	</a:t>
            </a:r>
          </a:p>
          <a:p>
            <a:pPr marL="0" indent="0">
              <a:buNone/>
            </a:pPr>
            <a:r>
              <a:rPr lang="sl-SI" sz="1800" b="1" dirty="0">
                <a:solidFill>
                  <a:srgbClr val="00B050"/>
                </a:solidFill>
              </a:rPr>
              <a:t>Papaje				25</a:t>
            </a:r>
          </a:p>
          <a:p>
            <a:pPr marL="0" indent="0">
              <a:buNone/>
            </a:pPr>
            <a:r>
              <a:rPr lang="sl-SI" sz="1800" b="1" dirty="0">
                <a:solidFill>
                  <a:srgbClr val="0070C0"/>
                </a:solidFill>
              </a:rPr>
              <a:t>Liči				25</a:t>
            </a:r>
          </a:p>
          <a:p>
            <a:pPr marL="0" indent="0">
              <a:buNone/>
            </a:pPr>
            <a:r>
              <a:rPr lang="sl-SI" sz="1800" b="1" dirty="0" err="1">
                <a:solidFill>
                  <a:srgbClr val="00B050"/>
                </a:solidFill>
              </a:rPr>
              <a:t>Acerole</a:t>
            </a:r>
            <a:r>
              <a:rPr lang="sl-SI" sz="1800" b="1" dirty="0">
                <a:solidFill>
                  <a:srgbClr val="00B050"/>
                </a:solidFill>
              </a:rPr>
              <a:t> (neapeljske nešplje)		25</a:t>
            </a:r>
          </a:p>
          <a:p>
            <a:pPr marL="0" indent="0">
              <a:buNone/>
            </a:pPr>
            <a:r>
              <a:rPr lang="sl-SI" sz="1800" b="1" dirty="0">
                <a:solidFill>
                  <a:srgbClr val="0070C0"/>
                </a:solidFill>
              </a:rPr>
              <a:t>Bodeče anone			25</a:t>
            </a:r>
          </a:p>
          <a:p>
            <a:pPr marL="0" indent="0">
              <a:buNone/>
            </a:pPr>
            <a:r>
              <a:rPr lang="sl-SI" sz="1800" b="1" dirty="0">
                <a:solidFill>
                  <a:srgbClr val="00B050"/>
                </a:solidFill>
              </a:rPr>
              <a:t>Mrežasta anona			25</a:t>
            </a:r>
          </a:p>
          <a:p>
            <a:pPr marL="0" indent="0">
              <a:buNone/>
            </a:pPr>
            <a:r>
              <a:rPr lang="sl-SI" sz="1800" b="1" dirty="0" err="1">
                <a:solidFill>
                  <a:srgbClr val="0070C0"/>
                </a:solidFill>
              </a:rPr>
              <a:t>Čirimoje</a:t>
            </a:r>
            <a:r>
              <a:rPr lang="sl-SI" sz="1800" b="1" dirty="0">
                <a:solidFill>
                  <a:srgbClr val="0070C0"/>
                </a:solidFill>
              </a:rPr>
              <a:t>				25</a:t>
            </a:r>
          </a:p>
          <a:p>
            <a:pPr marL="0" indent="0">
              <a:buNone/>
            </a:pPr>
            <a:r>
              <a:rPr lang="sl-SI" sz="1800" b="1" dirty="0">
                <a:solidFill>
                  <a:srgbClr val="00B050"/>
                </a:solidFill>
              </a:rPr>
              <a:t>Granatna jabolka			25</a:t>
            </a:r>
          </a:p>
          <a:p>
            <a:pPr marL="0" indent="0">
              <a:buNone/>
            </a:pPr>
            <a:r>
              <a:rPr lang="sl-SI" sz="1800" b="1" dirty="0" err="1">
                <a:solidFill>
                  <a:srgbClr val="0070C0"/>
                </a:solidFill>
              </a:rPr>
              <a:t>Akažu</a:t>
            </a:r>
            <a:r>
              <a:rPr lang="sl-SI" sz="1800" b="1" dirty="0">
                <a:solidFill>
                  <a:srgbClr val="0070C0"/>
                </a:solidFill>
              </a:rPr>
              <a:t> sadje			25</a:t>
            </a:r>
          </a:p>
          <a:p>
            <a:pPr marL="0" indent="0">
              <a:buNone/>
            </a:pPr>
            <a:r>
              <a:rPr lang="sl-SI" sz="1800" b="1" dirty="0">
                <a:solidFill>
                  <a:srgbClr val="00B050"/>
                </a:solidFill>
              </a:rPr>
              <a:t>Rdeče slive </a:t>
            </a:r>
            <a:r>
              <a:rPr lang="sl-SI" sz="1800" b="1" dirty="0" err="1">
                <a:solidFill>
                  <a:srgbClr val="00B050"/>
                </a:solidFill>
              </a:rPr>
              <a:t>mombin</a:t>
            </a:r>
            <a:r>
              <a:rPr lang="sl-SI" sz="1800" b="1" dirty="0">
                <a:solidFill>
                  <a:srgbClr val="00B050"/>
                </a:solidFill>
              </a:rPr>
              <a:t>			25</a:t>
            </a:r>
          </a:p>
          <a:p>
            <a:pPr marL="0" indent="0">
              <a:buNone/>
            </a:pPr>
            <a:r>
              <a:rPr lang="sl-SI" sz="1800" b="1" dirty="0" err="1">
                <a:solidFill>
                  <a:srgbClr val="0070C0"/>
                </a:solidFill>
              </a:rPr>
              <a:t>Umbu</a:t>
            </a:r>
            <a:r>
              <a:rPr lang="sl-SI" sz="1800" b="1" dirty="0">
                <a:solidFill>
                  <a:srgbClr val="0070C0"/>
                </a:solidFill>
              </a:rPr>
              <a:t>				25</a:t>
            </a:r>
          </a:p>
          <a:p>
            <a:pPr marL="0" indent="0">
              <a:buNone/>
            </a:pPr>
            <a:r>
              <a:rPr lang="sl-SI" sz="1800" dirty="0">
                <a:solidFill>
                  <a:srgbClr val="00B050"/>
                </a:solidFill>
              </a:rPr>
              <a:t>Drugo sadje, ki pripada tej skupini</a:t>
            </a:r>
            <a:r>
              <a:rPr lang="sl-SI" sz="1800" b="1" dirty="0">
                <a:solidFill>
                  <a:srgbClr val="00B050"/>
                </a:solidFill>
              </a:rPr>
              <a:t>	25</a:t>
            </a:r>
          </a:p>
        </p:txBody>
      </p:sp>
      <p:pic>
        <p:nvPicPr>
          <p:cNvPr id="6" name="Slika 5">
            <a:extLst>
              <a:ext uri="{FF2B5EF4-FFF2-40B4-BE49-F238E27FC236}">
                <a16:creationId xmlns:a16="http://schemas.microsoft.com/office/drawing/2014/main" id="{83B92E07-1C30-14B7-7F6B-31E8F883A9E3}"/>
              </a:ext>
            </a:extLst>
          </p:cNvPr>
          <p:cNvPicPr>
            <a:picLocks noChangeAspect="1"/>
          </p:cNvPicPr>
          <p:nvPr/>
        </p:nvPicPr>
        <p:blipFill>
          <a:blip r:embed="rId2"/>
          <a:stretch>
            <a:fillRect/>
          </a:stretch>
        </p:blipFill>
        <p:spPr>
          <a:xfrm>
            <a:off x="5200527" y="1400785"/>
            <a:ext cx="2619375" cy="1743075"/>
          </a:xfrm>
          <a:prstGeom prst="rect">
            <a:avLst/>
          </a:prstGeom>
        </p:spPr>
      </p:pic>
      <p:pic>
        <p:nvPicPr>
          <p:cNvPr id="7" name="Slika 6">
            <a:extLst>
              <a:ext uri="{FF2B5EF4-FFF2-40B4-BE49-F238E27FC236}">
                <a16:creationId xmlns:a16="http://schemas.microsoft.com/office/drawing/2014/main" id="{1ADA8071-FF87-744A-53BB-E0CC8D6ED93C}"/>
              </a:ext>
            </a:extLst>
          </p:cNvPr>
          <p:cNvPicPr>
            <a:picLocks noChangeAspect="1"/>
          </p:cNvPicPr>
          <p:nvPr/>
        </p:nvPicPr>
        <p:blipFill>
          <a:blip r:embed="rId3"/>
          <a:stretch>
            <a:fillRect/>
          </a:stretch>
        </p:blipFill>
        <p:spPr>
          <a:xfrm>
            <a:off x="8018584" y="1400785"/>
            <a:ext cx="3775808" cy="2517205"/>
          </a:xfrm>
          <a:prstGeom prst="rect">
            <a:avLst/>
          </a:prstGeom>
        </p:spPr>
      </p:pic>
      <p:pic>
        <p:nvPicPr>
          <p:cNvPr id="9" name="Slika 8">
            <a:extLst>
              <a:ext uri="{FF2B5EF4-FFF2-40B4-BE49-F238E27FC236}">
                <a16:creationId xmlns:a16="http://schemas.microsoft.com/office/drawing/2014/main" id="{95306C31-4E3F-963E-46FE-CBF64760E7AB}"/>
              </a:ext>
            </a:extLst>
          </p:cNvPr>
          <p:cNvPicPr>
            <a:picLocks noChangeAspect="1"/>
          </p:cNvPicPr>
          <p:nvPr/>
        </p:nvPicPr>
        <p:blipFill>
          <a:blip r:embed="rId4"/>
          <a:stretch>
            <a:fillRect/>
          </a:stretch>
        </p:blipFill>
        <p:spPr>
          <a:xfrm>
            <a:off x="5200527" y="3256206"/>
            <a:ext cx="2619375" cy="2619375"/>
          </a:xfrm>
          <a:prstGeom prst="rect">
            <a:avLst/>
          </a:prstGeom>
        </p:spPr>
      </p:pic>
    </p:spTree>
    <p:extLst>
      <p:ext uri="{BB962C8B-B14F-4D97-AF65-F5344CB8AC3E}">
        <p14:creationId xmlns:p14="http://schemas.microsoft.com/office/powerpoint/2010/main" val="1971431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18CD9-61DE-4D44-DDA8-1979EB0BB63B}"/>
            </a:ext>
          </a:extLst>
        </p:cNvPr>
        <p:cNvGrpSpPr/>
        <p:nvPr/>
      </p:nvGrpSpPr>
      <p:grpSpPr>
        <a:xfrm>
          <a:off x="0" y="0"/>
          <a:ext cx="0" cy="0"/>
          <a:chOff x="0" y="0"/>
          <a:chExt cx="0" cy="0"/>
        </a:xfrm>
      </p:grpSpPr>
      <p:sp>
        <p:nvSpPr>
          <p:cNvPr id="8" name="Označba mesta vsebine 7">
            <a:extLst>
              <a:ext uri="{FF2B5EF4-FFF2-40B4-BE49-F238E27FC236}">
                <a16:creationId xmlns:a16="http://schemas.microsoft.com/office/drawing/2014/main" id="{16F39D46-9159-619F-3EBD-4D91DE1A4760}"/>
              </a:ext>
            </a:extLst>
          </p:cNvPr>
          <p:cNvSpPr>
            <a:spLocks noGrp="1"/>
          </p:cNvSpPr>
          <p:nvPr>
            <p:ph idx="1"/>
          </p:nvPr>
        </p:nvSpPr>
        <p:spPr>
          <a:xfrm>
            <a:off x="838200" y="711200"/>
            <a:ext cx="9915769" cy="5465763"/>
          </a:xfrm>
        </p:spPr>
        <p:txBody>
          <a:bodyPr>
            <a:normAutofit/>
          </a:bodyPr>
          <a:lstStyle/>
          <a:p>
            <a:pPr marL="0" indent="0">
              <a:buNone/>
            </a:pPr>
            <a:r>
              <a:rPr lang="sl-SI" sz="1800" b="1" dirty="0">
                <a:solidFill>
                  <a:srgbClr val="7030A0"/>
                </a:solidFill>
              </a:rPr>
              <a:t>Sadni nektarji iz</a:t>
            </a:r>
            <a:r>
              <a:rPr lang="sl-SI" sz="1800" dirty="0"/>
              <a:t>		</a:t>
            </a:r>
            <a:r>
              <a:rPr lang="sl-SI" sz="1800" b="1" dirty="0">
                <a:solidFill>
                  <a:srgbClr val="7030A0"/>
                </a:solidFill>
              </a:rPr>
              <a:t>Najmanjša vsebnost soka in/ali kaše </a:t>
            </a:r>
            <a:r>
              <a:rPr lang="sl-SI" sz="1800" dirty="0"/>
              <a:t>(v % volumna končnega proizvoda)</a:t>
            </a:r>
          </a:p>
          <a:p>
            <a:pPr marL="0" indent="0">
              <a:buNone/>
            </a:pPr>
            <a:r>
              <a:rPr lang="sl-SI" sz="1800" b="1" dirty="0">
                <a:latin typeface="+mj-lt"/>
              </a:rPr>
              <a:t>III. Sadje s sokom, </a:t>
            </a:r>
            <a:r>
              <a:rPr lang="sl-SI" sz="1800" b="1" dirty="0">
                <a:solidFill>
                  <a:srgbClr val="FF0000"/>
                </a:solidFill>
                <a:latin typeface="+mj-lt"/>
              </a:rPr>
              <a:t>prijetnim</a:t>
            </a:r>
            <a:r>
              <a:rPr lang="sl-SI" sz="1800" b="1" dirty="0">
                <a:latin typeface="+mj-lt"/>
              </a:rPr>
              <a:t> za uživanje </a:t>
            </a:r>
            <a:r>
              <a:rPr lang="sl-SI" sz="1800" b="1" dirty="0">
                <a:solidFill>
                  <a:srgbClr val="FF0000"/>
                </a:solidFill>
                <a:latin typeface="+mj-lt"/>
              </a:rPr>
              <a:t>v naravnem stanju</a:t>
            </a:r>
            <a:endParaRPr lang="sl-SI" sz="1800" dirty="0">
              <a:solidFill>
                <a:srgbClr val="FF0000"/>
              </a:solidFill>
              <a:latin typeface="+mj-lt"/>
            </a:endParaRPr>
          </a:p>
          <a:p>
            <a:pPr marL="0" indent="0">
              <a:buNone/>
            </a:pPr>
            <a:r>
              <a:rPr lang="sl-SI" sz="1800" b="1" dirty="0">
                <a:solidFill>
                  <a:srgbClr val="0070C0"/>
                </a:solidFill>
              </a:rPr>
              <a:t>Jabolka				50</a:t>
            </a:r>
          </a:p>
          <a:p>
            <a:pPr marL="0" indent="0">
              <a:buNone/>
            </a:pPr>
            <a:r>
              <a:rPr lang="sl-SI" sz="1800" b="1" dirty="0">
                <a:solidFill>
                  <a:srgbClr val="00B050"/>
                </a:solidFill>
              </a:rPr>
              <a:t>Hruške				50</a:t>
            </a:r>
          </a:p>
          <a:p>
            <a:pPr marL="0" indent="0">
              <a:buNone/>
            </a:pPr>
            <a:r>
              <a:rPr lang="sl-SI" sz="1800" b="1" dirty="0">
                <a:solidFill>
                  <a:srgbClr val="0070C0"/>
                </a:solidFill>
              </a:rPr>
              <a:t>Breskve	 			50</a:t>
            </a:r>
            <a:r>
              <a:rPr lang="sl-SI" sz="1800" b="1" dirty="0"/>
              <a:t>	</a:t>
            </a:r>
          </a:p>
          <a:p>
            <a:pPr marL="0" indent="0">
              <a:buNone/>
            </a:pPr>
            <a:r>
              <a:rPr lang="sl-SI" sz="1800" b="1" dirty="0" err="1">
                <a:solidFill>
                  <a:srgbClr val="00B050"/>
                </a:solidFill>
              </a:rPr>
              <a:t>Citrusi</a:t>
            </a:r>
            <a:r>
              <a:rPr lang="sl-SI" sz="1800" b="1" dirty="0">
                <a:solidFill>
                  <a:srgbClr val="00B050"/>
                </a:solidFill>
              </a:rPr>
              <a:t> razen limon in limet		50</a:t>
            </a:r>
          </a:p>
          <a:p>
            <a:pPr marL="0" indent="0">
              <a:buNone/>
            </a:pPr>
            <a:r>
              <a:rPr lang="sl-SI" sz="1800" b="1" dirty="0">
                <a:solidFill>
                  <a:srgbClr val="0070C0"/>
                </a:solidFill>
              </a:rPr>
              <a:t>Ananas				50</a:t>
            </a:r>
          </a:p>
          <a:p>
            <a:pPr marL="0" indent="0">
              <a:buNone/>
            </a:pPr>
            <a:r>
              <a:rPr lang="sl-SI" sz="1800" b="1" dirty="0">
                <a:solidFill>
                  <a:srgbClr val="00B050"/>
                </a:solidFill>
              </a:rPr>
              <a:t>Paradižniki			50</a:t>
            </a:r>
          </a:p>
          <a:p>
            <a:pPr marL="0" indent="0">
              <a:buNone/>
            </a:pPr>
            <a:r>
              <a:rPr lang="sl-SI" sz="1800" dirty="0">
                <a:solidFill>
                  <a:srgbClr val="0070C0"/>
                </a:solidFill>
              </a:rPr>
              <a:t>Drugo sadje, ki pripada tej skupini</a:t>
            </a:r>
            <a:r>
              <a:rPr lang="sl-SI" sz="1800" b="1" dirty="0">
                <a:solidFill>
                  <a:srgbClr val="0070C0"/>
                </a:solidFill>
              </a:rPr>
              <a:t>	50</a:t>
            </a:r>
          </a:p>
        </p:txBody>
      </p:sp>
      <p:pic>
        <p:nvPicPr>
          <p:cNvPr id="4" name="Slika 3">
            <a:extLst>
              <a:ext uri="{FF2B5EF4-FFF2-40B4-BE49-F238E27FC236}">
                <a16:creationId xmlns:a16="http://schemas.microsoft.com/office/drawing/2014/main" id="{58C3C8B4-69CC-80D0-E165-B8292C65EF38}"/>
              </a:ext>
            </a:extLst>
          </p:cNvPr>
          <p:cNvPicPr>
            <a:picLocks noChangeAspect="1"/>
          </p:cNvPicPr>
          <p:nvPr/>
        </p:nvPicPr>
        <p:blipFill>
          <a:blip r:embed="rId2"/>
          <a:srcRect l="50443" r="26242"/>
          <a:stretch>
            <a:fillRect/>
          </a:stretch>
        </p:blipFill>
        <p:spPr>
          <a:xfrm>
            <a:off x="5370359" y="1480999"/>
            <a:ext cx="1451282" cy="3926164"/>
          </a:xfrm>
          <a:prstGeom prst="rect">
            <a:avLst/>
          </a:prstGeom>
        </p:spPr>
      </p:pic>
      <p:pic>
        <p:nvPicPr>
          <p:cNvPr id="5" name="Slika 4">
            <a:extLst>
              <a:ext uri="{FF2B5EF4-FFF2-40B4-BE49-F238E27FC236}">
                <a16:creationId xmlns:a16="http://schemas.microsoft.com/office/drawing/2014/main" id="{F1610310-FE48-2BBB-6AC4-8B93B744EF86}"/>
              </a:ext>
            </a:extLst>
          </p:cNvPr>
          <p:cNvPicPr>
            <a:picLocks noChangeAspect="1"/>
          </p:cNvPicPr>
          <p:nvPr/>
        </p:nvPicPr>
        <p:blipFill>
          <a:blip r:embed="rId3"/>
          <a:srcRect r="68386"/>
          <a:stretch>
            <a:fillRect/>
          </a:stretch>
        </p:blipFill>
        <p:spPr>
          <a:xfrm>
            <a:off x="3800657" y="1465918"/>
            <a:ext cx="1451281" cy="3926164"/>
          </a:xfrm>
          <a:prstGeom prst="rect">
            <a:avLst/>
          </a:prstGeom>
        </p:spPr>
      </p:pic>
    </p:spTree>
    <p:extLst>
      <p:ext uri="{BB962C8B-B14F-4D97-AF65-F5344CB8AC3E}">
        <p14:creationId xmlns:p14="http://schemas.microsoft.com/office/powerpoint/2010/main" val="50412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19B3EA-C6BF-FFE3-8754-8D125EB59FA5}"/>
              </a:ext>
            </a:extLst>
          </p:cNvPr>
          <p:cNvSpPr>
            <a:spLocks noGrp="1"/>
          </p:cNvSpPr>
          <p:nvPr>
            <p:ph type="title"/>
          </p:nvPr>
        </p:nvSpPr>
        <p:spPr/>
        <p:txBody>
          <a:bodyPr>
            <a:normAutofit fontScale="90000"/>
          </a:bodyPr>
          <a:lstStyle/>
          <a:p>
            <a:r>
              <a:rPr lang="sl-SI" dirty="0">
                <a:solidFill>
                  <a:srgbClr val="7030A0"/>
                </a:solidFill>
              </a:rPr>
              <a:t>Priloga V: </a:t>
            </a:r>
            <a:r>
              <a:rPr lang="sl-SI" b="1" dirty="0">
                <a:solidFill>
                  <a:srgbClr val="7030A0"/>
                </a:solidFill>
              </a:rPr>
              <a:t>Najmanjše</a:t>
            </a:r>
            <a:r>
              <a:rPr lang="sl-SI" dirty="0">
                <a:solidFill>
                  <a:srgbClr val="7030A0"/>
                </a:solidFill>
              </a:rPr>
              <a:t> stopnje </a:t>
            </a:r>
            <a:r>
              <a:rPr lang="sl-SI" b="1" dirty="0" err="1">
                <a:solidFill>
                  <a:srgbClr val="7030A0"/>
                </a:solidFill>
              </a:rPr>
              <a:t>Brix</a:t>
            </a:r>
            <a:r>
              <a:rPr lang="sl-SI" dirty="0">
                <a:solidFill>
                  <a:srgbClr val="7030A0"/>
                </a:solidFill>
              </a:rPr>
              <a:t> za </a:t>
            </a:r>
            <a:r>
              <a:rPr lang="sl-SI" dirty="0" err="1">
                <a:solidFill>
                  <a:srgbClr val="7030A0"/>
                </a:solidFill>
              </a:rPr>
              <a:t>rekonstituirani</a:t>
            </a:r>
            <a:r>
              <a:rPr lang="sl-SI" dirty="0">
                <a:solidFill>
                  <a:srgbClr val="7030A0"/>
                </a:solidFill>
              </a:rPr>
              <a:t> sadni sok in </a:t>
            </a:r>
            <a:r>
              <a:rPr lang="sl-SI" dirty="0" err="1">
                <a:solidFill>
                  <a:srgbClr val="7030A0"/>
                </a:solidFill>
              </a:rPr>
              <a:t>rekonstituirano</a:t>
            </a:r>
            <a:r>
              <a:rPr lang="sl-SI" dirty="0">
                <a:solidFill>
                  <a:srgbClr val="7030A0"/>
                </a:solidFill>
              </a:rPr>
              <a:t> sadno kašo</a:t>
            </a:r>
          </a:p>
        </p:txBody>
      </p:sp>
      <p:pic>
        <p:nvPicPr>
          <p:cNvPr id="5" name="Označba mesta vsebine 4">
            <a:extLst>
              <a:ext uri="{FF2B5EF4-FFF2-40B4-BE49-F238E27FC236}">
                <a16:creationId xmlns:a16="http://schemas.microsoft.com/office/drawing/2014/main" id="{87D6B8EE-5796-6B1E-69E2-678008CEB8EA}"/>
              </a:ext>
            </a:extLst>
          </p:cNvPr>
          <p:cNvPicPr>
            <a:picLocks noGrp="1" noChangeAspect="1"/>
          </p:cNvPicPr>
          <p:nvPr>
            <p:ph idx="1"/>
          </p:nvPr>
        </p:nvPicPr>
        <p:blipFill>
          <a:blip r:embed="rId2"/>
          <a:stretch>
            <a:fillRect/>
          </a:stretch>
        </p:blipFill>
        <p:spPr>
          <a:xfrm>
            <a:off x="492935" y="1581414"/>
            <a:ext cx="4696480" cy="2972823"/>
          </a:xfrm>
          <a:prstGeom prst="rect">
            <a:avLst/>
          </a:prstGeom>
        </p:spPr>
      </p:pic>
      <p:pic>
        <p:nvPicPr>
          <p:cNvPr id="7" name="Slika 6">
            <a:extLst>
              <a:ext uri="{FF2B5EF4-FFF2-40B4-BE49-F238E27FC236}">
                <a16:creationId xmlns:a16="http://schemas.microsoft.com/office/drawing/2014/main" id="{45FD6B3B-734D-5B6A-2076-93EC4BC6B278}"/>
              </a:ext>
            </a:extLst>
          </p:cNvPr>
          <p:cNvPicPr>
            <a:picLocks noChangeAspect="1"/>
          </p:cNvPicPr>
          <p:nvPr/>
        </p:nvPicPr>
        <p:blipFill>
          <a:blip r:embed="rId3"/>
          <a:stretch>
            <a:fillRect/>
          </a:stretch>
        </p:blipFill>
        <p:spPr>
          <a:xfrm>
            <a:off x="492935" y="4444963"/>
            <a:ext cx="4696480" cy="2029108"/>
          </a:xfrm>
          <a:prstGeom prst="rect">
            <a:avLst/>
          </a:prstGeom>
        </p:spPr>
      </p:pic>
      <p:pic>
        <p:nvPicPr>
          <p:cNvPr id="9" name="Slika 8">
            <a:extLst>
              <a:ext uri="{FF2B5EF4-FFF2-40B4-BE49-F238E27FC236}">
                <a16:creationId xmlns:a16="http://schemas.microsoft.com/office/drawing/2014/main" id="{5256E514-8A80-E18F-446A-AD388EB0946B}"/>
              </a:ext>
            </a:extLst>
          </p:cNvPr>
          <p:cNvPicPr>
            <a:picLocks noChangeAspect="1"/>
          </p:cNvPicPr>
          <p:nvPr/>
        </p:nvPicPr>
        <p:blipFill>
          <a:blip r:embed="rId4"/>
          <a:stretch>
            <a:fillRect/>
          </a:stretch>
        </p:blipFill>
        <p:spPr>
          <a:xfrm>
            <a:off x="5412901" y="1581414"/>
            <a:ext cx="5544268" cy="4925910"/>
          </a:xfrm>
          <a:prstGeom prst="rect">
            <a:avLst/>
          </a:prstGeom>
        </p:spPr>
      </p:pic>
    </p:spTree>
    <p:extLst>
      <p:ext uri="{BB962C8B-B14F-4D97-AF65-F5344CB8AC3E}">
        <p14:creationId xmlns:p14="http://schemas.microsoft.com/office/powerpoint/2010/main" val="203150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6A70091-9A62-DBAA-568A-46C1EEE204ED}"/>
              </a:ext>
            </a:extLst>
          </p:cNvPr>
          <p:cNvSpPr>
            <a:spLocks noGrp="1"/>
          </p:cNvSpPr>
          <p:nvPr>
            <p:ph idx="1"/>
          </p:nvPr>
        </p:nvSpPr>
        <p:spPr>
          <a:xfrm>
            <a:off x="838200" y="906585"/>
            <a:ext cx="9876692" cy="5270378"/>
          </a:xfrm>
        </p:spPr>
        <p:txBody>
          <a:bodyPr>
            <a:normAutofit fontScale="92500"/>
          </a:bodyPr>
          <a:lstStyle/>
          <a:p>
            <a:pPr algn="just"/>
            <a:r>
              <a:rPr lang="sl-SI" dirty="0"/>
              <a:t>Jasno je treba navesti, če je proizvod mešanica sadnega soka in sadnega soka iz koncentrata in pri sadnem nektarju, če je v celoti ali delno pridobljen iz zgoščenega proizvoda. Seznam sestavin na označbi nosi imena uporabljenih sadnih sokov in sadnih sokov iz koncentrata. </a:t>
            </a:r>
          </a:p>
          <a:p>
            <a:pPr algn="just"/>
            <a:r>
              <a:rPr lang="sl-SI" dirty="0"/>
              <a:t>Države članice EU svobodno dovolijo ali prepovejo dodatek vitaminov in tudi mineralnih snovi pri njihovih proizvodnih postopkih.</a:t>
            </a:r>
          </a:p>
          <a:p>
            <a:pPr algn="just"/>
            <a:r>
              <a:rPr lang="sl-SI" dirty="0"/>
              <a:t> Ime proizvoda sestavljeno iz seznama uporabljenih vrst sadja po padajočem vrstnem redu glede na volumsko vsebnost vključenih sadnih sokov ali kaš, kot je navedeno na seznamu sestavin. Vendar se pri proizvodih, proizvedenih iz treh ali več vrst sadja, navedba o uporabljenih vrstah sadja lahko nado mesti z besedami „več vrst sadja“ ali s podobnim besedilom ali z navedbo števila vrst uporabljenega sadja.</a:t>
            </a:r>
          </a:p>
        </p:txBody>
      </p:sp>
    </p:spTree>
    <p:extLst>
      <p:ext uri="{BB962C8B-B14F-4D97-AF65-F5344CB8AC3E}">
        <p14:creationId xmlns:p14="http://schemas.microsoft.com/office/powerpoint/2010/main" val="383738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6BD96E7-2C22-B461-2333-800559D2167F}"/>
              </a:ext>
            </a:extLst>
          </p:cNvPr>
          <p:cNvSpPr>
            <a:spLocks noGrp="1"/>
          </p:cNvSpPr>
          <p:nvPr>
            <p:ph idx="1"/>
          </p:nvPr>
        </p:nvSpPr>
        <p:spPr>
          <a:xfrm>
            <a:off x="838200" y="836246"/>
            <a:ext cx="9728200" cy="5340717"/>
          </a:xfrm>
        </p:spPr>
        <p:txBody>
          <a:bodyPr/>
          <a:lstStyle/>
          <a:p>
            <a:pPr algn="just"/>
            <a:r>
              <a:rPr lang="sl-SI" dirty="0"/>
              <a:t>Dodatek pulpe ali sadnih celic sadnemu soku, kot je opredeljeno v Prilogi II, mora biti naveden na označbi.</a:t>
            </a:r>
          </a:p>
          <a:p>
            <a:pPr algn="just"/>
            <a:r>
              <a:rPr lang="sl-SI" dirty="0"/>
              <a:t>Mešanice sadnega soka in sadnega soka iz koncentrata, in za sadni nektar, ki je pridobljen v celoti ali delno iz enega ali več zgoščenih proizvodov, nosi besedilo „iz koncentrata(-ov)“ ali „delno iz koncentrata(-ov)“. Ta navedba mora biti v neposredni bližini imena proizvoda, dobro izstopati iz ozadja, z jasno vidnimi črkami.</a:t>
            </a:r>
          </a:p>
          <a:p>
            <a:pPr algn="just"/>
            <a:r>
              <a:rPr lang="sl-SI" dirty="0"/>
              <a:t>Pri sadnih nektarjih mora označba navajati najmanjšo vsebnost sadnega soka, sadne kaše (pireja) ali mešanice teh sestavin s podatkom „sadni delež najmanj:… %“. Ta navedba mora biti v istem vidnem polju kot ime proizvoda.</a:t>
            </a:r>
          </a:p>
        </p:txBody>
      </p:sp>
    </p:spTree>
    <p:extLst>
      <p:ext uri="{BB962C8B-B14F-4D97-AF65-F5344CB8AC3E}">
        <p14:creationId xmlns:p14="http://schemas.microsoft.com/office/powerpoint/2010/main" val="76978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62CC65-7D4D-0BBB-62C8-0365AE853850}"/>
              </a:ext>
            </a:extLst>
          </p:cNvPr>
          <p:cNvSpPr>
            <a:spLocks noGrp="1"/>
          </p:cNvSpPr>
          <p:nvPr>
            <p:ph type="title"/>
          </p:nvPr>
        </p:nvSpPr>
        <p:spPr>
          <a:xfrm>
            <a:off x="838200" y="365125"/>
            <a:ext cx="9876692" cy="5605829"/>
          </a:xfrm>
        </p:spPr>
        <p:txBody>
          <a:bodyPr>
            <a:normAutofit/>
          </a:bodyPr>
          <a:lstStyle/>
          <a:p>
            <a:r>
              <a:rPr lang="sl-SI" dirty="0">
                <a:solidFill>
                  <a:srgbClr val="7030A0"/>
                </a:solidFill>
              </a:rPr>
              <a:t>Priloga I: </a:t>
            </a:r>
            <a:br>
              <a:rPr lang="sl-SI" dirty="0">
                <a:solidFill>
                  <a:srgbClr val="7030A0"/>
                </a:solidFill>
              </a:rPr>
            </a:br>
            <a:r>
              <a:rPr lang="sl-SI" dirty="0">
                <a:solidFill>
                  <a:srgbClr val="7030A0"/>
                </a:solidFill>
              </a:rPr>
              <a:t>Imena proizvodov, opredelitev in lastnost proizvodov</a:t>
            </a:r>
          </a:p>
        </p:txBody>
      </p:sp>
    </p:spTree>
    <p:extLst>
      <p:ext uri="{BB962C8B-B14F-4D97-AF65-F5344CB8AC3E}">
        <p14:creationId xmlns:p14="http://schemas.microsoft.com/office/powerpoint/2010/main" val="18849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05B9155-5783-32D4-0E4B-BFA15687078F}"/>
              </a:ext>
            </a:extLst>
          </p:cNvPr>
          <p:cNvPicPr>
            <a:picLocks noChangeAspect="1"/>
          </p:cNvPicPr>
          <p:nvPr/>
        </p:nvPicPr>
        <p:blipFill>
          <a:blip r:embed="rId2"/>
          <a:stretch>
            <a:fillRect/>
          </a:stretch>
        </p:blipFill>
        <p:spPr>
          <a:xfrm>
            <a:off x="7810568" y="3985846"/>
            <a:ext cx="3942550" cy="2430339"/>
          </a:xfrm>
          <a:prstGeom prst="rect">
            <a:avLst/>
          </a:prstGeom>
        </p:spPr>
      </p:pic>
      <p:sp>
        <p:nvSpPr>
          <p:cNvPr id="2" name="Naslov 1">
            <a:extLst>
              <a:ext uri="{FF2B5EF4-FFF2-40B4-BE49-F238E27FC236}">
                <a16:creationId xmlns:a16="http://schemas.microsoft.com/office/drawing/2014/main" id="{64E070E9-F53C-510C-A155-1289734BE90B}"/>
              </a:ext>
            </a:extLst>
          </p:cNvPr>
          <p:cNvSpPr>
            <a:spLocks noGrp="1"/>
          </p:cNvSpPr>
          <p:nvPr>
            <p:ph type="title"/>
          </p:nvPr>
        </p:nvSpPr>
        <p:spPr/>
        <p:txBody>
          <a:bodyPr/>
          <a:lstStyle/>
          <a:p>
            <a:r>
              <a:rPr lang="sl-SI" dirty="0">
                <a:solidFill>
                  <a:srgbClr val="7030A0"/>
                </a:solidFill>
              </a:rPr>
              <a:t>1 a) Sadni sok</a:t>
            </a:r>
          </a:p>
        </p:txBody>
      </p:sp>
      <p:sp>
        <p:nvSpPr>
          <p:cNvPr id="3" name="Označba mesta vsebine 2">
            <a:extLst>
              <a:ext uri="{FF2B5EF4-FFF2-40B4-BE49-F238E27FC236}">
                <a16:creationId xmlns:a16="http://schemas.microsoft.com/office/drawing/2014/main" id="{98582B5A-61DA-8D00-0C39-38D761228B0C}"/>
              </a:ext>
            </a:extLst>
          </p:cNvPr>
          <p:cNvSpPr>
            <a:spLocks noGrp="1"/>
          </p:cNvSpPr>
          <p:nvPr>
            <p:ph idx="1"/>
          </p:nvPr>
        </p:nvSpPr>
        <p:spPr/>
        <p:txBody>
          <a:bodyPr/>
          <a:lstStyle/>
          <a:p>
            <a:pPr marL="0" indent="0" algn="just">
              <a:buNone/>
            </a:pPr>
            <a:r>
              <a:rPr lang="sl-SI" dirty="0"/>
              <a:t>Proizvod, ki lahko fermentira, a ni fermentiran, pridobljen </a:t>
            </a:r>
            <a:r>
              <a:rPr lang="sl-SI" dirty="0">
                <a:solidFill>
                  <a:srgbClr val="FF0000"/>
                </a:solidFill>
              </a:rPr>
              <a:t>iz užitnega dela</a:t>
            </a:r>
            <a:r>
              <a:rPr lang="sl-SI" dirty="0"/>
              <a:t> sadja, pridobljenega </a:t>
            </a:r>
            <a:r>
              <a:rPr lang="sl-SI" dirty="0">
                <a:solidFill>
                  <a:srgbClr val="FF0000"/>
                </a:solidFill>
              </a:rPr>
              <a:t>iz ene ali več vrst </a:t>
            </a:r>
            <a:r>
              <a:rPr lang="sl-SI" dirty="0"/>
              <a:t>zdravega in zrelega sadja, svežega ali konzerviranega s hlajenjem ali zamrzovanjem, in ima barvo, aromo in okus, značilne za sok iz sadja, iz katerega je pridobljen. </a:t>
            </a:r>
          </a:p>
          <a:p>
            <a:pPr marL="0" indent="0" algn="just">
              <a:buNone/>
            </a:pPr>
            <a:r>
              <a:rPr lang="sl-SI" dirty="0"/>
              <a:t>Aroma, pulpa in sadne celice, pridobljene z ustreznimi fizikalnimi postopki iz iste vrste sadja, se lahko soku povrnejo.</a:t>
            </a:r>
          </a:p>
          <a:p>
            <a:pPr marL="0" indent="0" algn="just">
              <a:buNone/>
            </a:pPr>
            <a:r>
              <a:rPr lang="sl-SI" dirty="0"/>
              <a:t>V primeru </a:t>
            </a:r>
            <a:r>
              <a:rPr lang="sl-SI" dirty="0" err="1">
                <a:solidFill>
                  <a:srgbClr val="FF0000"/>
                </a:solidFill>
              </a:rPr>
              <a:t>citrusov</a:t>
            </a:r>
            <a:r>
              <a:rPr lang="sl-SI" dirty="0">
                <a:solidFill>
                  <a:srgbClr val="FF0000"/>
                </a:solidFill>
              </a:rPr>
              <a:t> </a:t>
            </a:r>
            <a:r>
              <a:rPr lang="sl-SI" dirty="0"/>
              <a:t>se mora sadni sok pridobiti </a:t>
            </a:r>
            <a:r>
              <a:rPr lang="sl-SI" dirty="0">
                <a:solidFill>
                  <a:srgbClr val="FF0000"/>
                </a:solidFill>
              </a:rPr>
              <a:t>samo iz mesnatega dela </a:t>
            </a:r>
            <a:r>
              <a:rPr lang="sl-SI" dirty="0"/>
              <a:t>plodu. Sok iz limete pa se lahko pridobiva iz celega sadeža. </a:t>
            </a:r>
          </a:p>
        </p:txBody>
      </p:sp>
    </p:spTree>
    <p:extLst>
      <p:ext uri="{BB962C8B-B14F-4D97-AF65-F5344CB8AC3E}">
        <p14:creationId xmlns:p14="http://schemas.microsoft.com/office/powerpoint/2010/main" val="6722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6CA51C7-1E74-EE93-554D-16071DDAB212}"/>
              </a:ext>
            </a:extLst>
          </p:cNvPr>
          <p:cNvSpPr>
            <a:spLocks noGrp="1"/>
          </p:cNvSpPr>
          <p:nvPr>
            <p:ph idx="1"/>
          </p:nvPr>
        </p:nvSpPr>
        <p:spPr>
          <a:xfrm>
            <a:off x="838200" y="1016000"/>
            <a:ext cx="9462477" cy="5160963"/>
          </a:xfrm>
        </p:spPr>
        <p:txBody>
          <a:bodyPr/>
          <a:lstStyle/>
          <a:p>
            <a:pPr marL="0" indent="0" algn="just">
              <a:buNone/>
            </a:pPr>
            <a:r>
              <a:rPr lang="sl-SI" dirty="0"/>
              <a:t>Kadar so sokovi predelani iz sadja s peškami, semeni in lupino, se deli ali sestavni deli pešk, semen in lupine </a:t>
            </a:r>
            <a:r>
              <a:rPr lang="sl-SI" dirty="0">
                <a:solidFill>
                  <a:srgbClr val="FF0000"/>
                </a:solidFill>
              </a:rPr>
              <a:t>ne</a:t>
            </a:r>
            <a:r>
              <a:rPr lang="sl-SI" dirty="0"/>
              <a:t> uporabijo v soku. </a:t>
            </a:r>
          </a:p>
          <a:p>
            <a:pPr marL="0" indent="0" algn="just">
              <a:buNone/>
            </a:pPr>
            <a:r>
              <a:rPr lang="sl-SI" dirty="0"/>
              <a:t>Ta določba se </a:t>
            </a:r>
            <a:r>
              <a:rPr lang="sl-SI" dirty="0">
                <a:solidFill>
                  <a:srgbClr val="FF0000"/>
                </a:solidFill>
              </a:rPr>
              <a:t>ne uporablja </a:t>
            </a:r>
            <a:r>
              <a:rPr lang="sl-SI" dirty="0"/>
              <a:t>za primere, kadar delov ali sestavnih delov pešk, semen in lupine ni mogoče odstraniti z dobrimi proizvodnimi praksami. </a:t>
            </a:r>
          </a:p>
          <a:p>
            <a:pPr marL="0" indent="0" algn="just">
              <a:buNone/>
            </a:pPr>
            <a:r>
              <a:rPr lang="sl-SI" dirty="0"/>
              <a:t>Pri proizvodnji sadnega soka je </a:t>
            </a:r>
            <a:r>
              <a:rPr lang="sl-SI" dirty="0">
                <a:solidFill>
                  <a:srgbClr val="0070C0"/>
                </a:solidFill>
              </a:rPr>
              <a:t>dovoljeno mešanje sadnega soka s sadno kašo.</a:t>
            </a:r>
          </a:p>
        </p:txBody>
      </p:sp>
    </p:spTree>
    <p:extLst>
      <p:ext uri="{BB962C8B-B14F-4D97-AF65-F5344CB8AC3E}">
        <p14:creationId xmlns:p14="http://schemas.microsoft.com/office/powerpoint/2010/main" val="296906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2E41F937-A192-E383-9F8C-9C4269B1FDEF}"/>
              </a:ext>
            </a:extLst>
          </p:cNvPr>
          <p:cNvPicPr>
            <a:picLocks noChangeAspect="1"/>
          </p:cNvPicPr>
          <p:nvPr/>
        </p:nvPicPr>
        <p:blipFill>
          <a:blip r:embed="rId2"/>
          <a:stretch>
            <a:fillRect/>
          </a:stretch>
        </p:blipFill>
        <p:spPr>
          <a:xfrm>
            <a:off x="9086605" y="4478214"/>
            <a:ext cx="2267195" cy="2267195"/>
          </a:xfrm>
          <a:prstGeom prst="rect">
            <a:avLst/>
          </a:prstGeom>
        </p:spPr>
      </p:pic>
      <p:sp>
        <p:nvSpPr>
          <p:cNvPr id="2" name="Naslov 1">
            <a:extLst>
              <a:ext uri="{FF2B5EF4-FFF2-40B4-BE49-F238E27FC236}">
                <a16:creationId xmlns:a16="http://schemas.microsoft.com/office/drawing/2014/main" id="{3416CF28-05B7-1E20-2D80-600AE66FDFA3}"/>
              </a:ext>
            </a:extLst>
          </p:cNvPr>
          <p:cNvSpPr>
            <a:spLocks noGrp="1"/>
          </p:cNvSpPr>
          <p:nvPr>
            <p:ph type="title"/>
          </p:nvPr>
        </p:nvSpPr>
        <p:spPr/>
        <p:txBody>
          <a:bodyPr/>
          <a:lstStyle/>
          <a:p>
            <a:r>
              <a:rPr lang="sl-SI" dirty="0">
                <a:solidFill>
                  <a:srgbClr val="7030A0"/>
                </a:solidFill>
              </a:rPr>
              <a:t>1 b) Sadni sok iz koncentrata</a:t>
            </a:r>
            <a:endParaRPr lang="sl-SI" dirty="0"/>
          </a:p>
        </p:txBody>
      </p:sp>
      <p:sp>
        <p:nvSpPr>
          <p:cNvPr id="3" name="Označba mesta vsebine 2">
            <a:extLst>
              <a:ext uri="{FF2B5EF4-FFF2-40B4-BE49-F238E27FC236}">
                <a16:creationId xmlns:a16="http://schemas.microsoft.com/office/drawing/2014/main" id="{8C3A49FF-D06B-4FEE-159F-53F81AFCECD3}"/>
              </a:ext>
            </a:extLst>
          </p:cNvPr>
          <p:cNvSpPr>
            <a:spLocks noGrp="1"/>
          </p:cNvSpPr>
          <p:nvPr>
            <p:ph idx="1"/>
          </p:nvPr>
        </p:nvSpPr>
        <p:spPr/>
        <p:txBody>
          <a:bodyPr/>
          <a:lstStyle/>
          <a:p>
            <a:pPr marL="0" indent="0" algn="just">
              <a:buNone/>
            </a:pPr>
            <a:r>
              <a:rPr lang="sl-SI" dirty="0"/>
              <a:t>Proizvod, pridobljen </a:t>
            </a:r>
            <a:r>
              <a:rPr lang="sl-SI" dirty="0">
                <a:solidFill>
                  <a:srgbClr val="0070C0"/>
                </a:solidFill>
              </a:rPr>
              <a:t>iz </a:t>
            </a:r>
            <a:r>
              <a:rPr lang="sl-SI" dirty="0" err="1">
                <a:solidFill>
                  <a:srgbClr val="0070C0"/>
                </a:solidFill>
              </a:rPr>
              <a:t>rekonstituiranega</a:t>
            </a:r>
            <a:r>
              <a:rPr lang="sl-SI" dirty="0">
                <a:solidFill>
                  <a:srgbClr val="0070C0"/>
                </a:solidFill>
              </a:rPr>
              <a:t> zgoščenega sadnega soka s </a:t>
            </a:r>
            <a:r>
              <a:rPr lang="sl-SI" b="1" dirty="0">
                <a:solidFill>
                  <a:srgbClr val="0070C0"/>
                </a:solidFill>
              </a:rPr>
              <a:t>pitno</a:t>
            </a:r>
            <a:r>
              <a:rPr lang="sl-SI" dirty="0">
                <a:solidFill>
                  <a:srgbClr val="0070C0"/>
                </a:solidFill>
              </a:rPr>
              <a:t> vodo. </a:t>
            </a:r>
          </a:p>
          <a:p>
            <a:pPr marL="0" indent="0" algn="just">
              <a:buNone/>
            </a:pPr>
            <a:r>
              <a:rPr lang="sl-SI" dirty="0"/>
              <a:t>Delež </a:t>
            </a:r>
            <a:r>
              <a:rPr lang="sl-SI" dirty="0">
                <a:solidFill>
                  <a:srgbClr val="FF0000"/>
                </a:solidFill>
              </a:rPr>
              <a:t>topnih suhih snovi </a:t>
            </a:r>
            <a:r>
              <a:rPr lang="sl-SI" dirty="0"/>
              <a:t>končnega proizvoda dosega </a:t>
            </a:r>
            <a:r>
              <a:rPr lang="sl-SI" dirty="0">
                <a:solidFill>
                  <a:srgbClr val="FF0000"/>
                </a:solidFill>
              </a:rPr>
              <a:t>najmanjšo stopnjo </a:t>
            </a:r>
            <a:r>
              <a:rPr lang="sl-SI" dirty="0" err="1">
                <a:solidFill>
                  <a:srgbClr val="FF0000"/>
                </a:solidFill>
              </a:rPr>
              <a:t>Brix</a:t>
            </a:r>
            <a:r>
              <a:rPr lang="sl-SI" dirty="0">
                <a:solidFill>
                  <a:srgbClr val="FF0000"/>
                </a:solidFill>
              </a:rPr>
              <a:t> </a:t>
            </a:r>
            <a:r>
              <a:rPr lang="sl-SI" dirty="0"/>
              <a:t>za </a:t>
            </a:r>
            <a:r>
              <a:rPr lang="sl-SI" dirty="0" err="1"/>
              <a:t>rekonstituirani</a:t>
            </a:r>
            <a:r>
              <a:rPr lang="sl-SI" dirty="0"/>
              <a:t> sok, določeno v Prilogi V. </a:t>
            </a:r>
          </a:p>
          <a:p>
            <a:pPr marL="0" indent="0" algn="just">
              <a:buNone/>
            </a:pPr>
            <a:r>
              <a:rPr lang="sl-SI" dirty="0"/>
              <a:t>Če je sok iz koncentrata izdelan iz sadja, ki ni navedeno v Prilogi V, je najmanjša stopnja </a:t>
            </a:r>
            <a:r>
              <a:rPr lang="sl-SI" dirty="0" err="1"/>
              <a:t>Brix</a:t>
            </a:r>
            <a:r>
              <a:rPr lang="sl-SI" dirty="0"/>
              <a:t> </a:t>
            </a:r>
            <a:r>
              <a:rPr lang="sl-SI" dirty="0" err="1"/>
              <a:t>rekonstituiranega</a:t>
            </a:r>
            <a:r>
              <a:rPr lang="sl-SI" dirty="0"/>
              <a:t> soka stopnja </a:t>
            </a:r>
            <a:r>
              <a:rPr lang="sl-SI" dirty="0" err="1"/>
              <a:t>Brix</a:t>
            </a:r>
            <a:r>
              <a:rPr lang="sl-SI" dirty="0"/>
              <a:t> soka, ki je bil ekstrahiran iz sadja, ki se uporabi za izdelavo koncentrata. </a:t>
            </a:r>
          </a:p>
        </p:txBody>
      </p:sp>
    </p:spTree>
    <p:extLst>
      <p:ext uri="{BB962C8B-B14F-4D97-AF65-F5344CB8AC3E}">
        <p14:creationId xmlns:p14="http://schemas.microsoft.com/office/powerpoint/2010/main" val="106454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D729023-27E3-4947-C9E8-32704E84CC69}"/>
              </a:ext>
            </a:extLst>
          </p:cNvPr>
          <p:cNvSpPr>
            <a:spLocks noGrp="1"/>
          </p:cNvSpPr>
          <p:nvPr>
            <p:ph idx="1"/>
          </p:nvPr>
        </p:nvSpPr>
        <p:spPr>
          <a:xfrm>
            <a:off x="838200" y="945662"/>
            <a:ext cx="9821985" cy="5231301"/>
          </a:xfrm>
        </p:spPr>
        <p:txBody>
          <a:bodyPr/>
          <a:lstStyle/>
          <a:p>
            <a:pPr marL="0" indent="0" algn="just">
              <a:buNone/>
            </a:pPr>
            <a:r>
              <a:rPr lang="sl-SI" b="1" dirty="0">
                <a:solidFill>
                  <a:srgbClr val="0070C0"/>
                </a:solidFill>
              </a:rPr>
              <a:t>Aroma, pulpa in sadne celice</a:t>
            </a:r>
            <a:r>
              <a:rPr lang="sl-SI" dirty="0"/>
              <a:t>, pridobljene z ustreznimi fizikalnimi postopki iz iste vrste sadja, se lahko sadnemu soku iz koncentrata </a:t>
            </a:r>
            <a:r>
              <a:rPr lang="sl-SI" dirty="0">
                <a:solidFill>
                  <a:srgbClr val="FF0000"/>
                </a:solidFill>
              </a:rPr>
              <a:t>povrnejo. </a:t>
            </a:r>
          </a:p>
          <a:p>
            <a:pPr marL="0" indent="0" algn="just">
              <a:buNone/>
            </a:pPr>
            <a:r>
              <a:rPr lang="sl-SI" dirty="0"/>
              <a:t>Sadni sok iz koncentrata se pripravi z ustreznimi postopki, pri katerih se </a:t>
            </a:r>
            <a:r>
              <a:rPr lang="sl-SI" b="1" dirty="0">
                <a:solidFill>
                  <a:srgbClr val="00B050"/>
                </a:solidFill>
              </a:rPr>
              <a:t>ohranijo</a:t>
            </a:r>
            <a:r>
              <a:rPr lang="sl-SI" dirty="0">
                <a:solidFill>
                  <a:srgbClr val="00B050"/>
                </a:solidFill>
              </a:rPr>
              <a:t> bistvene fizikalne, kemijske, organoleptične in prehranske</a:t>
            </a:r>
            <a:r>
              <a:rPr lang="sl-SI" b="1" dirty="0">
                <a:solidFill>
                  <a:srgbClr val="00B050"/>
                </a:solidFill>
              </a:rPr>
              <a:t> značilnosti </a:t>
            </a:r>
            <a:r>
              <a:rPr lang="sl-SI" dirty="0"/>
              <a:t>povprečne vrste soka sadja, iz katerega je pridobljen. </a:t>
            </a:r>
          </a:p>
          <a:p>
            <a:pPr marL="0" indent="0" algn="just">
              <a:buNone/>
            </a:pPr>
            <a:r>
              <a:rPr lang="sl-SI" dirty="0"/>
              <a:t>Pri proizvodnji sadnega soka iz zgoščenega sadnega soka je </a:t>
            </a:r>
            <a:r>
              <a:rPr lang="sl-SI" dirty="0">
                <a:solidFill>
                  <a:srgbClr val="732981"/>
                </a:solidFill>
              </a:rPr>
              <a:t>dovoljeno mešanje </a:t>
            </a:r>
            <a:r>
              <a:rPr lang="sl-SI" dirty="0"/>
              <a:t>sadnega soka in/ali zgoščenega sadnega soka s </a:t>
            </a:r>
            <a:r>
              <a:rPr lang="sl-SI" b="1" dirty="0">
                <a:solidFill>
                  <a:srgbClr val="732981"/>
                </a:solidFill>
              </a:rPr>
              <a:t>sadno kašo </a:t>
            </a:r>
            <a:r>
              <a:rPr lang="sl-SI" dirty="0"/>
              <a:t>in/ali z zgoščeno sadno kašo.</a:t>
            </a:r>
          </a:p>
        </p:txBody>
      </p:sp>
    </p:spTree>
    <p:extLst>
      <p:ext uri="{BB962C8B-B14F-4D97-AF65-F5344CB8AC3E}">
        <p14:creationId xmlns:p14="http://schemas.microsoft.com/office/powerpoint/2010/main" val="40814241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2819</TotalTime>
  <Words>1576</Words>
  <Application>Microsoft Office PowerPoint</Application>
  <PresentationFormat>Širokozaslonsko</PresentationFormat>
  <Paragraphs>124</Paragraphs>
  <Slides>26</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26</vt:i4>
      </vt:variant>
    </vt:vector>
  </HeadingPairs>
  <TitlesOfParts>
    <vt:vector size="31" baseType="lpstr">
      <vt:lpstr>Arial</vt:lpstr>
      <vt:lpstr>Calibri</vt:lpstr>
      <vt:lpstr>Calibri Light</vt:lpstr>
      <vt:lpstr>Courier New</vt:lpstr>
      <vt:lpstr>Officeova tema</vt:lpstr>
      <vt:lpstr>KKŽ – sadni sokovi</vt:lpstr>
      <vt:lpstr>PowerPointova predstavitev</vt:lpstr>
      <vt:lpstr>PowerPointova predstavitev</vt:lpstr>
      <vt:lpstr>PowerPointova predstavitev</vt:lpstr>
      <vt:lpstr>Priloga I:  Imena proizvodov, opredelitev in lastnost proizvodov</vt:lpstr>
      <vt:lpstr>1 a) Sadni sok</vt:lpstr>
      <vt:lpstr>PowerPointova predstavitev</vt:lpstr>
      <vt:lpstr>1 b) Sadni sok iz koncentrata</vt:lpstr>
      <vt:lpstr>PowerPointova predstavitev</vt:lpstr>
      <vt:lpstr>2. Zgoščen sadni sok</vt:lpstr>
      <vt:lpstr>3. Sadni sok iz vodnega ekstrakta sadja</vt:lpstr>
      <vt:lpstr>4. Dehidriran sadni sok, sadni sok v prahu</vt:lpstr>
      <vt:lpstr>5. Sadni nektar</vt:lpstr>
      <vt:lpstr>Priloga II:  Opredelitev surovin</vt:lpstr>
      <vt:lpstr>Sadje</vt:lpstr>
      <vt:lpstr>Sadna kaša</vt:lpstr>
      <vt:lpstr>Zgoščena sadna kaša</vt:lpstr>
      <vt:lpstr>Aroma</vt:lpstr>
      <vt:lpstr>Sladkorji in med</vt:lpstr>
      <vt:lpstr>Pulpa in sadne celice</vt:lpstr>
      <vt:lpstr>Veš kaj ješ?  Razlika med sokom, nektarjem in sadno pijačo</vt:lpstr>
      <vt:lpstr>Priloga IV</vt:lpstr>
      <vt:lpstr>PowerPointova predstavitev</vt:lpstr>
      <vt:lpstr>PowerPointova predstavitev</vt:lpstr>
      <vt:lpstr>PowerPointova predstavitev</vt:lpstr>
      <vt:lpstr>Priloga V: Najmanjše stopnje Brix za rekonstituirani sadni sok in rekonstituirano sadno kašo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Denis</dc:creator>
  <cp:lastModifiedBy>Barbara Zajc Tekavec</cp:lastModifiedBy>
  <cp:revision>75</cp:revision>
  <dcterms:created xsi:type="dcterms:W3CDTF">2022-06-18T09:38:38Z</dcterms:created>
  <dcterms:modified xsi:type="dcterms:W3CDTF">2026-01-10T20:28:25Z</dcterms:modified>
</cp:coreProperties>
</file>