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6" r:id="rId2"/>
    <p:sldId id="29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custDataLst>
    <p:tags r:id="rId46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214" y="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l-SI" sz="2000">
                <a:latin typeface="Arial"/>
              </a:rPr>
              <a:t>Kliknite za urejanje oblike opomb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l-SI" sz="1400">
                <a:latin typeface="Times New Roman"/>
              </a:rPr>
              <a:t>&lt;glava&gt;</a:t>
            </a:r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sl-SI" sz="1400">
                <a:latin typeface="Times New Roman"/>
              </a:rPr>
              <a:t>&lt;datum/čas&gt;</a:t>
            </a:r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sl-SI" sz="1400">
                <a:latin typeface="Times New Roman"/>
              </a:rPr>
              <a:t>&lt;noga&gt;</a:t>
            </a:r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D3D900B-399E-4D66-8D73-59680EAE725D}" type="slidenum">
              <a:rPr lang="sl-SI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4614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755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2531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062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8037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4801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6520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518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1872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5648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245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788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0144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4174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9708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555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46771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34239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9815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53268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76244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33725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585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15188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28506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63985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69812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90940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8409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53075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00052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1347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16214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239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6247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6355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5832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5725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2500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3882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8259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860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Slika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Slika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sl-SI">
                <a:latin typeface="Arial"/>
              </a:rPr>
              <a:t>Kliknite za urejanje oblike naslova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sl-SI" sz="2800">
                <a:latin typeface="Arial"/>
              </a:rPr>
              <a:t>Kliknite za urejanje oblike orisa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l-SI" sz="2000">
                <a:latin typeface="Arial"/>
              </a:rPr>
              <a:t>Druga raven orisa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l-SI">
                <a:latin typeface="Arial"/>
              </a:rPr>
              <a:t>Tretja raven orisa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l-SI">
                <a:latin typeface="Arial"/>
              </a:rPr>
              <a:t>Četrta raven orisa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l-SI" sz="2000">
                <a:latin typeface="Arial"/>
              </a:rPr>
              <a:t>Peta raven orisa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l-SI" sz="2000">
                <a:latin typeface="Arial"/>
              </a:rPr>
              <a:t>Šesta raven orisa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sl-SI" sz="2000">
                <a:latin typeface="Arial"/>
              </a:rPr>
              <a:t>Sedma raven orisa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18" Type="http://schemas.openxmlformats.org/officeDocument/2006/relationships/slide" Target="slide35.xml"/><Relationship Id="rId3" Type="http://schemas.openxmlformats.org/officeDocument/2006/relationships/slide" Target="slide5.xml"/><Relationship Id="rId21" Type="http://schemas.openxmlformats.org/officeDocument/2006/relationships/slide" Target="slide41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" Type="http://schemas.openxmlformats.org/officeDocument/2006/relationships/slide" Target="slide3.xml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10" Type="http://schemas.openxmlformats.org/officeDocument/2006/relationships/slide" Target="slide19.xml"/><Relationship Id="rId19" Type="http://schemas.openxmlformats.org/officeDocument/2006/relationships/slide" Target="slide37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2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484495" y="5442045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l-SI" sz="6000" strike="noStrike" dirty="0">
                <a:solidFill>
                  <a:srgbClr val="FFC000"/>
                </a:solidFill>
                <a:latin typeface="Gill Sans Ultra Bold"/>
                <a:ea typeface="DejaVu Sans"/>
              </a:rPr>
              <a:t>Kviz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sl-SI" sz="6000" strike="noStrike" dirty="0">
                <a:solidFill>
                  <a:srgbClr val="FFC000"/>
                </a:solidFill>
                <a:latin typeface="Gill Sans Ultra Bold"/>
                <a:ea typeface="DejaVu Sans"/>
              </a:rPr>
              <a:t>MOJIH 5 ČUTOV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457200" y="30492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In odgovor je…</a:t>
            </a:r>
            <a:endParaRPr/>
          </a:p>
        </p:txBody>
      </p:sp>
      <p:sp>
        <p:nvSpPr>
          <p:cNvPr id="91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Ko sporočila po vidnem živcu prispejo v možgane</a:t>
            </a:r>
            <a:r>
              <a:rPr lang="sl-SI" sz="4000" strike="noStrike" dirty="0">
                <a:solidFill>
                  <a:srgbClr val="993300"/>
                </a:solidFill>
                <a:latin typeface="Candara"/>
                <a:ea typeface="DejaVu Sans"/>
              </a:rPr>
              <a:t>.</a:t>
            </a:r>
            <a:endParaRPr dirty="0"/>
          </a:p>
        </p:txBody>
      </p:sp>
      <p:pic>
        <p:nvPicPr>
          <p:cNvPr id="92" name="Picture 10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8229600" y="5889960"/>
            <a:ext cx="684720" cy="645840"/>
          </a:xfrm>
          <a:prstGeom prst="rect">
            <a:avLst/>
          </a:prstGeom>
          <a:ln w="9360">
            <a:noFill/>
          </a:ln>
        </p:spPr>
      </p:pic>
      <p:pic>
        <p:nvPicPr>
          <p:cNvPr id="93" name="Picture 14"/>
          <p:cNvPicPr/>
          <p:nvPr/>
        </p:nvPicPr>
        <p:blipFill>
          <a:blip r:embed="rId5"/>
          <a:stretch/>
        </p:blipFill>
        <p:spPr>
          <a:xfrm>
            <a:off x="2895480" y="2971800"/>
            <a:ext cx="3580200" cy="2981160"/>
          </a:xfrm>
          <a:prstGeom prst="rect">
            <a:avLst/>
          </a:prstGeom>
          <a:ln>
            <a:solidFill>
              <a:srgbClr val="F9F9F9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5. vprašanje </a:t>
            </a:r>
            <a:endParaRPr/>
          </a:p>
        </p:txBody>
      </p:sp>
      <p:sp>
        <p:nvSpPr>
          <p:cNvPr id="95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4400" b="1" strike="noStrike" dirty="0">
                <a:solidFill>
                  <a:srgbClr val="993300"/>
                </a:solidFill>
                <a:latin typeface="Candara"/>
                <a:ea typeface="DejaVu Sans"/>
              </a:rPr>
              <a:t>Kako je sestavljeno čutilo za sluh?</a:t>
            </a:r>
            <a:endParaRPr dirty="0"/>
          </a:p>
        </p:txBody>
      </p:sp>
      <p:pic>
        <p:nvPicPr>
          <p:cNvPr id="96" name="Picture 11"/>
          <p:cNvPicPr/>
          <p:nvPr/>
        </p:nvPicPr>
        <p:blipFill>
          <a:blip r:embed="rId3"/>
          <a:stretch/>
        </p:blipFill>
        <p:spPr>
          <a:xfrm>
            <a:off x="533520" y="228600"/>
            <a:ext cx="913320" cy="1205280"/>
          </a:xfrm>
          <a:prstGeom prst="rect">
            <a:avLst/>
          </a:prstGeom>
          <a:ln>
            <a:solidFill>
              <a:srgbClr val="F9F9F9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380880" y="30492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In odgovor je…</a:t>
            </a:r>
            <a:endParaRPr/>
          </a:p>
        </p:txBody>
      </p:sp>
      <p:sp>
        <p:nvSpPr>
          <p:cNvPr id="98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99" name="Picture 10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8229600" y="5889960"/>
            <a:ext cx="684720" cy="645840"/>
          </a:xfrm>
          <a:prstGeom prst="rect">
            <a:avLst/>
          </a:prstGeom>
          <a:ln w="9360">
            <a:noFill/>
          </a:ln>
        </p:spPr>
      </p:pic>
      <p:pic>
        <p:nvPicPr>
          <p:cNvPr id="100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93" y="2155874"/>
            <a:ext cx="3991694" cy="3413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6. vprašanje</a:t>
            </a:r>
            <a:endParaRPr/>
          </a:p>
        </p:txBody>
      </p:sp>
      <p:sp>
        <p:nvSpPr>
          <p:cNvPr id="102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4400" b="1" strike="noStrike" dirty="0">
                <a:solidFill>
                  <a:srgbClr val="993300"/>
                </a:solidFill>
                <a:latin typeface="Candara"/>
                <a:ea typeface="DejaVu Sans"/>
              </a:rPr>
              <a:t>Zakaj imamo dve ušesi?</a:t>
            </a:r>
            <a:endParaRPr dirty="0"/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4400" b="1" strike="noStrike" dirty="0">
                <a:solidFill>
                  <a:srgbClr val="993300"/>
                </a:solidFill>
                <a:latin typeface="Candara"/>
                <a:ea typeface="DejaVu Sans"/>
              </a:rPr>
              <a:t>Ali je uho samo čutilo za sluh?</a:t>
            </a:r>
            <a:endParaRPr dirty="0"/>
          </a:p>
        </p:txBody>
      </p:sp>
      <p:pic>
        <p:nvPicPr>
          <p:cNvPr id="103" name="Picture 11"/>
          <p:cNvPicPr/>
          <p:nvPr/>
        </p:nvPicPr>
        <p:blipFill>
          <a:blip r:embed="rId3"/>
          <a:stretch/>
        </p:blipFill>
        <p:spPr>
          <a:xfrm>
            <a:off x="533520" y="228600"/>
            <a:ext cx="913320" cy="1205280"/>
          </a:xfrm>
          <a:prstGeom prst="rect">
            <a:avLst/>
          </a:prstGeom>
          <a:ln>
            <a:solidFill>
              <a:srgbClr val="F9F9F9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In odgovor je…</a:t>
            </a:r>
            <a:endParaRPr/>
          </a:p>
        </p:txBody>
      </p:sp>
      <p:sp>
        <p:nvSpPr>
          <p:cNvPr id="105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Da določimo, iz katere smeri prihaja zvok, kar je pomembno za orientacijo v prostoru.</a:t>
            </a:r>
            <a:endParaRPr sz="4000" dirty="0"/>
          </a:p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Uho je tudi organ za ravnotežje.</a:t>
            </a:r>
            <a:endParaRPr sz="4000" dirty="0"/>
          </a:p>
        </p:txBody>
      </p:sp>
      <p:pic>
        <p:nvPicPr>
          <p:cNvPr id="106" name="Picture 10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8229600" y="5889960"/>
            <a:ext cx="684720" cy="645840"/>
          </a:xfrm>
          <a:prstGeom prst="rect">
            <a:avLst/>
          </a:prstGeom>
          <a:ln w="9360">
            <a:noFill/>
          </a:ln>
        </p:spPr>
      </p:pic>
      <p:pic>
        <p:nvPicPr>
          <p:cNvPr id="107" name="Picture 2"/>
          <p:cNvPicPr/>
          <p:nvPr/>
        </p:nvPicPr>
        <p:blipFill>
          <a:blip r:embed="rId5"/>
          <a:stretch/>
        </p:blipFill>
        <p:spPr>
          <a:xfrm>
            <a:off x="3408363" y="4087336"/>
            <a:ext cx="2326194" cy="1864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7 . vprašanje</a:t>
            </a:r>
            <a:endParaRPr/>
          </a:p>
        </p:txBody>
      </p:sp>
      <p:sp>
        <p:nvSpPr>
          <p:cNvPr id="109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4400" b="1" strike="noStrike" dirty="0">
                <a:solidFill>
                  <a:srgbClr val="993300"/>
                </a:solidFill>
                <a:latin typeface="Candara"/>
                <a:ea typeface="DejaVu Sans"/>
              </a:rPr>
              <a:t>Kaj slišimo iz naše okolice?</a:t>
            </a:r>
            <a:endParaRPr dirty="0"/>
          </a:p>
        </p:txBody>
      </p:sp>
      <p:pic>
        <p:nvPicPr>
          <p:cNvPr id="110" name="Picture 11"/>
          <p:cNvPicPr/>
          <p:nvPr/>
        </p:nvPicPr>
        <p:blipFill>
          <a:blip r:embed="rId3"/>
          <a:stretch/>
        </p:blipFill>
        <p:spPr>
          <a:xfrm>
            <a:off x="533520" y="228600"/>
            <a:ext cx="913320" cy="1205280"/>
          </a:xfrm>
          <a:prstGeom prst="rect">
            <a:avLst/>
          </a:prstGeom>
          <a:ln>
            <a:solidFill>
              <a:srgbClr val="F9F9F9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In odgovor je…</a:t>
            </a:r>
            <a:endParaRPr/>
          </a:p>
        </p:txBody>
      </p:sp>
      <p:sp>
        <p:nvSpPr>
          <p:cNvPr id="112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Nizke,</a:t>
            </a:r>
            <a:endParaRPr dirty="0"/>
          </a:p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visoke,</a:t>
            </a:r>
            <a:endParaRPr dirty="0"/>
          </a:p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glasne in</a:t>
            </a:r>
            <a:endParaRPr dirty="0"/>
          </a:p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tihe glasove.</a:t>
            </a:r>
            <a:endParaRPr dirty="0"/>
          </a:p>
        </p:txBody>
      </p:sp>
      <p:pic>
        <p:nvPicPr>
          <p:cNvPr id="113" name="Picture 10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8229600" y="5889960"/>
            <a:ext cx="684720" cy="645840"/>
          </a:xfrm>
          <a:prstGeom prst="rect">
            <a:avLst/>
          </a:prstGeom>
          <a:ln w="9360">
            <a:noFill/>
          </a:ln>
        </p:spPr>
      </p:pic>
      <p:pic>
        <p:nvPicPr>
          <p:cNvPr id="114" name="Picture 2"/>
          <p:cNvPicPr/>
          <p:nvPr/>
        </p:nvPicPr>
        <p:blipFill>
          <a:blip r:embed="rId5"/>
          <a:stretch/>
        </p:blipFill>
        <p:spPr>
          <a:xfrm>
            <a:off x="4648320" y="2362320"/>
            <a:ext cx="3548160" cy="2227680"/>
          </a:xfrm>
          <a:prstGeom prst="rect">
            <a:avLst/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8. vprašanje</a:t>
            </a:r>
            <a:endParaRPr/>
          </a:p>
        </p:txBody>
      </p:sp>
      <p:sp>
        <p:nvSpPr>
          <p:cNvPr id="116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4400" b="1" strike="noStrike" dirty="0">
                <a:solidFill>
                  <a:srgbClr val="993300"/>
                </a:solidFill>
                <a:latin typeface="Candara"/>
                <a:ea typeface="DejaVu Sans"/>
              </a:rPr>
              <a:t>Kaj zaznavamo  z jezikom in na katerih delih jezika? </a:t>
            </a:r>
            <a:endParaRPr dirty="0"/>
          </a:p>
        </p:txBody>
      </p:sp>
      <p:pic>
        <p:nvPicPr>
          <p:cNvPr id="117" name="Picture 12"/>
          <p:cNvPicPr/>
          <p:nvPr/>
        </p:nvPicPr>
        <p:blipFill>
          <a:blip r:embed="rId3"/>
          <a:stretch/>
        </p:blipFill>
        <p:spPr>
          <a:xfrm>
            <a:off x="533520" y="304920"/>
            <a:ext cx="1294200" cy="1121760"/>
          </a:xfrm>
          <a:prstGeom prst="rect">
            <a:avLst/>
          </a:prstGeom>
          <a:ln>
            <a:solidFill>
              <a:srgbClr val="F9F9F9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In odgovor je…</a:t>
            </a:r>
            <a:endParaRPr/>
          </a:p>
        </p:txBody>
      </p:sp>
      <p:sp>
        <p:nvSpPr>
          <p:cNvPr id="119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Okus:</a:t>
            </a:r>
            <a:endParaRPr dirty="0"/>
          </a:p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sladko,</a:t>
            </a:r>
            <a:endParaRPr dirty="0"/>
          </a:p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slano, </a:t>
            </a:r>
            <a:endParaRPr dirty="0"/>
          </a:p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kislo in </a:t>
            </a:r>
            <a:endParaRPr dirty="0"/>
          </a:p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grenko</a:t>
            </a:r>
            <a:r>
              <a:rPr lang="sl-SI" sz="4000" strike="noStrike" dirty="0">
                <a:solidFill>
                  <a:srgbClr val="993300"/>
                </a:solidFill>
                <a:latin typeface="Candara"/>
                <a:ea typeface="DejaVu Sans"/>
              </a:rPr>
              <a:t>.</a:t>
            </a:r>
            <a:endParaRPr dirty="0"/>
          </a:p>
        </p:txBody>
      </p:sp>
      <p:pic>
        <p:nvPicPr>
          <p:cNvPr id="120" name="Picture 10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8229600" y="5889960"/>
            <a:ext cx="684720" cy="645840"/>
          </a:xfrm>
          <a:prstGeom prst="rect">
            <a:avLst/>
          </a:prstGeom>
          <a:ln w="9360">
            <a:noFill/>
          </a:ln>
        </p:spPr>
      </p:pic>
      <p:pic>
        <p:nvPicPr>
          <p:cNvPr id="121" name="Picture 6"/>
          <p:cNvPicPr/>
          <p:nvPr/>
        </p:nvPicPr>
        <p:blipFill>
          <a:blip r:embed="rId5"/>
          <a:stretch/>
        </p:blipFill>
        <p:spPr>
          <a:xfrm>
            <a:off x="3463212" y="1946868"/>
            <a:ext cx="4357800" cy="338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9 . vprašanje</a:t>
            </a:r>
            <a:endParaRPr/>
          </a:p>
        </p:txBody>
      </p:sp>
      <p:sp>
        <p:nvSpPr>
          <p:cNvPr id="123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4400" b="1" strike="noStrike" dirty="0">
                <a:solidFill>
                  <a:srgbClr val="993300"/>
                </a:solidFill>
                <a:latin typeface="Candara"/>
                <a:ea typeface="DejaVu Sans"/>
              </a:rPr>
              <a:t>Ali z jezikom samo okušamo? </a:t>
            </a:r>
            <a:endParaRPr dirty="0"/>
          </a:p>
        </p:txBody>
      </p:sp>
      <p:pic>
        <p:nvPicPr>
          <p:cNvPr id="124" name="Picture 12"/>
          <p:cNvPicPr/>
          <p:nvPr/>
        </p:nvPicPr>
        <p:blipFill>
          <a:blip r:embed="rId3"/>
          <a:stretch/>
        </p:blipFill>
        <p:spPr>
          <a:xfrm>
            <a:off x="457200" y="228600"/>
            <a:ext cx="1294200" cy="1121760"/>
          </a:xfrm>
          <a:prstGeom prst="rect">
            <a:avLst/>
          </a:prstGeom>
          <a:ln>
            <a:solidFill>
              <a:srgbClr val="F9F9F9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0"/>
            <a:ext cx="8610600" cy="1066800"/>
          </a:xfrm>
          <a:prstGeom prst="rect">
            <a:avLst/>
          </a:prstGeom>
          <a:ln>
            <a:solidFill>
              <a:srgbClr val="D6A3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Izberi vprašanje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" name="AutoShape 4">
            <a:hlinkClick r:id="rId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andara" pitchFamily="34" charset="0"/>
              </a:rPr>
              <a:t>1</a:t>
            </a:r>
          </a:p>
        </p:txBody>
      </p:sp>
      <p:sp>
        <p:nvSpPr>
          <p:cNvPr id="4" name="AutoShape 9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andara" pitchFamily="34" charset="0"/>
              </a:rPr>
              <a:t>2</a:t>
            </a:r>
          </a:p>
        </p:txBody>
      </p:sp>
      <p:sp>
        <p:nvSpPr>
          <p:cNvPr id="5" name="AutoShape 10">
            <a:hlinkClick r:id="rId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andara" pitchFamily="34" charset="0"/>
              </a:rPr>
              <a:t>3</a:t>
            </a:r>
          </a:p>
        </p:txBody>
      </p:sp>
      <p:sp>
        <p:nvSpPr>
          <p:cNvPr id="6" name="AutoShape 11">
            <a:hlinkClick r:id="rId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andara" pitchFamily="34" charset="0"/>
              </a:rPr>
              <a:t>4</a:t>
            </a:r>
          </a:p>
        </p:txBody>
      </p:sp>
      <p:sp>
        <p:nvSpPr>
          <p:cNvPr id="7" name="AutoShape 12">
            <a:hlinkClick r:id="rId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andara" pitchFamily="34" charset="0"/>
              </a:rPr>
              <a:t>5</a:t>
            </a:r>
          </a:p>
        </p:txBody>
      </p:sp>
      <p:sp>
        <p:nvSpPr>
          <p:cNvPr id="8" name="AutoShape 13">
            <a:hlinkClick r:id="rId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andara" pitchFamily="34" charset="0"/>
              </a:rPr>
              <a:t>6</a:t>
            </a:r>
          </a:p>
        </p:txBody>
      </p:sp>
      <p:sp>
        <p:nvSpPr>
          <p:cNvPr id="9" name="AutoShape 14">
            <a:hlinkClick r:id="rId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andara" pitchFamily="34" charset="0"/>
              </a:rPr>
              <a:t>7</a:t>
            </a:r>
          </a:p>
        </p:txBody>
      </p:sp>
      <p:sp>
        <p:nvSpPr>
          <p:cNvPr id="10" name="AutoShape 15">
            <a:hlinkClick r:id="rId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andara" pitchFamily="34" charset="0"/>
              </a:rPr>
              <a:t>8</a:t>
            </a:r>
          </a:p>
        </p:txBody>
      </p:sp>
      <p:sp>
        <p:nvSpPr>
          <p:cNvPr id="11" name="AutoShape 16">
            <a:hlinkClick r:id="rId1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andara" pitchFamily="34" charset="0"/>
              </a:rPr>
              <a:t>9</a:t>
            </a:r>
          </a:p>
        </p:txBody>
      </p:sp>
      <p:sp>
        <p:nvSpPr>
          <p:cNvPr id="12" name="AutoShape 17">
            <a:hlinkClick r:id="rId1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andara" pitchFamily="34" charset="0"/>
              </a:rPr>
              <a:t>10</a:t>
            </a:r>
          </a:p>
        </p:txBody>
      </p:sp>
      <p:sp>
        <p:nvSpPr>
          <p:cNvPr id="13" name="AutoShape 18">
            <a:hlinkClick r:id="rId1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andara" pitchFamily="34" charset="0"/>
              </a:rPr>
              <a:t>11</a:t>
            </a:r>
          </a:p>
        </p:txBody>
      </p:sp>
      <p:sp>
        <p:nvSpPr>
          <p:cNvPr id="14" name="AutoShape 19">
            <a:hlinkClick r:id="rId1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andara" pitchFamily="34" charset="0"/>
              </a:rPr>
              <a:t>12</a:t>
            </a:r>
          </a:p>
        </p:txBody>
      </p:sp>
      <p:sp>
        <p:nvSpPr>
          <p:cNvPr id="15" name="AutoShape 20">
            <a:hlinkClick r:id="rId1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andara" pitchFamily="34" charset="0"/>
              </a:rPr>
              <a:t>13</a:t>
            </a:r>
          </a:p>
        </p:txBody>
      </p:sp>
      <p:sp>
        <p:nvSpPr>
          <p:cNvPr id="16" name="AutoShape 21">
            <a:hlinkClick r:id="rId1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andara" pitchFamily="34" charset="0"/>
              </a:rPr>
              <a:t>14</a:t>
            </a:r>
          </a:p>
        </p:txBody>
      </p:sp>
      <p:sp>
        <p:nvSpPr>
          <p:cNvPr id="17" name="AutoShape 22">
            <a:hlinkClick r:id="rId1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andara" pitchFamily="34" charset="0"/>
              </a:rPr>
              <a:t>15</a:t>
            </a:r>
          </a:p>
        </p:txBody>
      </p:sp>
      <p:sp>
        <p:nvSpPr>
          <p:cNvPr id="18" name="AutoShape 23">
            <a:hlinkClick r:id="rId1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andara" pitchFamily="34" charset="0"/>
              </a:rPr>
              <a:t>16</a:t>
            </a:r>
          </a:p>
        </p:txBody>
      </p:sp>
      <p:sp>
        <p:nvSpPr>
          <p:cNvPr id="19" name="AutoShape 24">
            <a:hlinkClick r:id="rId1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andara" pitchFamily="34" charset="0"/>
              </a:rPr>
              <a:t>17</a:t>
            </a:r>
          </a:p>
        </p:txBody>
      </p:sp>
      <p:sp>
        <p:nvSpPr>
          <p:cNvPr id="20" name="AutoShape 25">
            <a:hlinkClick r:id="rId1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andara" pitchFamily="34" charset="0"/>
              </a:rPr>
              <a:t>18</a:t>
            </a:r>
          </a:p>
        </p:txBody>
      </p:sp>
      <p:sp>
        <p:nvSpPr>
          <p:cNvPr id="21" name="AutoShape 26">
            <a:hlinkClick r:id="rId2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andara" pitchFamily="34" charset="0"/>
              </a:rPr>
              <a:t>19</a:t>
            </a:r>
          </a:p>
        </p:txBody>
      </p:sp>
      <p:sp>
        <p:nvSpPr>
          <p:cNvPr id="22" name="AutoShape 27">
            <a:hlinkClick r:id="rId2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andara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99603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In odgovor je…</a:t>
            </a:r>
            <a:endParaRPr/>
          </a:p>
        </p:txBody>
      </p:sp>
      <p:sp>
        <p:nvSpPr>
          <p:cNvPr id="126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Z jezikom tudi tipamo in zaznavamo, kakšna je hrana na otip in kako topla je. </a:t>
            </a:r>
            <a:endParaRPr dirty="0"/>
          </a:p>
        </p:txBody>
      </p:sp>
      <p:pic>
        <p:nvPicPr>
          <p:cNvPr id="127" name="Picture 10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8229600" y="5889960"/>
            <a:ext cx="684720" cy="645840"/>
          </a:xfrm>
          <a:prstGeom prst="rect">
            <a:avLst/>
          </a:prstGeom>
          <a:ln w="9360">
            <a:noFill/>
          </a:ln>
        </p:spPr>
      </p:pic>
      <p:pic>
        <p:nvPicPr>
          <p:cNvPr id="128" name="Picture 2"/>
          <p:cNvPicPr/>
          <p:nvPr/>
        </p:nvPicPr>
        <p:blipFill>
          <a:blip r:embed="rId5"/>
          <a:stretch/>
        </p:blipFill>
        <p:spPr>
          <a:xfrm>
            <a:off x="6019920" y="2971800"/>
            <a:ext cx="1954800" cy="293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10. vprašanje</a:t>
            </a:r>
            <a:endParaRPr/>
          </a:p>
        </p:txBody>
      </p:sp>
      <p:sp>
        <p:nvSpPr>
          <p:cNvPr id="130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4400" b="1" strike="noStrike" dirty="0">
                <a:solidFill>
                  <a:srgbClr val="993300"/>
                </a:solidFill>
                <a:latin typeface="Candara"/>
                <a:ea typeface="DejaVu Sans"/>
              </a:rPr>
              <a:t>Katere naloge ima še jezik? </a:t>
            </a:r>
            <a:endParaRPr dirty="0"/>
          </a:p>
        </p:txBody>
      </p:sp>
      <p:pic>
        <p:nvPicPr>
          <p:cNvPr id="131" name="Picture 12"/>
          <p:cNvPicPr/>
          <p:nvPr/>
        </p:nvPicPr>
        <p:blipFill>
          <a:blip r:embed="rId3"/>
          <a:stretch/>
        </p:blipFill>
        <p:spPr>
          <a:xfrm>
            <a:off x="457200" y="304920"/>
            <a:ext cx="1294200" cy="1121760"/>
          </a:xfrm>
          <a:prstGeom prst="rect">
            <a:avLst/>
          </a:prstGeom>
          <a:ln>
            <a:solidFill>
              <a:srgbClr val="F9F9F9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In odgovor je…</a:t>
            </a:r>
            <a:endParaRPr/>
          </a:p>
        </p:txBody>
      </p:sp>
      <p:sp>
        <p:nvSpPr>
          <p:cNvPr id="133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Premika hrano po ustih,</a:t>
            </a:r>
            <a:endParaRPr dirty="0"/>
          </a:p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pomaga pri požiranju,</a:t>
            </a:r>
            <a:endParaRPr dirty="0"/>
          </a:p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sodeluje pri nastajanju glasov.</a:t>
            </a:r>
            <a:endParaRPr dirty="0"/>
          </a:p>
        </p:txBody>
      </p:sp>
      <p:pic>
        <p:nvPicPr>
          <p:cNvPr id="134" name="Picture 10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8229600" y="5889960"/>
            <a:ext cx="684720" cy="645840"/>
          </a:xfrm>
          <a:prstGeom prst="rect">
            <a:avLst/>
          </a:prstGeom>
          <a:ln w="9360">
            <a:noFill/>
          </a:ln>
        </p:spPr>
      </p:pic>
      <p:pic>
        <p:nvPicPr>
          <p:cNvPr id="135" name="Picture 4"/>
          <p:cNvPicPr/>
          <p:nvPr/>
        </p:nvPicPr>
        <p:blipFill>
          <a:blip r:embed="rId5"/>
          <a:stretch/>
        </p:blipFill>
        <p:spPr>
          <a:xfrm>
            <a:off x="3200400" y="3962520"/>
            <a:ext cx="2322360" cy="2037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533520" y="22860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11. vprašanje</a:t>
            </a:r>
            <a:endParaRPr/>
          </a:p>
        </p:txBody>
      </p:sp>
      <p:sp>
        <p:nvSpPr>
          <p:cNvPr id="137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4400" b="1" strike="noStrike" dirty="0">
                <a:solidFill>
                  <a:srgbClr val="993300"/>
                </a:solidFill>
                <a:latin typeface="Candara"/>
                <a:ea typeface="DejaVu Sans"/>
              </a:rPr>
              <a:t>Kaj zaznavamo z nosom?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38" name="Picture 13"/>
          <p:cNvPicPr/>
          <p:nvPr/>
        </p:nvPicPr>
        <p:blipFill>
          <a:blip r:embed="rId3"/>
          <a:stretch/>
        </p:blipFill>
        <p:spPr>
          <a:xfrm>
            <a:off x="457200" y="228600"/>
            <a:ext cx="913320" cy="1233360"/>
          </a:xfrm>
          <a:prstGeom prst="rect">
            <a:avLst/>
          </a:prstGeom>
          <a:ln>
            <a:solidFill>
              <a:srgbClr val="F9F9F9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In odgovor je…</a:t>
            </a:r>
            <a:endParaRPr/>
          </a:p>
        </p:txBody>
      </p:sp>
      <p:sp>
        <p:nvSpPr>
          <p:cNvPr id="140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Različne vonjave:</a:t>
            </a:r>
            <a:endParaRPr dirty="0"/>
          </a:p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dišave in</a:t>
            </a:r>
            <a:endParaRPr dirty="0"/>
          </a:p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smrad.</a:t>
            </a:r>
            <a:endParaRPr dirty="0"/>
          </a:p>
        </p:txBody>
      </p:sp>
      <p:pic>
        <p:nvPicPr>
          <p:cNvPr id="141" name="Picture 10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8229600" y="5889960"/>
            <a:ext cx="684720" cy="645840"/>
          </a:xfrm>
          <a:prstGeom prst="rect">
            <a:avLst/>
          </a:prstGeom>
          <a:ln w="9360">
            <a:noFill/>
          </a:ln>
        </p:spPr>
      </p:pic>
      <p:pic>
        <p:nvPicPr>
          <p:cNvPr id="142" name="Picture 4"/>
          <p:cNvPicPr/>
          <p:nvPr/>
        </p:nvPicPr>
        <p:blipFill>
          <a:blip r:embed="rId5"/>
          <a:stretch/>
        </p:blipFill>
        <p:spPr>
          <a:xfrm>
            <a:off x="4724280" y="3429000"/>
            <a:ext cx="3504240" cy="234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" name="Picture 8"/>
          <p:cNvPicPr/>
          <p:nvPr/>
        </p:nvPicPr>
        <p:blipFill>
          <a:blip r:embed="rId6"/>
          <a:stretch/>
        </p:blipFill>
        <p:spPr>
          <a:xfrm>
            <a:off x="1752480" y="3733920"/>
            <a:ext cx="2742120" cy="203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12. vprašanje </a:t>
            </a:r>
            <a:endParaRPr/>
          </a:p>
        </p:txBody>
      </p:sp>
      <p:sp>
        <p:nvSpPr>
          <p:cNvPr id="145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4400" b="1" strike="noStrike" dirty="0">
                <a:solidFill>
                  <a:srgbClr val="993300"/>
                </a:solidFill>
                <a:latin typeface="Candara"/>
                <a:ea typeface="DejaVu Sans"/>
              </a:rPr>
              <a:t>Kdaj in zakaj ne zaznamo vonja?</a:t>
            </a:r>
            <a:endParaRPr dirty="0"/>
          </a:p>
        </p:txBody>
      </p:sp>
      <p:pic>
        <p:nvPicPr>
          <p:cNvPr id="146" name="Picture 13"/>
          <p:cNvPicPr/>
          <p:nvPr/>
        </p:nvPicPr>
        <p:blipFill>
          <a:blip r:embed="rId3"/>
          <a:stretch/>
        </p:blipFill>
        <p:spPr>
          <a:xfrm>
            <a:off x="457200" y="228600"/>
            <a:ext cx="913320" cy="1233360"/>
          </a:xfrm>
          <a:prstGeom prst="rect">
            <a:avLst/>
          </a:prstGeom>
          <a:ln>
            <a:solidFill>
              <a:srgbClr val="F9F9F9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In odgovor je…</a:t>
            </a:r>
            <a:endParaRPr/>
          </a:p>
        </p:txBody>
      </p:sp>
      <p:sp>
        <p:nvSpPr>
          <p:cNvPr id="148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Ko smo prehlajeni, ker nam sluz v nosu prekrije vohalne čutnice.</a:t>
            </a:r>
            <a:endParaRPr dirty="0"/>
          </a:p>
        </p:txBody>
      </p:sp>
      <p:pic>
        <p:nvPicPr>
          <p:cNvPr id="149" name="Picture 10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8229600" y="5889960"/>
            <a:ext cx="684720" cy="645840"/>
          </a:xfrm>
          <a:prstGeom prst="rect">
            <a:avLst/>
          </a:prstGeom>
          <a:ln w="9360">
            <a:noFill/>
          </a:ln>
        </p:spPr>
      </p:pic>
      <p:pic>
        <p:nvPicPr>
          <p:cNvPr id="150" name="Picture 2"/>
          <p:cNvPicPr/>
          <p:nvPr/>
        </p:nvPicPr>
        <p:blipFill>
          <a:blip r:embed="rId5"/>
          <a:stretch/>
        </p:blipFill>
        <p:spPr>
          <a:xfrm>
            <a:off x="2819520" y="3276720"/>
            <a:ext cx="3580200" cy="268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13. vprašanje </a:t>
            </a:r>
            <a:endParaRPr/>
          </a:p>
        </p:txBody>
      </p:sp>
      <p:sp>
        <p:nvSpPr>
          <p:cNvPr id="152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4400" b="1" strike="noStrike" dirty="0">
                <a:solidFill>
                  <a:srgbClr val="993300"/>
                </a:solidFill>
                <a:latin typeface="Candara"/>
                <a:ea typeface="DejaVu Sans"/>
              </a:rPr>
              <a:t>Voh nam tudi pomaga, da se izognemo nekaterim nevarnostim. Naštej jih nekaj. </a:t>
            </a:r>
            <a:endParaRPr dirty="0"/>
          </a:p>
        </p:txBody>
      </p:sp>
      <p:pic>
        <p:nvPicPr>
          <p:cNvPr id="153" name="Picture 13"/>
          <p:cNvPicPr/>
          <p:nvPr/>
        </p:nvPicPr>
        <p:blipFill>
          <a:blip r:embed="rId3"/>
          <a:stretch/>
        </p:blipFill>
        <p:spPr>
          <a:xfrm>
            <a:off x="457200" y="228600"/>
            <a:ext cx="913320" cy="1233360"/>
          </a:xfrm>
          <a:prstGeom prst="rect">
            <a:avLst/>
          </a:prstGeom>
          <a:ln>
            <a:solidFill>
              <a:srgbClr val="F9F9F9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In odgovor je…</a:t>
            </a:r>
            <a:endParaRPr/>
          </a:p>
        </p:txBody>
      </p:sp>
      <p:sp>
        <p:nvSpPr>
          <p:cNvPr id="155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Slab vonj nas opozori na pokvarjeno hrano in nekatere strupene pline,</a:t>
            </a:r>
            <a:endParaRPr dirty="0"/>
          </a:p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po vonju dima zaznamo nevarnost požara.</a:t>
            </a:r>
            <a:endParaRPr dirty="0"/>
          </a:p>
        </p:txBody>
      </p:sp>
      <p:pic>
        <p:nvPicPr>
          <p:cNvPr id="156" name="Picture 10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8229600" y="5889960"/>
            <a:ext cx="684720" cy="645840"/>
          </a:xfrm>
          <a:prstGeom prst="rect">
            <a:avLst/>
          </a:prstGeom>
          <a:ln w="9360">
            <a:noFill/>
          </a:ln>
        </p:spPr>
      </p:pic>
      <p:pic>
        <p:nvPicPr>
          <p:cNvPr id="157" name="Picture 2"/>
          <p:cNvPicPr/>
          <p:nvPr/>
        </p:nvPicPr>
        <p:blipFill>
          <a:blip r:embed="rId5"/>
          <a:stretch/>
        </p:blipFill>
        <p:spPr>
          <a:xfrm>
            <a:off x="4949021" y="3862620"/>
            <a:ext cx="1694520" cy="1694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380880" y="30492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14. vprašanje </a:t>
            </a:r>
            <a:endParaRPr/>
          </a:p>
        </p:txBody>
      </p:sp>
      <p:sp>
        <p:nvSpPr>
          <p:cNvPr id="159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4400" b="1" strike="noStrike" dirty="0">
                <a:solidFill>
                  <a:srgbClr val="993300"/>
                </a:solidFill>
                <a:latin typeface="Candara"/>
                <a:ea typeface="DejaVu Sans"/>
              </a:rPr>
              <a:t>Kateri je največji organ našega telesa?</a:t>
            </a:r>
            <a:endParaRPr dirty="0"/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4400" b="1" strike="noStrike" dirty="0">
                <a:solidFill>
                  <a:srgbClr val="993300"/>
                </a:solidFill>
                <a:latin typeface="Candara"/>
                <a:ea typeface="DejaVu Sans"/>
              </a:rPr>
              <a:t>Kaj je njegova naloga?</a:t>
            </a:r>
            <a:endParaRPr dirty="0"/>
          </a:p>
          <a:p>
            <a:pPr>
              <a:lnSpc>
                <a:spcPct val="100000"/>
              </a:lnSpc>
            </a:pPr>
            <a:r>
              <a:rPr lang="sl-SI" sz="3200" strike="noStrike" dirty="0">
                <a:solidFill>
                  <a:srgbClr val="FFFFFF"/>
                </a:solidFill>
                <a:latin typeface="Candara"/>
                <a:ea typeface="DejaVu Sans"/>
              </a:rPr>
              <a:t> </a:t>
            </a:r>
            <a:endParaRPr dirty="0"/>
          </a:p>
        </p:txBody>
      </p:sp>
      <p:pic>
        <p:nvPicPr>
          <p:cNvPr id="160" name="Picture 14"/>
          <p:cNvPicPr/>
          <p:nvPr/>
        </p:nvPicPr>
        <p:blipFill>
          <a:blip r:embed="rId3"/>
          <a:stretch/>
        </p:blipFill>
        <p:spPr>
          <a:xfrm>
            <a:off x="457200" y="228600"/>
            <a:ext cx="1218240" cy="1241280"/>
          </a:xfrm>
          <a:prstGeom prst="rect">
            <a:avLst/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1. vprašanje </a:t>
            </a:r>
            <a:endParaRPr/>
          </a:p>
        </p:txBody>
      </p:sp>
      <p:sp>
        <p:nvSpPr>
          <p:cNvPr id="64" name="CustomShape 2"/>
          <p:cNvSpPr/>
          <p:nvPr/>
        </p:nvSpPr>
        <p:spPr>
          <a:xfrm>
            <a:off x="380880" y="152388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4400" b="1" strike="noStrike" dirty="0">
                <a:solidFill>
                  <a:srgbClr val="993300"/>
                </a:solidFill>
                <a:latin typeface="Candara"/>
                <a:ea typeface="DejaVu Sans"/>
              </a:rPr>
              <a:t>Naštej vsa čutila.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In odgovor je…</a:t>
            </a:r>
            <a:endParaRPr/>
          </a:p>
        </p:txBody>
      </p:sp>
      <p:sp>
        <p:nvSpPr>
          <p:cNvPr id="162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Koža naše telo ščiti pred škodljivimi vplivi iz okolja,</a:t>
            </a:r>
            <a:endParaRPr dirty="0"/>
          </a:p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sodeluje pri uravnavanju naše telesne temperature in</a:t>
            </a:r>
            <a:endParaRPr dirty="0"/>
          </a:p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skrbi, da se naše telo ne izsuši. </a:t>
            </a:r>
            <a:endParaRPr dirty="0"/>
          </a:p>
        </p:txBody>
      </p:sp>
      <p:pic>
        <p:nvPicPr>
          <p:cNvPr id="163" name="Picture 10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8229600" y="5889960"/>
            <a:ext cx="684720" cy="645840"/>
          </a:xfrm>
          <a:prstGeom prst="rect">
            <a:avLst/>
          </a:prstGeom>
          <a:ln w="9360">
            <a:noFill/>
          </a:ln>
        </p:spPr>
      </p:pic>
      <p:pic>
        <p:nvPicPr>
          <p:cNvPr id="164" name="Picture 2"/>
          <p:cNvPicPr/>
          <p:nvPr/>
        </p:nvPicPr>
        <p:blipFill>
          <a:blip r:embed="rId5"/>
          <a:stretch/>
        </p:blipFill>
        <p:spPr>
          <a:xfrm>
            <a:off x="5943600" y="4952880"/>
            <a:ext cx="1596600" cy="106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15. vprašanje </a:t>
            </a:r>
            <a:endParaRPr/>
          </a:p>
        </p:txBody>
      </p:sp>
      <p:sp>
        <p:nvSpPr>
          <p:cNvPr id="166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4400" b="1" strike="noStrike" dirty="0">
                <a:solidFill>
                  <a:srgbClr val="993300"/>
                </a:solidFill>
                <a:latin typeface="Candara"/>
                <a:ea typeface="DejaVu Sans"/>
              </a:rPr>
              <a:t>Kaj zaznavamo s kožo?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67" name="Picture 14"/>
          <p:cNvPicPr/>
          <p:nvPr/>
        </p:nvPicPr>
        <p:blipFill>
          <a:blip r:embed="rId3"/>
          <a:stretch/>
        </p:blipFill>
        <p:spPr>
          <a:xfrm>
            <a:off x="457200" y="304920"/>
            <a:ext cx="1143360" cy="1165320"/>
          </a:xfrm>
          <a:prstGeom prst="rect">
            <a:avLst/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 dirty="0">
                <a:solidFill>
                  <a:srgbClr val="808000"/>
                </a:solidFill>
                <a:latin typeface="Candara"/>
                <a:ea typeface="DejaVu Sans"/>
              </a:rPr>
              <a:t>In odgovor je…</a:t>
            </a:r>
            <a:endParaRPr dirty="0"/>
          </a:p>
        </p:txBody>
      </p:sp>
      <p:sp>
        <p:nvSpPr>
          <p:cNvPr id="169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Dotik,</a:t>
            </a:r>
            <a:endParaRPr dirty="0"/>
          </a:p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pritisk,</a:t>
            </a:r>
            <a:endParaRPr dirty="0"/>
          </a:p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bolečino in </a:t>
            </a:r>
            <a:endParaRPr dirty="0"/>
          </a:p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temperaturo.</a:t>
            </a:r>
            <a:endParaRPr dirty="0"/>
          </a:p>
        </p:txBody>
      </p:sp>
      <p:pic>
        <p:nvPicPr>
          <p:cNvPr id="170" name="Picture 10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8295480" y="5889960"/>
            <a:ext cx="684720" cy="645840"/>
          </a:xfrm>
          <a:prstGeom prst="rect">
            <a:avLst/>
          </a:prstGeom>
          <a:ln w="9360">
            <a:noFill/>
          </a:ln>
        </p:spPr>
      </p:pic>
      <p:pic>
        <p:nvPicPr>
          <p:cNvPr id="171" name="Picture 4"/>
          <p:cNvPicPr/>
          <p:nvPr/>
        </p:nvPicPr>
        <p:blipFill>
          <a:blip r:embed="rId5"/>
          <a:stretch/>
        </p:blipFill>
        <p:spPr>
          <a:xfrm>
            <a:off x="5334120" y="2286000"/>
            <a:ext cx="2284920" cy="3047040"/>
          </a:xfrm>
          <a:prstGeom prst="rect">
            <a:avLst/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16. vprašanje </a:t>
            </a:r>
            <a:endParaRPr/>
          </a:p>
        </p:txBody>
      </p:sp>
      <p:sp>
        <p:nvSpPr>
          <p:cNvPr id="173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4400" b="1" strike="noStrike" dirty="0">
                <a:solidFill>
                  <a:srgbClr val="993300"/>
                </a:solidFill>
                <a:latin typeface="Candara"/>
                <a:ea typeface="DejaVu Sans"/>
              </a:rPr>
              <a:t>Kje je največ čutnic, občutljivih za dotik? </a:t>
            </a:r>
            <a:endParaRPr dirty="0"/>
          </a:p>
        </p:txBody>
      </p:sp>
      <p:pic>
        <p:nvPicPr>
          <p:cNvPr id="174" name="Picture 14"/>
          <p:cNvPicPr/>
          <p:nvPr/>
        </p:nvPicPr>
        <p:blipFill>
          <a:blip r:embed="rId3"/>
          <a:stretch/>
        </p:blipFill>
        <p:spPr>
          <a:xfrm>
            <a:off x="533520" y="304920"/>
            <a:ext cx="1143360" cy="1165320"/>
          </a:xfrm>
          <a:prstGeom prst="rect">
            <a:avLst/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In odgovor je…</a:t>
            </a:r>
            <a:endParaRPr/>
          </a:p>
        </p:txBody>
      </p:sp>
      <p:sp>
        <p:nvSpPr>
          <p:cNvPr id="176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Na konicah prstov, dlaneh in podplatih.</a:t>
            </a:r>
            <a:endParaRPr dirty="0"/>
          </a:p>
        </p:txBody>
      </p:sp>
      <p:pic>
        <p:nvPicPr>
          <p:cNvPr id="177" name="Picture 10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8229600" y="5889960"/>
            <a:ext cx="684720" cy="645840"/>
          </a:xfrm>
          <a:prstGeom prst="rect">
            <a:avLst/>
          </a:prstGeom>
          <a:ln w="9360">
            <a:noFill/>
          </a:ln>
        </p:spPr>
      </p:pic>
      <p:pic>
        <p:nvPicPr>
          <p:cNvPr id="178" name="Picture 2"/>
          <p:cNvPicPr/>
          <p:nvPr/>
        </p:nvPicPr>
        <p:blipFill>
          <a:blip r:embed="rId5"/>
          <a:stretch/>
        </p:blipFill>
        <p:spPr>
          <a:xfrm>
            <a:off x="3962520" y="2590920"/>
            <a:ext cx="4285080" cy="320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17. vprašanje </a:t>
            </a:r>
            <a:endParaRPr/>
          </a:p>
        </p:txBody>
      </p:sp>
      <p:sp>
        <p:nvSpPr>
          <p:cNvPr id="180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4400" b="1" strike="noStrike" dirty="0">
                <a:solidFill>
                  <a:srgbClr val="993300"/>
                </a:solidFill>
                <a:latin typeface="Candara"/>
                <a:ea typeface="DejaVu Sans"/>
              </a:rPr>
              <a:t>Na kaj nas opozori bolečina? </a:t>
            </a:r>
            <a:endParaRPr dirty="0"/>
          </a:p>
          <a:p>
            <a:pPr>
              <a:lnSpc>
                <a:spcPct val="100000"/>
              </a:lnSpc>
            </a:pPr>
            <a:r>
              <a:rPr lang="sl-SI" sz="3200" strike="noStrike" dirty="0">
                <a:solidFill>
                  <a:srgbClr val="FFFFFF"/>
                </a:solidFill>
                <a:latin typeface="Candara"/>
                <a:ea typeface="DejaVu Sans"/>
              </a:rPr>
              <a:t> </a:t>
            </a:r>
            <a:endParaRPr dirty="0"/>
          </a:p>
        </p:txBody>
      </p:sp>
      <p:pic>
        <p:nvPicPr>
          <p:cNvPr id="181" name="Picture 14"/>
          <p:cNvPicPr/>
          <p:nvPr/>
        </p:nvPicPr>
        <p:blipFill>
          <a:blip r:embed="rId3"/>
          <a:stretch/>
        </p:blipFill>
        <p:spPr>
          <a:xfrm>
            <a:off x="533520" y="306360"/>
            <a:ext cx="1141920" cy="1163520"/>
          </a:xfrm>
          <a:prstGeom prst="rect">
            <a:avLst/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In odgovor je…</a:t>
            </a:r>
            <a:endParaRPr/>
          </a:p>
        </p:txBody>
      </p:sp>
      <p:sp>
        <p:nvSpPr>
          <p:cNvPr id="183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Da je nekaj nevarno ali škodljivo za naše telo.</a:t>
            </a:r>
            <a:endParaRPr dirty="0"/>
          </a:p>
        </p:txBody>
      </p:sp>
      <p:pic>
        <p:nvPicPr>
          <p:cNvPr id="184" name="Picture 10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8229600" y="5889960"/>
            <a:ext cx="684720" cy="645840"/>
          </a:xfrm>
          <a:prstGeom prst="rect">
            <a:avLst/>
          </a:prstGeom>
          <a:ln w="9360">
            <a:noFill/>
          </a:ln>
        </p:spPr>
      </p:pic>
      <p:pic>
        <p:nvPicPr>
          <p:cNvPr id="185" name="Picture 8"/>
          <p:cNvPicPr/>
          <p:nvPr/>
        </p:nvPicPr>
        <p:blipFill>
          <a:blip r:embed="rId5"/>
          <a:stretch/>
        </p:blipFill>
        <p:spPr>
          <a:xfrm>
            <a:off x="5943600" y="2971800"/>
            <a:ext cx="1504440" cy="289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6" name="Picture 12"/>
          <p:cNvPicPr/>
          <p:nvPr/>
        </p:nvPicPr>
        <p:blipFill>
          <a:blip r:embed="rId6"/>
          <a:stretch/>
        </p:blipFill>
        <p:spPr>
          <a:xfrm>
            <a:off x="1143000" y="2971800"/>
            <a:ext cx="2142720" cy="284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18. vprašanje </a:t>
            </a:r>
            <a:endParaRPr/>
          </a:p>
        </p:txBody>
      </p:sp>
      <p:sp>
        <p:nvSpPr>
          <p:cNvPr id="188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4400" b="1" strike="noStrike" dirty="0">
                <a:solidFill>
                  <a:srgbClr val="993300"/>
                </a:solidFill>
                <a:latin typeface="Candara"/>
                <a:ea typeface="DejaVu Sans"/>
              </a:rPr>
              <a:t>Kakšno nalogo imajo možgani, živci in hrbtenjača v našem telesu?</a:t>
            </a:r>
            <a:endParaRPr dirty="0"/>
          </a:p>
        </p:txBody>
      </p:sp>
      <p:pic>
        <p:nvPicPr>
          <p:cNvPr id="189" name="Picture 4"/>
          <p:cNvPicPr/>
          <p:nvPr/>
        </p:nvPicPr>
        <p:blipFill>
          <a:blip r:embed="rId3"/>
          <a:stretch/>
        </p:blipFill>
        <p:spPr>
          <a:xfrm>
            <a:off x="457200" y="228600"/>
            <a:ext cx="861480" cy="1262880"/>
          </a:xfrm>
          <a:prstGeom prst="rect">
            <a:avLst/>
          </a:prstGeom>
          <a:ln>
            <a:solidFill>
              <a:srgbClr val="F9F9F9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In odgovor je…</a:t>
            </a:r>
            <a:endParaRPr/>
          </a:p>
        </p:txBody>
      </p:sp>
      <p:sp>
        <p:nvSpPr>
          <p:cNvPr id="191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Uravnavajo in usklajujejo delovanje našega telesa.</a:t>
            </a:r>
            <a:endParaRPr dirty="0"/>
          </a:p>
        </p:txBody>
      </p:sp>
      <p:pic>
        <p:nvPicPr>
          <p:cNvPr id="192" name="Picture 10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8229600" y="5889960"/>
            <a:ext cx="684720" cy="645840"/>
          </a:xfrm>
          <a:prstGeom prst="rect">
            <a:avLst/>
          </a:prstGeom>
          <a:ln w="9360">
            <a:noFill/>
          </a:ln>
        </p:spPr>
      </p:pic>
      <p:pic>
        <p:nvPicPr>
          <p:cNvPr id="193" name="Picture 2"/>
          <p:cNvPicPr/>
          <p:nvPr/>
        </p:nvPicPr>
        <p:blipFill>
          <a:blip r:embed="rId5"/>
          <a:stretch/>
        </p:blipFill>
        <p:spPr>
          <a:xfrm>
            <a:off x="3581280" y="2895480"/>
            <a:ext cx="2284920" cy="3047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19. vprašanje </a:t>
            </a:r>
            <a:endParaRPr/>
          </a:p>
        </p:txBody>
      </p:sp>
      <p:sp>
        <p:nvSpPr>
          <p:cNvPr id="195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4400" b="1" strike="noStrike" dirty="0">
                <a:solidFill>
                  <a:srgbClr val="993300"/>
                </a:solidFill>
                <a:latin typeface="Candara"/>
                <a:ea typeface="DejaVu Sans"/>
              </a:rPr>
              <a:t>Naštej nekaj centrov, ki jih imamo v možganih.</a:t>
            </a:r>
            <a:endParaRPr dirty="0"/>
          </a:p>
        </p:txBody>
      </p:sp>
      <p:pic>
        <p:nvPicPr>
          <p:cNvPr id="196" name="Picture 4"/>
          <p:cNvPicPr/>
          <p:nvPr/>
        </p:nvPicPr>
        <p:blipFill>
          <a:blip r:embed="rId3"/>
          <a:stretch/>
        </p:blipFill>
        <p:spPr>
          <a:xfrm>
            <a:off x="457200" y="304920"/>
            <a:ext cx="809280" cy="1186560"/>
          </a:xfrm>
          <a:prstGeom prst="rect">
            <a:avLst/>
          </a:prstGeom>
          <a:ln>
            <a:solidFill>
              <a:srgbClr val="F9F9F9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380880" y="30492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In odgovor je…</a:t>
            </a:r>
            <a:endParaRPr/>
          </a:p>
        </p:txBody>
      </p:sp>
      <p:sp>
        <p:nvSpPr>
          <p:cNvPr id="66" name="CustomShape 2"/>
          <p:cNvSpPr/>
          <p:nvPr/>
        </p:nvSpPr>
        <p:spPr>
          <a:xfrm>
            <a:off x="380880" y="1371600"/>
            <a:ext cx="8228520" cy="479952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sl-SI" sz="3200" strike="noStrike" dirty="0">
                <a:solidFill>
                  <a:srgbClr val="C00000"/>
                </a:solidFill>
                <a:latin typeface="Candara"/>
                <a:ea typeface="DejaVu Sans"/>
              </a:rPr>
              <a:t> </a:t>
            </a:r>
            <a:r>
              <a:rPr lang="sl-SI" sz="3200" strike="noStrike" dirty="0">
                <a:solidFill>
                  <a:srgbClr val="FFFFFF"/>
                </a:solidFill>
                <a:latin typeface="Candara"/>
                <a:ea typeface="DejaVu Sans"/>
              </a:rPr>
              <a:t>         </a:t>
            </a:r>
            <a:r>
              <a:rPr lang="sl-SI" sz="3200" b="1" strike="noStrike" dirty="0">
                <a:solidFill>
                  <a:srgbClr val="993300"/>
                </a:solidFill>
                <a:latin typeface="Candara"/>
                <a:ea typeface="DejaVu Sans"/>
              </a:rPr>
              <a:t>oko, čutilo za vid</a:t>
            </a:r>
            <a:endParaRPr dirty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sl-SI" sz="3200" b="1" strike="noStrike" dirty="0">
                <a:solidFill>
                  <a:srgbClr val="993300"/>
                </a:solidFill>
                <a:latin typeface="Candara"/>
                <a:ea typeface="DejaVu Sans"/>
              </a:rPr>
              <a:t>           uho, čutilo za sluh</a:t>
            </a:r>
            <a:endParaRPr dirty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sl-SI" sz="3200" b="1" strike="noStrike" dirty="0">
                <a:solidFill>
                  <a:srgbClr val="993300"/>
                </a:solidFill>
                <a:latin typeface="Candara"/>
                <a:ea typeface="DejaVu Sans"/>
              </a:rPr>
              <a:t>           jezik, čutilo za okus</a:t>
            </a:r>
            <a:endParaRPr dirty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sl-SI" sz="3200" b="1" strike="noStrike" dirty="0">
                <a:solidFill>
                  <a:srgbClr val="993300"/>
                </a:solidFill>
                <a:latin typeface="Candara"/>
                <a:ea typeface="DejaVu Sans"/>
              </a:rPr>
              <a:t>           nos, čutilo za voh</a:t>
            </a:r>
            <a:endParaRPr dirty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sl-SI" sz="3200" b="1" strike="noStrike" dirty="0">
                <a:solidFill>
                  <a:srgbClr val="993300"/>
                </a:solidFill>
                <a:latin typeface="Candara"/>
                <a:ea typeface="DejaVu Sans"/>
              </a:rPr>
              <a:t>           koža, čutilo za spoznavanje okolja</a:t>
            </a:r>
            <a:endParaRPr dirty="0"/>
          </a:p>
        </p:txBody>
      </p:sp>
      <p:pic>
        <p:nvPicPr>
          <p:cNvPr id="67" name="Picture 10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8229600" y="5889960"/>
            <a:ext cx="684720" cy="645840"/>
          </a:xfrm>
          <a:prstGeom prst="rect">
            <a:avLst/>
          </a:prstGeom>
          <a:ln w="9360">
            <a:noFill/>
          </a:ln>
        </p:spPr>
      </p:pic>
      <p:pic>
        <p:nvPicPr>
          <p:cNvPr id="68" name="Picture 10"/>
          <p:cNvPicPr/>
          <p:nvPr/>
        </p:nvPicPr>
        <p:blipFill>
          <a:blip r:embed="rId5"/>
          <a:stretch/>
        </p:blipFill>
        <p:spPr>
          <a:xfrm>
            <a:off x="690300" y="1478040"/>
            <a:ext cx="600840" cy="6084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  <p:pic>
        <p:nvPicPr>
          <p:cNvPr id="69" name="Picture 11"/>
          <p:cNvPicPr/>
          <p:nvPr/>
        </p:nvPicPr>
        <p:blipFill>
          <a:blip r:embed="rId6"/>
          <a:stretch/>
        </p:blipFill>
        <p:spPr>
          <a:xfrm>
            <a:off x="730680" y="2270640"/>
            <a:ext cx="511560" cy="67536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  <p:pic>
        <p:nvPicPr>
          <p:cNvPr id="70" name="Picture 12"/>
          <p:cNvPicPr/>
          <p:nvPr/>
        </p:nvPicPr>
        <p:blipFill>
          <a:blip r:embed="rId7"/>
          <a:stretch/>
        </p:blipFill>
        <p:spPr>
          <a:xfrm>
            <a:off x="719160" y="3170040"/>
            <a:ext cx="684720" cy="59328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  <p:pic>
        <p:nvPicPr>
          <p:cNvPr id="71" name="Picture 13"/>
          <p:cNvPicPr/>
          <p:nvPr/>
        </p:nvPicPr>
        <p:blipFill>
          <a:blip r:embed="rId8"/>
          <a:stretch/>
        </p:blipFill>
        <p:spPr>
          <a:xfrm>
            <a:off x="713880" y="3901320"/>
            <a:ext cx="453960" cy="61344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  <p:pic>
        <p:nvPicPr>
          <p:cNvPr id="72" name="Picture 14"/>
          <p:cNvPicPr/>
          <p:nvPr/>
        </p:nvPicPr>
        <p:blipFill>
          <a:blip r:embed="rId9"/>
          <a:stretch/>
        </p:blipFill>
        <p:spPr>
          <a:xfrm>
            <a:off x="684660" y="4658400"/>
            <a:ext cx="578160" cy="58896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In odgovor je…</a:t>
            </a:r>
            <a:endParaRPr/>
          </a:p>
        </p:txBody>
      </p:sp>
      <p:sp>
        <p:nvSpPr>
          <p:cNvPr id="198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Center za vid, sluh, okus, vonj, govor, tip, gibanje, dihanje, ustvarjalnost, jezik,ritem, logiko…</a:t>
            </a:r>
            <a:endParaRPr dirty="0"/>
          </a:p>
        </p:txBody>
      </p:sp>
      <p:pic>
        <p:nvPicPr>
          <p:cNvPr id="199" name="Picture 10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8229600" y="5889960"/>
            <a:ext cx="684720" cy="645840"/>
          </a:xfrm>
          <a:prstGeom prst="rect">
            <a:avLst/>
          </a:prstGeom>
          <a:ln w="9360">
            <a:noFill/>
          </a:ln>
        </p:spPr>
      </p:pic>
      <p:pic>
        <p:nvPicPr>
          <p:cNvPr id="200" name="Picture 4"/>
          <p:cNvPicPr/>
          <p:nvPr/>
        </p:nvPicPr>
        <p:blipFill>
          <a:blip r:embed="rId5"/>
          <a:stretch/>
        </p:blipFill>
        <p:spPr>
          <a:xfrm>
            <a:off x="4724280" y="3657600"/>
            <a:ext cx="2105640" cy="2218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20. vprašanje </a:t>
            </a:r>
            <a:endParaRPr/>
          </a:p>
        </p:txBody>
      </p:sp>
      <p:sp>
        <p:nvSpPr>
          <p:cNvPr id="202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4400" b="1" strike="noStrike" dirty="0">
                <a:solidFill>
                  <a:srgbClr val="993300"/>
                </a:solidFill>
                <a:latin typeface="Candara"/>
                <a:ea typeface="DejaVu Sans"/>
              </a:rPr>
              <a:t>Kaj lahko povzroči škodljive spremembe v naših možganih ?</a:t>
            </a:r>
            <a:endParaRPr dirty="0"/>
          </a:p>
        </p:txBody>
      </p:sp>
      <p:pic>
        <p:nvPicPr>
          <p:cNvPr id="203" name="Picture 4"/>
          <p:cNvPicPr/>
          <p:nvPr/>
        </p:nvPicPr>
        <p:blipFill>
          <a:blip r:embed="rId3"/>
          <a:stretch/>
        </p:blipFill>
        <p:spPr>
          <a:xfrm>
            <a:off x="533520" y="228600"/>
            <a:ext cx="809280" cy="1186560"/>
          </a:xfrm>
          <a:prstGeom prst="rect">
            <a:avLst/>
          </a:prstGeom>
          <a:ln>
            <a:solidFill>
              <a:srgbClr val="F9F9F9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In odgovor je…</a:t>
            </a:r>
            <a:endParaRPr/>
          </a:p>
        </p:txBody>
      </p:sp>
      <p:sp>
        <p:nvSpPr>
          <p:cNvPr id="205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Prekomerno uživanje alkohola,</a:t>
            </a:r>
            <a:endParaRPr dirty="0"/>
          </a:p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droge,</a:t>
            </a:r>
            <a:endParaRPr dirty="0"/>
          </a:p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nekatera zdravila,</a:t>
            </a:r>
            <a:endParaRPr dirty="0"/>
          </a:p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nikotin…</a:t>
            </a:r>
            <a:endParaRPr dirty="0"/>
          </a:p>
        </p:txBody>
      </p:sp>
      <p:pic>
        <p:nvPicPr>
          <p:cNvPr id="206" name="Picture 10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8229600" y="5889960"/>
            <a:ext cx="684720" cy="645840"/>
          </a:xfrm>
          <a:prstGeom prst="rect">
            <a:avLst/>
          </a:prstGeom>
          <a:ln w="9360">
            <a:noFill/>
          </a:ln>
        </p:spPr>
      </p:pic>
      <p:pic>
        <p:nvPicPr>
          <p:cNvPr id="207" name="Picture 2"/>
          <p:cNvPicPr/>
          <p:nvPr/>
        </p:nvPicPr>
        <p:blipFill>
          <a:blip r:embed="rId5"/>
          <a:stretch/>
        </p:blipFill>
        <p:spPr>
          <a:xfrm>
            <a:off x="5257800" y="2743200"/>
            <a:ext cx="2856600" cy="285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457200" y="3809880"/>
            <a:ext cx="8152200" cy="231516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r>
              <a:rPr lang="sl-SI" sz="2000" b="1" u="sng" strike="noStrike" dirty="0">
                <a:solidFill>
                  <a:srgbClr val="FFFFFF"/>
                </a:solidFill>
                <a:latin typeface="Candara"/>
                <a:ea typeface="DejaVu Sans"/>
              </a:rPr>
              <a:t>Viri:</a:t>
            </a:r>
            <a:endParaRPr dirty="0"/>
          </a:p>
          <a:p>
            <a:pPr algn="just">
              <a:lnSpc>
                <a:spcPct val="80000"/>
              </a:lnSpc>
              <a:buFont typeface="StarSymbol"/>
              <a:buChar char="-"/>
            </a:pPr>
            <a:r>
              <a:rPr lang="sl-SI" sz="2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Učbenik Naravoslovje in tehnika 4, 2006. Ljubljana, založba Rokus</a:t>
            </a:r>
            <a:endParaRPr dirty="0"/>
          </a:p>
          <a:p>
            <a:pPr>
              <a:lnSpc>
                <a:spcPct val="80000"/>
              </a:lnSpc>
              <a:buFont typeface="StarSymbol"/>
              <a:buChar char="-"/>
            </a:pPr>
            <a:r>
              <a:rPr lang="sl-SI" sz="2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Internetna gradiva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09" name="CustomShape 2"/>
          <p:cNvSpPr/>
          <p:nvPr/>
        </p:nvSpPr>
        <p:spPr>
          <a:xfrm>
            <a:off x="457200" y="274680"/>
            <a:ext cx="8228520" cy="3229560"/>
          </a:xfrm>
          <a:prstGeom prst="rect">
            <a:avLst/>
          </a:prstGeom>
          <a:solidFill>
            <a:srgbClr val="FFC000"/>
          </a:solidFill>
          <a:ln w="25560">
            <a:solidFill>
              <a:srgbClr val="FF66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l-SI" sz="2000" b="1" strike="noStrike">
                <a:solidFill>
                  <a:srgbClr val="FFFFFF"/>
                </a:solidFill>
                <a:latin typeface="Candara"/>
                <a:ea typeface="DejaVu Sans"/>
              </a:rPr>
              <a:t>  </a:t>
            </a:r>
            <a:r>
              <a:rPr lang="sl-SI" sz="2000" b="1" u="sng" strike="noStrike">
                <a:solidFill>
                  <a:srgbClr val="FFFFFF"/>
                </a:solidFill>
                <a:latin typeface="Candara"/>
                <a:ea typeface="DejaVu Sans"/>
              </a:rPr>
              <a:t>Opomba :</a:t>
            </a:r>
            <a:endParaRPr/>
          </a:p>
          <a:p>
            <a:pPr>
              <a:lnSpc>
                <a:spcPct val="100000"/>
              </a:lnSpc>
            </a:pPr>
            <a:r>
              <a:rPr lang="sl-SI" sz="2000" b="1" strike="noStrike">
                <a:solidFill>
                  <a:srgbClr val="993300"/>
                </a:solidFill>
                <a:latin typeface="Candara"/>
                <a:ea typeface="DejaVu Sans"/>
              </a:rPr>
              <a:t>Fotografije, slike in določeni deli besedila so intelektualna last avtorjev. Moja vloga je bila v zbiranju in oblikovanju gradiva za osnovnošolsko uporabo.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10" name="CustomShape 3"/>
          <p:cNvSpPr/>
          <p:nvPr/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l-SI" sz="1400" strike="noStrike">
                <a:solidFill>
                  <a:srgbClr val="993300"/>
                </a:solidFill>
                <a:latin typeface="Candara"/>
                <a:ea typeface="DejaVu Sans"/>
              </a:rPr>
              <a:t>Klavdija Štrancar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304920" y="30492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libri"/>
                <a:ea typeface="DejaVu Sans"/>
              </a:rPr>
              <a:t>2. vprašanje </a:t>
            </a:r>
            <a:endParaRPr/>
          </a:p>
        </p:txBody>
      </p:sp>
      <p:sp>
        <p:nvSpPr>
          <p:cNvPr id="74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4400" b="1" strike="noStrike" dirty="0">
                <a:solidFill>
                  <a:srgbClr val="993300"/>
                </a:solidFill>
                <a:latin typeface="Candara"/>
                <a:ea typeface="DejaVu Sans"/>
              </a:rPr>
              <a:t>Kaj zaznavamo z očmi?</a:t>
            </a:r>
            <a:endParaRPr dirty="0"/>
          </a:p>
        </p:txBody>
      </p:sp>
      <p:pic>
        <p:nvPicPr>
          <p:cNvPr id="75" name="Picture 10"/>
          <p:cNvPicPr/>
          <p:nvPr/>
        </p:nvPicPr>
        <p:blipFill>
          <a:blip r:embed="rId3"/>
          <a:stretch/>
        </p:blipFill>
        <p:spPr>
          <a:xfrm>
            <a:off x="533520" y="228600"/>
            <a:ext cx="1141920" cy="1156320"/>
          </a:xfrm>
          <a:prstGeom prst="rect">
            <a:avLst/>
          </a:prstGeom>
          <a:ln>
            <a:solidFill>
              <a:srgbClr val="F9F9F9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In odgovor je… </a:t>
            </a:r>
            <a:endParaRPr/>
          </a:p>
        </p:txBody>
      </p:sp>
      <p:sp>
        <p:nvSpPr>
          <p:cNvPr id="77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Svetlobo, </a:t>
            </a:r>
            <a:endParaRPr dirty="0"/>
          </a:p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barvo,</a:t>
            </a:r>
            <a:endParaRPr dirty="0"/>
          </a:p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obliko, </a:t>
            </a:r>
            <a:endParaRPr dirty="0"/>
          </a:p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velikost in</a:t>
            </a:r>
            <a:endParaRPr dirty="0"/>
          </a:p>
          <a:p>
            <a:pPr>
              <a:lnSpc>
                <a:spcPct val="100000"/>
              </a:lnSpc>
            </a:pPr>
            <a:r>
              <a:rPr lang="sl-SI" sz="4000" b="1" strike="noStrike" dirty="0">
                <a:solidFill>
                  <a:srgbClr val="993300"/>
                </a:solidFill>
                <a:latin typeface="Candara"/>
                <a:ea typeface="DejaVu Sans"/>
              </a:rPr>
              <a:t>oddaljenost predmetov</a:t>
            </a:r>
            <a:r>
              <a:rPr lang="sl-SI" sz="4000" strike="noStrike" dirty="0">
                <a:solidFill>
                  <a:srgbClr val="993300"/>
                </a:solidFill>
                <a:latin typeface="Candara"/>
                <a:ea typeface="DejaVu Sans"/>
              </a:rPr>
              <a:t>.</a:t>
            </a:r>
            <a:endParaRPr dirty="0"/>
          </a:p>
        </p:txBody>
      </p:sp>
      <p:pic>
        <p:nvPicPr>
          <p:cNvPr id="78" name="Picture 10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8229600" y="5889960"/>
            <a:ext cx="684720" cy="645840"/>
          </a:xfrm>
          <a:prstGeom prst="rect">
            <a:avLst/>
          </a:prstGeom>
          <a:ln w="9360">
            <a:noFill/>
          </a:ln>
        </p:spPr>
      </p:pic>
      <p:pic>
        <p:nvPicPr>
          <p:cNvPr id="79" name="Picture 2"/>
          <p:cNvPicPr/>
          <p:nvPr/>
        </p:nvPicPr>
        <p:blipFill>
          <a:blip r:embed="rId5"/>
          <a:stretch/>
        </p:blipFill>
        <p:spPr>
          <a:xfrm>
            <a:off x="6477120" y="2057400"/>
            <a:ext cx="2125440" cy="3047040"/>
          </a:xfrm>
          <a:prstGeom prst="rect">
            <a:avLst/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3. vprašanje </a:t>
            </a:r>
            <a:endParaRPr/>
          </a:p>
        </p:txBody>
      </p:sp>
      <p:sp>
        <p:nvSpPr>
          <p:cNvPr id="81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4400" b="1" strike="noStrike" dirty="0">
                <a:solidFill>
                  <a:srgbClr val="993300"/>
                </a:solidFill>
                <a:latin typeface="Candara"/>
                <a:ea typeface="DejaVu Sans"/>
              </a:rPr>
              <a:t>Iz česa je sestavljeno čutilo za vid? </a:t>
            </a:r>
            <a:endParaRPr dirty="0"/>
          </a:p>
        </p:txBody>
      </p:sp>
      <p:pic>
        <p:nvPicPr>
          <p:cNvPr id="82" name="Picture 10"/>
          <p:cNvPicPr/>
          <p:nvPr/>
        </p:nvPicPr>
        <p:blipFill>
          <a:blip r:embed="rId3"/>
          <a:stretch/>
        </p:blipFill>
        <p:spPr>
          <a:xfrm>
            <a:off x="533520" y="228600"/>
            <a:ext cx="1141920" cy="1156320"/>
          </a:xfrm>
          <a:prstGeom prst="rect">
            <a:avLst/>
          </a:prstGeom>
          <a:ln>
            <a:solidFill>
              <a:srgbClr val="F9F9F9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In odgovor je…</a:t>
            </a:r>
            <a:endParaRPr/>
          </a:p>
        </p:txBody>
      </p:sp>
      <p:sp>
        <p:nvSpPr>
          <p:cNvPr id="84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l-SI"/>
          </a:p>
        </p:txBody>
      </p:sp>
      <p:pic>
        <p:nvPicPr>
          <p:cNvPr id="85" name="Picture 10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8229600" y="5889960"/>
            <a:ext cx="684720" cy="645840"/>
          </a:xfrm>
          <a:prstGeom prst="rect">
            <a:avLst/>
          </a:prstGeom>
          <a:ln w="9360">
            <a:noFill/>
          </a:ln>
        </p:spPr>
      </p:pic>
      <p:pic>
        <p:nvPicPr>
          <p:cNvPr id="86" name="Picture 5"/>
          <p:cNvPicPr/>
          <p:nvPr/>
        </p:nvPicPr>
        <p:blipFill>
          <a:blip r:embed="rId5"/>
          <a:stretch/>
        </p:blipFill>
        <p:spPr>
          <a:xfrm>
            <a:off x="2362320" y="1828800"/>
            <a:ext cx="4570920" cy="3427920"/>
          </a:xfrm>
          <a:prstGeom prst="rect">
            <a:avLst/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457200" y="30492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l-SI" sz="4800" strike="noStrike">
                <a:solidFill>
                  <a:srgbClr val="808000"/>
                </a:solidFill>
                <a:latin typeface="Candara"/>
                <a:ea typeface="DejaVu Sans"/>
              </a:rPr>
              <a:t>4. vprašanje</a:t>
            </a:r>
            <a:endParaRPr/>
          </a:p>
        </p:txBody>
      </p:sp>
      <p:sp>
        <p:nvSpPr>
          <p:cNvPr id="88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4400" b="1" strike="noStrike" dirty="0">
                <a:solidFill>
                  <a:srgbClr val="993300"/>
                </a:solidFill>
                <a:latin typeface="Candara"/>
                <a:ea typeface="DejaVu Sans"/>
              </a:rPr>
              <a:t>Kdaj vidimo? </a:t>
            </a:r>
            <a:endParaRPr dirty="0"/>
          </a:p>
        </p:txBody>
      </p:sp>
      <p:pic>
        <p:nvPicPr>
          <p:cNvPr id="89" name="Picture 10"/>
          <p:cNvPicPr/>
          <p:nvPr/>
        </p:nvPicPr>
        <p:blipFill>
          <a:blip r:embed="rId3"/>
          <a:stretch/>
        </p:blipFill>
        <p:spPr>
          <a:xfrm>
            <a:off x="533520" y="228600"/>
            <a:ext cx="1141920" cy="1156320"/>
          </a:xfrm>
          <a:prstGeom prst="rect">
            <a:avLst/>
          </a:prstGeom>
          <a:ln>
            <a:solidFill>
              <a:srgbClr val="F9F9F9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d8d74b26429241a1a251974b190ef16488f793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632</Words>
  <Application>Microsoft Office PowerPoint</Application>
  <PresentationFormat>Diaprojekcija na zaslonu (4:3)</PresentationFormat>
  <Paragraphs>142</Paragraphs>
  <Slides>43</Slides>
  <Notes>41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43</vt:i4>
      </vt:variant>
    </vt:vector>
  </HeadingPairs>
  <TitlesOfParts>
    <vt:vector size="51" baseType="lpstr">
      <vt:lpstr>Arial</vt:lpstr>
      <vt:lpstr>Calibri</vt:lpstr>
      <vt:lpstr>Candara</vt:lpstr>
      <vt:lpstr>Gill Sans Ultra Bold</vt:lpstr>
      <vt:lpstr>StarSymbol</vt:lpstr>
      <vt:lpstr>Times New Roman</vt:lpstr>
      <vt:lpstr>Wingdings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Teachnology,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Mojih 5 čutov</dc:title>
  <dc:creator>Klavdija</dc:creator>
  <cp:lastModifiedBy>teo</cp:lastModifiedBy>
  <cp:revision>67</cp:revision>
  <dcterms:created xsi:type="dcterms:W3CDTF">2005-07-07T00:08:32Z</dcterms:created>
  <dcterms:modified xsi:type="dcterms:W3CDTF">2025-04-05T16:49:57Z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Teachnology, Inc.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42</vt:i4>
  </property>
  <property fmtid="{D5CDD505-2E9C-101B-9397-08002B2CF9AE}" pid="9" name="PresentationFormat">
    <vt:lpwstr>Diaprojekcija na zaslonu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43</vt:i4>
  </property>
</Properties>
</file>