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8" r:id="rId4"/>
    <p:sldId id="269" r:id="rId5"/>
    <p:sldId id="270" r:id="rId6"/>
    <p:sldId id="273" r:id="rId7"/>
    <p:sldId id="272" r:id="rId8"/>
    <p:sldId id="267" r:id="rId9"/>
    <p:sldId id="265" r:id="rId1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4"/>
    <a:srgbClr val="C9423B"/>
    <a:srgbClr val="FF9900"/>
    <a:srgbClr val="F4D22B"/>
    <a:srgbClr val="D14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9" autoAdjust="0"/>
    <p:restoredTop sz="84193" autoAdjust="0"/>
  </p:normalViewPr>
  <p:slideViewPr>
    <p:cSldViewPr snapToGrid="0">
      <p:cViewPr>
        <p:scale>
          <a:sx n="70" d="100"/>
          <a:sy n="70" d="100"/>
        </p:scale>
        <p:origin x="-30" y="-6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F740-2A4F-4D22-837E-A93AE51969C0}" type="datetimeFigureOut">
              <a:rPr lang="nl-NL" smtClean="0"/>
              <a:t>9-8-2019</a:t>
            </a:fld>
            <a:endParaRPr lang="nl-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8F047-6B9D-406A-849E-7ED9F2416055}" type="slidenum">
              <a:rPr lang="nl-NL" smtClean="0"/>
              <a:t>‹#›</a:t>
            </a:fld>
            <a:endParaRPr lang="nl-NL"/>
          </a:p>
        </p:txBody>
      </p:sp>
    </p:spTree>
    <p:extLst>
      <p:ext uri="{BB962C8B-B14F-4D97-AF65-F5344CB8AC3E}">
        <p14:creationId xmlns:p14="http://schemas.microsoft.com/office/powerpoint/2010/main" val="353470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1" kern="1200" dirty="0" smtClean="0">
                <a:solidFill>
                  <a:schemeClr val="tx1"/>
                </a:solidFill>
                <a:effectLst/>
                <a:latin typeface="+mn-lt"/>
                <a:ea typeface="+mn-ea"/>
                <a:cs typeface="+mn-cs"/>
              </a:rPr>
              <a:t>Izroček 1.3.2.2.</a:t>
            </a:r>
            <a:endParaRPr lang="sl-SI" sz="1200" kern="1200" dirty="0" smtClean="0">
              <a:solidFill>
                <a:schemeClr val="tx1"/>
              </a:solidFill>
              <a:effectLst/>
              <a:latin typeface="+mn-lt"/>
              <a:ea typeface="+mn-ea"/>
              <a:cs typeface="+mn-cs"/>
            </a:endParaRPr>
          </a:p>
          <a:p>
            <a:r>
              <a:rPr lang="sl-SI" sz="1200" b="1" kern="1200" dirty="0" smtClean="0">
                <a:solidFill>
                  <a:schemeClr val="tx1"/>
                </a:solidFill>
                <a:effectLst/>
                <a:latin typeface="+mn-lt"/>
                <a:ea typeface="+mn-ea"/>
                <a:cs typeface="+mn-cs"/>
              </a:rPr>
              <a:t>KLJUČNA NAČELA prostorov za skupnost</a:t>
            </a:r>
            <a:endParaRPr lang="sl-SI" sz="1200" kern="1200" dirty="0" smtClean="0">
              <a:solidFill>
                <a:schemeClr val="tx1"/>
              </a:solidFill>
              <a:effectLst/>
              <a:latin typeface="+mn-lt"/>
              <a:ea typeface="+mn-ea"/>
              <a:cs typeface="+mn-cs"/>
            </a:endParaRPr>
          </a:p>
          <a:p>
            <a:r>
              <a:rPr lang="sl-SI" sz="1200" b="1" kern="1200" dirty="0" smtClean="0">
                <a:solidFill>
                  <a:schemeClr val="tx1"/>
                </a:solidFill>
                <a:effectLst/>
                <a:latin typeface="+mn-lt"/>
                <a:ea typeface="+mn-ea"/>
                <a:cs typeface="+mn-cs"/>
              </a:rPr>
              <a:t>Prostor je v soseščini in je odziven: </a:t>
            </a:r>
            <a:r>
              <a:rPr lang="sl-SI" sz="1200" kern="1200" dirty="0" smtClean="0">
                <a:solidFill>
                  <a:schemeClr val="tx1"/>
                </a:solidFill>
                <a:effectLst/>
                <a:latin typeface="+mn-lt"/>
                <a:ea typeface="+mn-ea"/>
                <a:cs typeface="+mn-cs"/>
              </a:rPr>
              <a:t>prostor odraža potrebe in zanimanja lokalnega okolja. Oblikovanje, razvoj in tekoče delovanje prostora za skupnost bo vključevalo udeležbo stanovalcev, ponudnike storitev, lokalne vodje organizacij in druge deležnike skupnosti.</a:t>
            </a:r>
          </a:p>
          <a:p>
            <a:r>
              <a:rPr lang="sl-SI" sz="1200" b="1" kern="1200" dirty="0" smtClean="0">
                <a:solidFill>
                  <a:schemeClr val="tx1"/>
                </a:solidFill>
                <a:effectLst/>
                <a:latin typeface="+mn-lt"/>
                <a:ea typeface="+mn-ea"/>
                <a:cs typeface="+mn-cs"/>
              </a:rPr>
              <a:t>Dostopen in vključujoč raznolikost: </a:t>
            </a:r>
            <a:r>
              <a:rPr lang="sl-SI" sz="1200" kern="1200" dirty="0" smtClean="0">
                <a:solidFill>
                  <a:schemeClr val="tx1"/>
                </a:solidFill>
                <a:effectLst/>
                <a:latin typeface="+mn-lt"/>
                <a:ea typeface="+mn-ea"/>
                <a:cs typeface="+mn-cs"/>
              </a:rPr>
              <a:t>prostor zajema raznolikost v lokalnih skupnostih in bo vključeval raznolikost ljudi, ki živijo v istem okolju, npr: ljudi različnih generacij, ras, kulturnih in jezikovnih skupin, ljudi različnih zmožnosti. Programi in aktivnosti so oblikovane tako, da so dostopne še posebej ranljivim skupinam v skupnosti. V prostoru bo vladala </a:t>
            </a:r>
            <a:r>
              <a:rPr lang="sl-SI" sz="1200" kern="1200" dirty="0" err="1" smtClean="0">
                <a:solidFill>
                  <a:schemeClr val="tx1"/>
                </a:solidFill>
                <a:effectLst/>
                <a:latin typeface="+mn-lt"/>
                <a:ea typeface="+mn-ea"/>
                <a:cs typeface="+mn-cs"/>
              </a:rPr>
              <a:t>inkluzivna</a:t>
            </a:r>
            <a:r>
              <a:rPr lang="sl-SI" sz="1200" kern="1200" dirty="0" smtClean="0">
                <a:solidFill>
                  <a:schemeClr val="tx1"/>
                </a:solidFill>
                <a:effectLst/>
                <a:latin typeface="+mn-lt"/>
                <a:ea typeface="+mn-ea"/>
                <a:cs typeface="+mn-cs"/>
              </a:rPr>
              <a:t> praksa, s katero se bo spodbujalo vključevanje in participacija raznolikih posameznikov in skupin.</a:t>
            </a:r>
          </a:p>
          <a:p>
            <a:r>
              <a:rPr lang="sl-SI" sz="1200" b="1" kern="1200" dirty="0" smtClean="0">
                <a:solidFill>
                  <a:schemeClr val="tx1"/>
                </a:solidFill>
                <a:effectLst/>
                <a:latin typeface="+mn-lt"/>
                <a:ea typeface="+mn-ea"/>
                <a:cs typeface="+mn-cs"/>
              </a:rPr>
              <a:t>Vključevanje skupnosti v odločanje:</a:t>
            </a:r>
            <a:r>
              <a:rPr lang="sl-SI" sz="1200" kern="1200" dirty="0" smtClean="0">
                <a:solidFill>
                  <a:schemeClr val="tx1"/>
                </a:solidFill>
                <a:effectLst/>
                <a:latin typeface="+mn-lt"/>
                <a:ea typeface="+mn-ea"/>
                <a:cs typeface="+mn-cs"/>
              </a:rPr>
              <a:t> skupnost se skupaj s partnerji, lokalnimi organizacijami in drugimi deležniki vabi k odločanju in prevzemanju odgovornosti, k določanju prioritet in smernic.</a:t>
            </a:r>
          </a:p>
          <a:p>
            <a:r>
              <a:rPr lang="sl-SI" sz="1200" b="1" kern="1200" dirty="0" smtClean="0">
                <a:solidFill>
                  <a:schemeClr val="tx1"/>
                </a:solidFill>
                <a:effectLst/>
                <a:latin typeface="+mn-lt"/>
                <a:ea typeface="+mn-ea"/>
                <a:cs typeface="+mn-cs"/>
              </a:rPr>
              <a:t>Koordinacija in sodelovanje pri storitvah: </a:t>
            </a:r>
            <a:r>
              <a:rPr lang="sl-SI" sz="1200" kern="1200" dirty="0" smtClean="0">
                <a:solidFill>
                  <a:schemeClr val="tx1"/>
                </a:solidFill>
                <a:effectLst/>
                <a:latin typeface="+mn-lt"/>
                <a:ea typeface="+mn-ea"/>
                <a:cs typeface="+mn-cs"/>
              </a:rPr>
              <a:t>knjižnica igrač je platforma za ponudnike storitev, ki lahko s svojimi programi/storitvami naslavljajo in odgovarjajo potrebam lokalne skupnosti.</a:t>
            </a:r>
          </a:p>
          <a:p>
            <a:r>
              <a:rPr lang="sl-SI" sz="1200" b="1" kern="1200" dirty="0" smtClean="0">
                <a:solidFill>
                  <a:schemeClr val="tx1"/>
                </a:solidFill>
                <a:effectLst/>
                <a:latin typeface="+mn-lt"/>
                <a:ea typeface="+mn-ea"/>
                <a:cs typeface="+mn-cs"/>
              </a:rPr>
              <a:t>Prostor za skupnost: </a:t>
            </a:r>
            <a:r>
              <a:rPr lang="sl-SI" sz="1200" kern="1200" dirty="0" smtClean="0">
                <a:solidFill>
                  <a:schemeClr val="tx1"/>
                </a:solidFill>
                <a:effectLst/>
                <a:latin typeface="+mn-lt"/>
                <a:ea typeface="+mn-ea"/>
                <a:cs typeface="+mn-cs"/>
              </a:rPr>
              <a:t>knjižnica bo nudila prostor za skupine občanov in skupin kot tudi uradov, ki se bodo ukvarjali s prošnjami ljudi. Ta prostor bo na voljo vsem z namenom vključevanja v skupnost in socialnih aktivnosti. Skupine znotraj skupnosti bodo vključene v razvoj pravil in procesov, ki se nanašajo na skupni prostor.</a:t>
            </a:r>
          </a:p>
          <a:p>
            <a:r>
              <a:rPr lang="sl-SI" sz="1200" b="1" kern="1200" dirty="0" smtClean="0">
                <a:solidFill>
                  <a:schemeClr val="tx1"/>
                </a:solidFill>
                <a:effectLst/>
                <a:latin typeface="+mn-lt"/>
                <a:ea typeface="+mn-ea"/>
                <a:cs typeface="+mn-cs"/>
              </a:rPr>
              <a:t>Finančna dolgoročnost: </a:t>
            </a:r>
            <a:r>
              <a:rPr lang="sl-SI" sz="1200" kern="1200" dirty="0" smtClean="0">
                <a:solidFill>
                  <a:schemeClr val="tx1"/>
                </a:solidFill>
                <a:effectLst/>
                <a:latin typeface="+mn-lt"/>
                <a:ea typeface="+mn-ea"/>
                <a:cs typeface="+mn-cs"/>
              </a:rPr>
              <a:t>knjižnica postavlja mehanizme, s katerimi bodo učinkovito upravljali s finančnimi viri ter hkrati zagotavljali dodatna sredstva za dolgoročno stabilnost in uspešno delovanje.</a:t>
            </a:r>
          </a:p>
          <a:p>
            <a:r>
              <a:rPr lang="sl-SI" sz="1200" b="1" kern="1200" dirty="0" smtClean="0">
                <a:solidFill>
                  <a:schemeClr val="tx1"/>
                </a:solidFill>
                <a:effectLst/>
                <a:latin typeface="+mn-lt"/>
                <a:ea typeface="+mn-ea"/>
                <a:cs typeface="+mn-cs"/>
              </a:rPr>
              <a:t>Evalvacija: </a:t>
            </a:r>
            <a:r>
              <a:rPr lang="sl-SI" sz="1200" kern="1200" dirty="0" smtClean="0">
                <a:solidFill>
                  <a:schemeClr val="tx1"/>
                </a:solidFill>
                <a:effectLst/>
                <a:latin typeface="+mn-lt"/>
                <a:ea typeface="+mn-ea"/>
                <a:cs typeface="+mn-cs"/>
              </a:rPr>
              <a:t>knjižnica ocenjuje napredek delovanje kot tudi učinkovitost ter vpliva implementacije na gradnjo priložnosti v skupnosti.</a:t>
            </a:r>
          </a:p>
          <a:p>
            <a:r>
              <a:rPr lang="sl-SI" sz="1200" b="1" kern="1200" dirty="0" smtClean="0">
                <a:solidFill>
                  <a:schemeClr val="tx1"/>
                </a:solidFill>
                <a:effectLst/>
                <a:latin typeface="+mn-lt"/>
                <a:ea typeface="+mn-ea"/>
                <a:cs typeface="+mn-cs"/>
              </a:rPr>
              <a:t>Deljena sredstva/logistična podpora:</a:t>
            </a:r>
            <a:r>
              <a:rPr lang="sl-SI" sz="1200" kern="1200" dirty="0" smtClean="0">
                <a:solidFill>
                  <a:schemeClr val="tx1"/>
                </a:solidFill>
                <a:effectLst/>
                <a:latin typeface="+mn-lt"/>
                <a:ea typeface="+mn-ea"/>
                <a:cs typeface="+mn-cs"/>
              </a:rPr>
              <a:t> da se poveča razmerje med stroški in učinkovitostjo, partnerji se lahko strinjajo z vplivom virov in delijo logistično podporo, če je potrebno.</a:t>
            </a:r>
          </a:p>
          <a:p>
            <a:r>
              <a:rPr lang="sl-SI" sz="1200" b="1" kern="1200" dirty="0" smtClean="0">
                <a:solidFill>
                  <a:schemeClr val="tx1"/>
                </a:solidFill>
                <a:effectLst/>
                <a:latin typeface="+mn-lt"/>
                <a:ea typeface="+mn-ea"/>
                <a:cs typeface="+mn-cs"/>
              </a:rPr>
              <a:t>Gradnja kapacitet v skupnosti</a:t>
            </a:r>
            <a:r>
              <a:rPr lang="sl-SI" sz="1200" kern="1200" dirty="0" smtClean="0">
                <a:solidFill>
                  <a:schemeClr val="tx1"/>
                </a:solidFill>
                <a:effectLst/>
                <a:latin typeface="+mn-lt"/>
                <a:ea typeface="+mn-ea"/>
                <a:cs typeface="+mn-cs"/>
              </a:rPr>
              <a:t>: knjižnica naj podpira in gradi kapacitete obstoječih in nastajajočih skupin/posameznikov, s tem da jim nudi priložnost, da se vključijo v aktivnosti in delijo svoje znanje, vire in strokovno znanje.</a:t>
            </a:r>
          </a:p>
          <a:p>
            <a:r>
              <a:rPr lang="sl-SI" sz="1200" b="1" kern="1200" dirty="0" smtClean="0">
                <a:solidFill>
                  <a:schemeClr val="tx1"/>
                </a:solidFill>
                <a:effectLst/>
                <a:latin typeface="+mn-lt"/>
                <a:ea typeface="+mn-ea"/>
                <a:cs typeface="+mn-cs"/>
              </a:rPr>
              <a:t>Skupno učenje: </a:t>
            </a:r>
            <a:r>
              <a:rPr lang="sl-SI" sz="1200" kern="1200" dirty="0" smtClean="0">
                <a:solidFill>
                  <a:schemeClr val="tx1"/>
                </a:solidFill>
                <a:effectLst/>
                <a:latin typeface="+mn-lt"/>
                <a:ea typeface="+mn-ea"/>
                <a:cs typeface="+mn-cs"/>
              </a:rPr>
              <a:t>v knjižnici se ohranjajo informacije, delijo izkušnje in razglablja o naučenem in skupno razumevanje ter znanje o implementaciji prostora za skupnost. </a:t>
            </a:r>
          </a:p>
          <a:p>
            <a:endParaRPr lang="sl-SI" dirty="0"/>
          </a:p>
        </p:txBody>
      </p:sp>
      <p:sp>
        <p:nvSpPr>
          <p:cNvPr id="4" name="Ograda številke diapozitiva 3"/>
          <p:cNvSpPr>
            <a:spLocks noGrp="1"/>
          </p:cNvSpPr>
          <p:nvPr>
            <p:ph type="sldNum" sz="quarter" idx="10"/>
          </p:nvPr>
        </p:nvSpPr>
        <p:spPr/>
        <p:txBody>
          <a:bodyPr/>
          <a:lstStyle/>
          <a:p>
            <a:fld id="{73C8F047-6B9D-406A-849E-7ED9F2416055}" type="slidenum">
              <a:rPr lang="nl-NL" smtClean="0"/>
              <a:t>5</a:t>
            </a:fld>
            <a:endParaRPr lang="nl-NL"/>
          </a:p>
        </p:txBody>
      </p:sp>
    </p:spTree>
    <p:extLst>
      <p:ext uri="{BB962C8B-B14F-4D97-AF65-F5344CB8AC3E}">
        <p14:creationId xmlns:p14="http://schemas.microsoft.com/office/powerpoint/2010/main" val="1649456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37325" y="73025"/>
            <a:ext cx="2606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62250" y="2165350"/>
            <a:ext cx="35433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19225" y="5138738"/>
            <a:ext cx="62293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55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77163" y="265113"/>
            <a:ext cx="11811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52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extBox 6"/>
          <p:cNvSpPr txBox="1"/>
          <p:nvPr userDrawn="1"/>
        </p:nvSpPr>
        <p:spPr>
          <a:xfrm>
            <a:off x="1760538" y="2703513"/>
            <a:ext cx="7214129" cy="1077218"/>
          </a:xfrm>
          <a:prstGeom prst="rect">
            <a:avLst/>
          </a:prstGeom>
          <a:noFill/>
        </p:spPr>
        <p:txBody>
          <a:bodyPr wrap="square">
            <a:spAutoFit/>
          </a:bodyPr>
          <a:lstStyle/>
          <a:p>
            <a:pPr eaLnBrk="1" fontAlgn="auto" hangingPunct="1">
              <a:spcBef>
                <a:spcPts val="0"/>
              </a:spcBef>
              <a:spcAft>
                <a:spcPts val="0"/>
              </a:spcAft>
              <a:defRPr/>
            </a:pP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This project has been funded with support from the European Commission. This publication reflects the views only of the author, and the Commission cannot be held responsible for any use which may be made of the information contained therein.</a:t>
            </a:r>
          </a:p>
        </p:txBody>
      </p:sp>
      <p:pic>
        <p:nvPicPr>
          <p:cNvPr id="8"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78738" y="220663"/>
            <a:ext cx="1225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EU_Flag.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2575" y="2703513"/>
            <a:ext cx="130016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69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 Content">
    <p:spTree>
      <p:nvGrpSpPr>
        <p:cNvPr id="1" name=""/>
        <p:cNvGrpSpPr/>
        <p:nvPr/>
      </p:nvGrpSpPr>
      <p:grpSpPr>
        <a:xfrm>
          <a:off x="0" y="0"/>
          <a:ext cx="0" cy="0"/>
          <a:chOff x="0" y="0"/>
          <a:chExt cx="0" cy="0"/>
        </a:xfrm>
      </p:grpSpPr>
      <p:sp>
        <p:nvSpPr>
          <p:cNvPr id="4" name="Oval 3"/>
          <p:cNvSpPr>
            <a:spLocks noChangeAspect="1"/>
          </p:cNvSpPr>
          <p:nvPr userDrawn="1"/>
        </p:nvSpPr>
        <p:spPr>
          <a:xfrm>
            <a:off x="7573963" y="5386388"/>
            <a:ext cx="1943100" cy="1944687"/>
          </a:xfrm>
          <a:prstGeom prst="ellipse">
            <a:avLst/>
          </a:prstGeom>
          <a:solidFill>
            <a:srgbClr val="B436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a:spLocks noChangeAspect="1"/>
          </p:cNvSpPr>
          <p:nvPr userDrawn="1"/>
        </p:nvSpPr>
        <p:spPr>
          <a:xfrm>
            <a:off x="6883400" y="6513513"/>
            <a:ext cx="690563" cy="688975"/>
          </a:xfrm>
          <a:prstGeom prst="ellipse">
            <a:avLst/>
          </a:prstGeom>
          <a:solidFill>
            <a:srgbClr val="3CA68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a:spLocks noChangeAspect="1"/>
          </p:cNvSpPr>
          <p:nvPr userDrawn="1"/>
        </p:nvSpPr>
        <p:spPr>
          <a:xfrm>
            <a:off x="8674100" y="4494213"/>
            <a:ext cx="939800" cy="939800"/>
          </a:xfrm>
          <a:prstGeom prst="ellipse">
            <a:avLst/>
          </a:prstGeom>
          <a:solidFill>
            <a:srgbClr val="D758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a:spLocks noChangeAspect="1"/>
          </p:cNvSpPr>
          <p:nvPr userDrawn="1"/>
        </p:nvSpPr>
        <p:spPr>
          <a:xfrm>
            <a:off x="8202613" y="4894263"/>
            <a:ext cx="400050" cy="400050"/>
          </a:xfrm>
          <a:prstGeom prst="ellipse">
            <a:avLst/>
          </a:prstGeom>
          <a:solidFill>
            <a:srgbClr val="ECB6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5" descr="icdi-logo-cmyk.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475" y="136525"/>
            <a:ext cx="28860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sz="quarter" idx="10"/>
          </p:nvPr>
        </p:nvSpPr>
        <p:spPr>
          <a:xfrm>
            <a:off x="862923" y="1046190"/>
            <a:ext cx="4570863" cy="662849"/>
          </a:xfrm>
          <a:prstGeom prst="rect">
            <a:avLst/>
          </a:prstGeom>
        </p:spPr>
        <p:txBody>
          <a:bodyPr vert="horz"/>
          <a:lstStyle>
            <a:lvl1pPr marL="0" indent="0">
              <a:buNone/>
              <a:defRPr sz="3000" baseline="0">
                <a:solidFill>
                  <a:srgbClr val="494A47"/>
                </a:solidFill>
                <a:latin typeface="Karla"/>
                <a:cs typeface="Karla"/>
              </a:defRPr>
            </a:lvl1pPr>
          </a:lstStyle>
          <a:p>
            <a:pPr lvl="0"/>
            <a:r>
              <a:rPr lang="nl-NL" smtClean="0"/>
              <a:t>Click to edit Master text styles</a:t>
            </a:r>
          </a:p>
        </p:txBody>
      </p:sp>
      <p:sp>
        <p:nvSpPr>
          <p:cNvPr id="17" name="Content Placeholder 16"/>
          <p:cNvSpPr>
            <a:spLocks noGrp="1"/>
          </p:cNvSpPr>
          <p:nvPr>
            <p:ph sz="quarter" idx="11"/>
          </p:nvPr>
        </p:nvSpPr>
        <p:spPr>
          <a:xfrm>
            <a:off x="861553" y="1882553"/>
            <a:ext cx="7341059" cy="4077376"/>
          </a:xfrm>
          <a:prstGeom prst="rect">
            <a:avLst/>
          </a:prstGeom>
        </p:spPr>
        <p:txBody>
          <a:bodyPr vert="horz"/>
          <a:lstStyle>
            <a:lvl1pPr>
              <a:lnSpc>
                <a:spcPct val="150000"/>
              </a:lnSpc>
              <a:defRPr sz="1800" baseline="0">
                <a:solidFill>
                  <a:srgbClr val="494A47"/>
                </a:solidFill>
                <a:latin typeface="Karla"/>
                <a:cs typeface="Karla"/>
              </a:defRPr>
            </a:lvl1pPr>
          </a:lstStyle>
          <a:p>
            <a:pPr lvl="0"/>
            <a:r>
              <a:rPr lang="nl-NL" smtClean="0"/>
              <a:t>Click to edit Master text styles</a:t>
            </a:r>
          </a:p>
          <a:p>
            <a:pPr lvl="1"/>
            <a:r>
              <a:rPr lang="nl-NL" smtClean="0"/>
              <a:t>Second level</a:t>
            </a:r>
          </a:p>
          <a:p>
            <a:pPr lvl="2"/>
            <a:r>
              <a:rPr lang="nl-NL" smtClean="0"/>
              <a:t>Third level</a:t>
            </a:r>
          </a:p>
        </p:txBody>
      </p:sp>
    </p:spTree>
    <p:extLst>
      <p:ext uri="{BB962C8B-B14F-4D97-AF65-F5344CB8AC3E}">
        <p14:creationId xmlns:p14="http://schemas.microsoft.com/office/powerpoint/2010/main" val="110958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97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7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inclusive-early-year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221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467" y="1235965"/>
            <a:ext cx="7886700" cy="4351338"/>
          </a:xfrm>
        </p:spPr>
        <p:txBody>
          <a:bodyPr/>
          <a:lstStyle/>
          <a:p>
            <a:pPr marL="0" indent="0">
              <a:buNone/>
            </a:pPr>
            <a:r>
              <a:rPr lang="sl-SI" sz="3600" b="1" dirty="0" smtClean="0">
                <a:solidFill>
                  <a:schemeClr val="accent1">
                    <a:lumMod val="75000"/>
                  </a:schemeClr>
                </a:solidFill>
              </a:rPr>
              <a:t>Prostori za igro v skupnosti in integrirane storitve</a:t>
            </a:r>
            <a:r>
              <a:rPr lang="en-GB" sz="3600" b="1" dirty="0" smtClean="0">
                <a:solidFill>
                  <a:schemeClr val="accent1">
                    <a:lumMod val="75000"/>
                  </a:schemeClr>
                </a:solidFill>
              </a:rPr>
              <a:t> </a:t>
            </a:r>
            <a:endParaRPr lang="en-US" sz="2400" dirty="0" smtClean="0">
              <a:solidFill>
                <a:schemeClr val="accent1">
                  <a:lumMod val="75000"/>
                </a:schemeClr>
              </a:solidFill>
            </a:endParaRPr>
          </a:p>
          <a:p>
            <a:pPr marL="0" indent="0">
              <a:buNone/>
            </a:pPr>
            <a:endParaRPr lang="en-US" sz="2400" dirty="0" smtClean="0">
              <a:solidFill>
                <a:schemeClr val="tx1">
                  <a:lumMod val="50000"/>
                  <a:lumOff val="50000"/>
                </a:schemeClr>
              </a:solidFill>
            </a:endParaRPr>
          </a:p>
          <a:p>
            <a:pPr marL="0" indent="0">
              <a:buNone/>
            </a:pPr>
            <a:endParaRPr lang="en-US" sz="2400" dirty="0">
              <a:solidFill>
                <a:schemeClr val="tx1">
                  <a:lumMod val="50000"/>
                  <a:lumOff val="50000"/>
                </a:schemeClr>
              </a:solidFill>
            </a:endParaRPr>
          </a:p>
          <a:p>
            <a:pPr marL="0" indent="0">
              <a:buNone/>
            </a:pPr>
            <a:r>
              <a:rPr lang="sl-SI" sz="2400" dirty="0">
                <a:solidFill>
                  <a:schemeClr val="tx1">
                    <a:lumMod val="50000"/>
                    <a:lumOff val="50000"/>
                  </a:schemeClr>
                </a:solidFill>
              </a:rPr>
              <a:t>3</a:t>
            </a:r>
            <a:r>
              <a:rPr lang="sl-SI" sz="2400" dirty="0" smtClean="0">
                <a:solidFill>
                  <a:schemeClr val="tx1">
                    <a:lumMod val="50000"/>
                    <a:lumOff val="50000"/>
                  </a:schemeClr>
                </a:solidFill>
              </a:rPr>
              <a:t>-dnevni trening v projektu</a:t>
            </a:r>
          </a:p>
          <a:p>
            <a:pPr marL="0" indent="0">
              <a:buNone/>
            </a:pPr>
            <a:r>
              <a:rPr lang="sl-SI" sz="2400" dirty="0" smtClean="0">
                <a:solidFill>
                  <a:schemeClr val="tx1">
                    <a:lumMod val="50000"/>
                    <a:lumOff val="50000"/>
                  </a:schemeClr>
                </a:solidFill>
              </a:rPr>
              <a:t>TOY </a:t>
            </a:r>
            <a:r>
              <a:rPr lang="sl-SI" sz="2400" dirty="0" err="1" smtClean="0">
                <a:solidFill>
                  <a:schemeClr val="tx1">
                    <a:lumMod val="50000"/>
                    <a:lumOff val="50000"/>
                  </a:schemeClr>
                </a:solidFill>
              </a:rPr>
              <a:t>for</a:t>
            </a:r>
            <a:r>
              <a:rPr lang="sl-SI" sz="2400" dirty="0" smtClean="0">
                <a:solidFill>
                  <a:schemeClr val="tx1">
                    <a:lumMod val="50000"/>
                    <a:lumOff val="50000"/>
                  </a:schemeClr>
                </a:solidFill>
              </a:rPr>
              <a:t> </a:t>
            </a:r>
            <a:r>
              <a:rPr lang="sl-SI" sz="2400" dirty="0" err="1" smtClean="0">
                <a:solidFill>
                  <a:schemeClr val="tx1">
                    <a:lumMod val="50000"/>
                    <a:lumOff val="50000"/>
                  </a:schemeClr>
                </a:solidFill>
              </a:rPr>
              <a:t>Inclusion</a:t>
            </a:r>
            <a:endParaRPr lang="sl-SI" sz="2400" dirty="0" smtClean="0">
              <a:solidFill>
                <a:schemeClr val="tx1">
                  <a:lumMod val="50000"/>
                  <a:lumOff val="50000"/>
                </a:schemeClr>
              </a:solidFill>
            </a:endParaRPr>
          </a:p>
          <a:p>
            <a:pPr marL="0" indent="0">
              <a:buNone/>
            </a:pPr>
            <a:endParaRPr lang="en-US" sz="2400" dirty="0" smtClean="0">
              <a:solidFill>
                <a:schemeClr val="tx1">
                  <a:lumMod val="50000"/>
                  <a:lumOff val="50000"/>
                </a:schemeClr>
              </a:solidFill>
            </a:endParaRPr>
          </a:p>
        </p:txBody>
      </p:sp>
      <p:pic>
        <p:nvPicPr>
          <p:cNvPr id="4" name="Picture 3"/>
          <p:cNvPicPr>
            <a:picLocks noChangeAspect="1"/>
          </p:cNvPicPr>
          <p:nvPr/>
        </p:nvPicPr>
        <p:blipFill>
          <a:blip r:embed="rId2"/>
          <a:stretch>
            <a:fillRect/>
          </a:stretch>
        </p:blipFill>
        <p:spPr>
          <a:xfrm>
            <a:off x="3845859" y="2074479"/>
            <a:ext cx="4598894" cy="3777791"/>
          </a:xfrm>
          <a:prstGeom prst="rect">
            <a:avLst/>
          </a:prstGeom>
        </p:spPr>
      </p:pic>
    </p:spTree>
    <p:extLst>
      <p:ext uri="{BB962C8B-B14F-4D97-AF65-F5344CB8AC3E}">
        <p14:creationId xmlns:p14="http://schemas.microsoft.com/office/powerpoint/2010/main" val="74472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63" y="665377"/>
            <a:ext cx="7886700" cy="1325563"/>
          </a:xfrm>
        </p:spPr>
        <p:txBody>
          <a:bodyPr/>
          <a:lstStyle/>
          <a:p>
            <a:r>
              <a:rPr lang="sl-SI" dirty="0" smtClean="0"/>
              <a:t>Programi vzgoje in izobraževanja, storitve in sistemi za mlajše otroke in njihove družine</a:t>
            </a:r>
            <a:endParaRPr lang="en-US" dirty="0"/>
          </a:p>
        </p:txBody>
      </p:sp>
      <p:sp>
        <p:nvSpPr>
          <p:cNvPr id="3" name="Content Placeholder 2"/>
          <p:cNvSpPr>
            <a:spLocks noGrp="1"/>
          </p:cNvSpPr>
          <p:nvPr>
            <p:ph idx="1"/>
          </p:nvPr>
        </p:nvSpPr>
        <p:spPr/>
        <p:txBody>
          <a:bodyPr/>
          <a:lstStyle/>
          <a:p>
            <a:pPr>
              <a:buFontTx/>
              <a:buChar char="-"/>
            </a:pPr>
            <a:r>
              <a:rPr lang="sl-SI" sz="2000" dirty="0" smtClean="0"/>
              <a:t>predvsem iz ranljivih skupin.</a:t>
            </a:r>
          </a:p>
          <a:p>
            <a:pPr>
              <a:buFontTx/>
              <a:buChar char="-"/>
            </a:pPr>
            <a:endParaRPr lang="sl-SI" sz="2000" dirty="0"/>
          </a:p>
          <a:p>
            <a:pPr marL="0" indent="0">
              <a:buNone/>
            </a:pPr>
            <a:r>
              <a:rPr lang="sl-SI" sz="2000" dirty="0" smtClean="0"/>
              <a:t>Pozitivni učinki so večji in dolgotrajnejši, če:</a:t>
            </a:r>
          </a:p>
          <a:p>
            <a:pPr>
              <a:buFontTx/>
              <a:buChar char="-"/>
            </a:pPr>
            <a:r>
              <a:rPr lang="sl-SI" sz="2000" dirty="0" smtClean="0"/>
              <a:t>se začnejo zgodaj,</a:t>
            </a:r>
          </a:p>
          <a:p>
            <a:pPr>
              <a:buFontTx/>
              <a:buChar char="-"/>
            </a:pPr>
            <a:r>
              <a:rPr lang="sl-SI" sz="2000" dirty="0" smtClean="0"/>
              <a:t>k otrokovemu razvoju pristopamo integrirano in celostno,</a:t>
            </a:r>
          </a:p>
          <a:p>
            <a:pPr>
              <a:buFontTx/>
              <a:buChar char="-"/>
            </a:pPr>
            <a:r>
              <a:rPr lang="sl-SI" sz="2000" dirty="0"/>
              <a:t>v</a:t>
            </a:r>
            <a:r>
              <a:rPr lang="sl-SI" sz="2000" dirty="0" smtClean="0"/>
              <a:t>ključujejo podporo</a:t>
            </a:r>
            <a:r>
              <a:rPr lang="en-US" sz="2000" dirty="0" smtClean="0"/>
              <a:t> </a:t>
            </a:r>
            <a:r>
              <a:rPr lang="sl-SI" sz="2000" dirty="0" smtClean="0"/>
              <a:t>in sodelovanje staršev ter skupnosti.</a:t>
            </a:r>
          </a:p>
          <a:p>
            <a:pPr marL="0" indent="0">
              <a:buNone/>
            </a:pPr>
            <a:endParaRPr lang="sl-SI" sz="2000" dirty="0" smtClean="0"/>
          </a:p>
          <a:p>
            <a:pPr marL="0" indent="0">
              <a:buNone/>
            </a:pPr>
            <a:r>
              <a:rPr lang="sl-SI" sz="2000" dirty="0" smtClean="0"/>
              <a:t>Dokazan je dolgoročni vpliv na učne rezultate in dosežke otrok kot tudi njihov socialni, čustveni in fizični razvoj </a:t>
            </a:r>
            <a:r>
              <a:rPr lang="sl-SI" sz="2000" dirty="0" smtClean="0">
                <a:sym typeface="Wingdings" panose="05000000000000000000" pitchFamily="2" charset="2"/>
              </a:rPr>
              <a:t> na kratko, na njihovo dobro počutje.</a:t>
            </a:r>
            <a:endParaRPr lang="en-US" sz="1200" dirty="0" smtClean="0"/>
          </a:p>
          <a:p>
            <a:pPr marL="0" indent="0">
              <a:buNone/>
            </a:pPr>
            <a:endParaRPr lang="sl-SI" sz="1200" dirty="0" smtClean="0"/>
          </a:p>
          <a:p>
            <a:pPr marL="0" indent="0">
              <a:buNone/>
            </a:pPr>
            <a:endParaRPr lang="en-US" sz="1200" dirty="0" smtClean="0"/>
          </a:p>
          <a:p>
            <a:pPr marL="0" indent="0">
              <a:buNone/>
            </a:pPr>
            <a:r>
              <a:rPr lang="en-US" sz="1000" dirty="0" smtClean="0"/>
              <a:t>Park </a:t>
            </a:r>
            <a:r>
              <a:rPr lang="en-US" sz="1000" dirty="0"/>
              <a:t>and </a:t>
            </a:r>
            <a:r>
              <a:rPr lang="en-US" sz="1000" dirty="0" err="1"/>
              <a:t>Vandekerckhove</a:t>
            </a:r>
            <a:r>
              <a:rPr lang="en-US" sz="1000" dirty="0"/>
              <a:t> (2016). </a:t>
            </a:r>
            <a:r>
              <a:rPr lang="en-US" sz="1000" i="1" dirty="0"/>
              <a:t>Early Childhood Education and Services for All! Policy Recommendations Derived from the Transatlantic Forum for Inclusive Early Years (TFIEY)</a:t>
            </a:r>
            <a:r>
              <a:rPr lang="en-US" sz="1000" dirty="0"/>
              <a:t>, KBF, Belgium from www.kbs-frb.be and </a:t>
            </a:r>
            <a:r>
              <a:rPr lang="en-US" sz="1000" u="sng" dirty="0">
                <a:hlinkClick r:id="rId2"/>
              </a:rPr>
              <a:t>www.inclusive-early-years.org</a:t>
            </a:r>
            <a:r>
              <a:rPr lang="en-US" sz="1000" dirty="0"/>
              <a:t> </a:t>
            </a:r>
          </a:p>
          <a:p>
            <a:endParaRPr lang="en-US" dirty="0"/>
          </a:p>
        </p:txBody>
      </p:sp>
    </p:spTree>
    <p:extLst>
      <p:ext uri="{BB962C8B-B14F-4D97-AF65-F5344CB8AC3E}">
        <p14:creationId xmlns:p14="http://schemas.microsoft.com/office/powerpoint/2010/main" val="572727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Evropski kakovostni okvir v vzgoji in izobraževanju </a:t>
            </a:r>
            <a:r>
              <a:rPr lang="sl-SI" sz="2000" dirty="0" smtClean="0"/>
              <a:t>(</a:t>
            </a:r>
            <a:r>
              <a:rPr lang="sl-SI" sz="2000" dirty="0" err="1" smtClean="0"/>
              <a:t>European</a:t>
            </a:r>
            <a:r>
              <a:rPr lang="sl-SI" sz="2000" dirty="0" smtClean="0"/>
              <a:t> </a:t>
            </a:r>
            <a:r>
              <a:rPr lang="sl-SI" sz="2000" dirty="0" err="1" smtClean="0"/>
              <a:t>Quality</a:t>
            </a:r>
            <a:r>
              <a:rPr lang="sl-SI" sz="2000" dirty="0" smtClean="0"/>
              <a:t> </a:t>
            </a:r>
            <a:r>
              <a:rPr lang="sl-SI" sz="2000" dirty="0" err="1" smtClean="0"/>
              <a:t>Framework</a:t>
            </a:r>
            <a:r>
              <a:rPr lang="sl-SI" sz="2000" dirty="0"/>
              <a:t> </a:t>
            </a:r>
            <a:r>
              <a:rPr lang="sl-SI" sz="2000" dirty="0" smtClean="0"/>
              <a:t>in ECEC)</a:t>
            </a:r>
            <a:endParaRPr lang="en-US" dirty="0"/>
          </a:p>
        </p:txBody>
      </p:sp>
      <p:sp>
        <p:nvSpPr>
          <p:cNvPr id="3" name="Content Placeholder 2"/>
          <p:cNvSpPr>
            <a:spLocks noGrp="1"/>
          </p:cNvSpPr>
          <p:nvPr>
            <p:ph idx="1"/>
          </p:nvPr>
        </p:nvSpPr>
        <p:spPr/>
        <p:txBody>
          <a:bodyPr/>
          <a:lstStyle/>
          <a:p>
            <a:pPr marL="0" indent="0">
              <a:buNone/>
            </a:pPr>
            <a:r>
              <a:rPr lang="sl-SI" sz="2000" dirty="0" smtClean="0"/>
              <a:t>Kakovostni okvir priporoča:</a:t>
            </a:r>
          </a:p>
          <a:p>
            <a:pPr marL="0" indent="0">
              <a:buNone/>
            </a:pPr>
            <a:endParaRPr lang="en-US" sz="2000" dirty="0" smtClean="0"/>
          </a:p>
          <a:p>
            <a:r>
              <a:rPr lang="sl-SI" sz="2000" dirty="0" smtClean="0"/>
              <a:t>Pristop na sodelovanju med lokalnimi organizacijami in skupinami znotraj skupnosti;</a:t>
            </a:r>
          </a:p>
          <a:p>
            <a:pPr lvl="0"/>
            <a:r>
              <a:rPr lang="sl-SI" sz="2000" dirty="0" smtClean="0"/>
              <a:t>Pristop vzgoje in izobraževanja, ki spoštuje vrednote in prepričanja, potrebe in različne kulture staršev;</a:t>
            </a:r>
          </a:p>
          <a:p>
            <a:pPr lvl="0"/>
            <a:r>
              <a:rPr lang="sl-SI" sz="2000" dirty="0" smtClean="0"/>
              <a:t>Zagotovitev, da so v vzgojno-izobraževalnih prostorih dobrodošli vsi otroci in družine;</a:t>
            </a:r>
            <a:r>
              <a:rPr lang="en-US" sz="2000" dirty="0" smtClean="0"/>
              <a:t> </a:t>
            </a:r>
            <a:endParaRPr lang="sl-SI" sz="2000" dirty="0" smtClean="0"/>
          </a:p>
          <a:p>
            <a:pPr lvl="0"/>
            <a:r>
              <a:rPr lang="sl-SI" sz="2000" dirty="0" smtClean="0"/>
              <a:t>tesno sodelovanje med osebjem in vzgojno-izobraževalnimi prostori, zdravstvenimi in socialnimi storitvami, lokalnimi oblastmi ter šolskim sektorjem (Evropska komisija, 2014).</a:t>
            </a:r>
            <a:endParaRPr lang="en-US" dirty="0"/>
          </a:p>
        </p:txBody>
      </p:sp>
    </p:spTree>
    <p:extLst>
      <p:ext uri="{BB962C8B-B14F-4D97-AF65-F5344CB8AC3E}">
        <p14:creationId xmlns:p14="http://schemas.microsoft.com/office/powerpoint/2010/main" val="267608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Glavne strukturne ovire do vzgoje in izobraževanja</a:t>
            </a:r>
            <a:endParaRPr lang="en-US" dirty="0"/>
          </a:p>
        </p:txBody>
      </p:sp>
      <p:sp>
        <p:nvSpPr>
          <p:cNvPr id="3" name="Content Placeholder 2"/>
          <p:cNvSpPr>
            <a:spLocks noGrp="1"/>
          </p:cNvSpPr>
          <p:nvPr>
            <p:ph idx="1"/>
          </p:nvPr>
        </p:nvSpPr>
        <p:spPr/>
        <p:txBody>
          <a:bodyPr/>
          <a:lstStyle/>
          <a:p>
            <a:pPr lvl="0"/>
            <a:r>
              <a:rPr lang="sl-SI" sz="2000" b="1" dirty="0" smtClean="0"/>
              <a:t>Dosegljivost </a:t>
            </a:r>
            <a:r>
              <a:rPr lang="en-US" sz="2000" dirty="0" smtClean="0"/>
              <a:t>–</a:t>
            </a:r>
            <a:r>
              <a:rPr lang="sl-SI" sz="2000" dirty="0" smtClean="0"/>
              <a:t> Kakšna je cena storitve? Obstajajo skriti stroški? Se upošteva potrebe družin?</a:t>
            </a:r>
          </a:p>
          <a:p>
            <a:pPr lvl="0"/>
            <a:r>
              <a:rPr lang="sl-SI" sz="2000" b="1" dirty="0" smtClean="0"/>
              <a:t>Razpoložljivost </a:t>
            </a:r>
            <a:r>
              <a:rPr lang="en-US" sz="2000" b="1" dirty="0" smtClean="0"/>
              <a:t>– </a:t>
            </a:r>
            <a:r>
              <a:rPr lang="sl-SI" sz="2000" dirty="0" smtClean="0"/>
              <a:t>omejeno javno financiranje pogosto omejuje razpoložljivost programov samo tistim staršem, ki so zaposleni (t.j. glavna vloga VII je varstvo otroka zaposlenih staršev in ne osredotočanje na socialne in razvojne koristi vseh otrok).</a:t>
            </a:r>
          </a:p>
          <a:p>
            <a:pPr lvl="0"/>
            <a:r>
              <a:rPr lang="sl-SI" sz="2000" b="1" dirty="0" smtClean="0"/>
              <a:t>Dostopnost </a:t>
            </a:r>
            <a:r>
              <a:rPr lang="en-US" sz="2000" b="1" dirty="0" smtClean="0"/>
              <a:t>– </a:t>
            </a:r>
            <a:r>
              <a:rPr lang="sl-SI" sz="2000" dirty="0" smtClean="0"/>
              <a:t>Upošteva storitev raznolikost in je relevantna za vse skupnost? Spoštuje različne kulturne vrednote, prepričanja, jezike in ozadja? Otroci iz manjšinskih skupnosti se lahko čutijo izolirane v enojezičnih VII storitvah.</a:t>
            </a:r>
            <a:r>
              <a:rPr lang="en-US" sz="2000" dirty="0" smtClean="0"/>
              <a:t> </a:t>
            </a:r>
            <a:endParaRPr lang="en-US" sz="2000" dirty="0"/>
          </a:p>
          <a:p>
            <a:pPr lvl="0"/>
            <a:r>
              <a:rPr lang="sl-SI" sz="2000" b="1" dirty="0" smtClean="0"/>
              <a:t>Zaželenost in uporabnost – </a:t>
            </a:r>
            <a:r>
              <a:rPr lang="sl-SI" sz="2000" dirty="0" smtClean="0"/>
              <a:t>Storitev upošteva potrebe skupnosti? Je uporabna za družine in otroke?</a:t>
            </a:r>
          </a:p>
          <a:p>
            <a:pPr marL="0" lvl="0" indent="0">
              <a:buNone/>
            </a:pPr>
            <a:endParaRPr lang="sl-SI" sz="2000" dirty="0"/>
          </a:p>
          <a:p>
            <a:pPr marL="0" lvl="0" indent="0">
              <a:buNone/>
            </a:pPr>
            <a:r>
              <a:rPr lang="sl-SI" sz="2000" dirty="0" smtClean="0"/>
              <a:t>Dodaten izziv – razdrobljenost storitev</a:t>
            </a:r>
            <a:r>
              <a:rPr lang="en-US" sz="2000" dirty="0" smtClean="0"/>
              <a:t> </a:t>
            </a:r>
          </a:p>
          <a:p>
            <a:endParaRPr lang="en-US" dirty="0"/>
          </a:p>
        </p:txBody>
      </p:sp>
    </p:spTree>
    <p:extLst>
      <p:ext uri="{BB962C8B-B14F-4D97-AF65-F5344CB8AC3E}">
        <p14:creationId xmlns:p14="http://schemas.microsoft.com/office/powerpoint/2010/main" val="1742405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sl-SI" dirty="0" smtClean="0"/>
              <a:t>Efekt „vrtčevski paradoks“: vrtčevski otroci, ki prihajajo iz bolje situiranih družin in imajo manj potreb, imajo boljši položaj za pozitiven razvoj kot tisti otroci z manj </a:t>
            </a:r>
            <a:r>
              <a:rPr lang="sl-SI" dirty="0" err="1" smtClean="0"/>
              <a:t>priviligiranim</a:t>
            </a:r>
            <a:r>
              <a:rPr lang="sl-SI" dirty="0" smtClean="0"/>
              <a:t> ozadjem. Tako se razkorak med njimi še poveča in postaja v prihodnosti še težavnejši.</a:t>
            </a:r>
          </a:p>
          <a:p>
            <a:pPr marL="0" indent="0">
              <a:buNone/>
            </a:pPr>
            <a:endParaRPr lang="sl-SI" dirty="0"/>
          </a:p>
          <a:p>
            <a:pPr marL="0" indent="0">
              <a:buNone/>
            </a:pPr>
            <a:endParaRPr lang="sl-SI" dirty="0" smtClean="0"/>
          </a:p>
          <a:p>
            <a:pPr marL="0" indent="0">
              <a:buNone/>
            </a:pPr>
            <a:endParaRPr lang="en-US" dirty="0"/>
          </a:p>
          <a:p>
            <a:pPr marL="0" indent="0">
              <a:buNone/>
            </a:pPr>
            <a:r>
              <a:rPr lang="en-US" sz="1400" dirty="0" err="1"/>
              <a:t>Vandekerckhove</a:t>
            </a:r>
            <a:r>
              <a:rPr lang="en-US" sz="1400" dirty="0"/>
              <a:t> et al.(2013). Manual for diversification of preschool programs, EU project IMPRES, Belgrade</a:t>
            </a:r>
          </a:p>
          <a:p>
            <a:endParaRPr lang="en-US" dirty="0"/>
          </a:p>
        </p:txBody>
      </p:sp>
    </p:spTree>
    <p:extLst>
      <p:ext uri="{BB962C8B-B14F-4D97-AF65-F5344CB8AC3E}">
        <p14:creationId xmlns:p14="http://schemas.microsoft.com/office/powerpoint/2010/main" val="4078698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dirty="0" smtClean="0"/>
              <a:t>Zakaj organizirati storitve, ki slonijo na sodelovanju skupnosti?</a:t>
            </a:r>
            <a:endParaRPr lang="en-US" dirty="0"/>
          </a:p>
        </p:txBody>
      </p:sp>
      <p:sp>
        <p:nvSpPr>
          <p:cNvPr id="3" name="Content Placeholder 2"/>
          <p:cNvSpPr>
            <a:spLocks noGrp="1"/>
          </p:cNvSpPr>
          <p:nvPr>
            <p:ph idx="1"/>
          </p:nvPr>
        </p:nvSpPr>
        <p:spPr/>
        <p:txBody>
          <a:bodyPr/>
          <a:lstStyle/>
          <a:p>
            <a:r>
              <a:rPr lang="sl-SI" dirty="0" smtClean="0"/>
              <a:t>Potreba po upoštevanju potreb družin in vključevanju družin z različnimi ozadji.</a:t>
            </a:r>
          </a:p>
          <a:p>
            <a:r>
              <a:rPr lang="sl-SI" dirty="0" smtClean="0"/>
              <a:t>Potreba po širjenju podporne mreže za starše</a:t>
            </a:r>
          </a:p>
          <a:p>
            <a:r>
              <a:rPr lang="sl-SI" dirty="0" smtClean="0"/>
              <a:t>Manjša dostopnost za otroke iz ranljivih okolij</a:t>
            </a:r>
            <a:endParaRPr lang="en-US" dirty="0" smtClean="0"/>
          </a:p>
          <a:p>
            <a:r>
              <a:rPr lang="sl-SI" dirty="0" smtClean="0"/>
              <a:t>Slaba udeležba ranljivih skupin v VII in med osebjem</a:t>
            </a:r>
            <a:endParaRPr lang="en-US" dirty="0" smtClean="0"/>
          </a:p>
          <a:p>
            <a:r>
              <a:rPr lang="sl-SI" dirty="0" smtClean="0"/>
              <a:t>Združevanje obstoječih storitev</a:t>
            </a:r>
          </a:p>
          <a:p>
            <a:endParaRPr lang="en-US" dirty="0" smtClean="0"/>
          </a:p>
        </p:txBody>
      </p:sp>
    </p:spTree>
    <p:extLst>
      <p:ext uri="{BB962C8B-B14F-4D97-AF65-F5344CB8AC3E}">
        <p14:creationId xmlns:p14="http://schemas.microsoft.com/office/powerpoint/2010/main" val="85966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039731" cy="1325563"/>
          </a:xfrm>
        </p:spPr>
        <p:txBody>
          <a:bodyPr/>
          <a:lstStyle/>
          <a:p>
            <a:r>
              <a:rPr lang="sl-SI" dirty="0" smtClean="0"/>
              <a:t>Zakaj je vzgoja in izobraževanje, ki temelji na sodelovanju skupnosti, tako posebna? </a:t>
            </a:r>
            <a:endParaRPr lang="en-US" dirty="0"/>
          </a:p>
        </p:txBody>
      </p:sp>
      <p:sp>
        <p:nvSpPr>
          <p:cNvPr id="3" name="Content Placeholder 2"/>
          <p:cNvSpPr>
            <a:spLocks noGrp="1"/>
          </p:cNvSpPr>
          <p:nvPr>
            <p:ph idx="1"/>
          </p:nvPr>
        </p:nvSpPr>
        <p:spPr>
          <a:xfrm>
            <a:off x="677031" y="1486958"/>
            <a:ext cx="7886700" cy="4351338"/>
          </a:xfrm>
        </p:spPr>
        <p:txBody>
          <a:bodyPr/>
          <a:lstStyle/>
          <a:p>
            <a:pPr marL="0" indent="0">
              <a:buNone/>
            </a:pPr>
            <a:endParaRPr lang="en-US" dirty="0"/>
          </a:p>
          <a:p>
            <a:r>
              <a:rPr lang="sl-SI" sz="2000" dirty="0" smtClean="0"/>
              <a:t>Temelji na prepričanju, da je vloga družine najpomembnejša </a:t>
            </a:r>
            <a:r>
              <a:rPr lang="sl-SI" sz="2000" dirty="0" smtClean="0"/>
              <a:t>za vzgojo </a:t>
            </a:r>
            <a:r>
              <a:rPr lang="sl-SI" sz="2000" dirty="0" smtClean="0"/>
              <a:t>zdravih otrok, ki se lažje prilagajajo.</a:t>
            </a:r>
          </a:p>
          <a:p>
            <a:r>
              <a:rPr lang="sl-SI" sz="2000" dirty="0" smtClean="0"/>
              <a:t>Osredotoča se na povečanje veščin in zmožnosti staršev, s čimer napredujejo tudi otroci.</a:t>
            </a:r>
          </a:p>
          <a:p>
            <a:r>
              <a:rPr lang="sl-SI" sz="2000" dirty="0" smtClean="0"/>
              <a:t>Osredotoča se na celostni razvoj in vso družino.</a:t>
            </a:r>
          </a:p>
          <a:p>
            <a:r>
              <a:rPr lang="sl-SI" sz="2000" dirty="0" smtClean="0"/>
              <a:t>Posveča se združevanju in integraciji različnih sektorjev in sistemov, ki podpirajo zgodnji razvoj otroka (starševstvo, zdravje, zgodnje učenje in razvoj, vodenje družine in podpora) in nudi vse to na enem mestu.</a:t>
            </a:r>
            <a:endParaRPr lang="en-US" sz="2000" dirty="0" smtClean="0"/>
          </a:p>
          <a:p>
            <a:r>
              <a:rPr lang="sl-SI" sz="2000" dirty="0" smtClean="0"/>
              <a:t>Krepi socialno mrežo, pripadnost skupnosti in socialno kohezijo.</a:t>
            </a:r>
            <a:endParaRPr lang="en-US" sz="2000" dirty="0" smtClean="0"/>
          </a:p>
          <a:p>
            <a:r>
              <a:rPr lang="sl-SI" sz="2000" dirty="0" smtClean="0"/>
              <a:t>Je prilagodljiva – na različne načine lahko upošteva potrebe ljudi</a:t>
            </a:r>
            <a:r>
              <a:rPr lang="en-US" sz="2000" dirty="0" smtClean="0"/>
              <a:t>.</a:t>
            </a:r>
          </a:p>
          <a:p>
            <a:r>
              <a:rPr lang="sl-SI" sz="2000" dirty="0" smtClean="0"/>
              <a:t>Temelji na sodelovanju in participaciji.</a:t>
            </a:r>
            <a:endParaRPr lang="en-US" sz="2000" dirty="0" smtClean="0"/>
          </a:p>
          <a:p>
            <a:endParaRPr lang="en-US" dirty="0"/>
          </a:p>
        </p:txBody>
      </p:sp>
      <p:pic>
        <p:nvPicPr>
          <p:cNvPr id="4" name="Picture 3"/>
          <p:cNvPicPr>
            <a:picLocks noChangeAspect="1"/>
          </p:cNvPicPr>
          <p:nvPr/>
        </p:nvPicPr>
        <p:blipFill>
          <a:blip r:embed="rId2"/>
          <a:stretch>
            <a:fillRect/>
          </a:stretch>
        </p:blipFill>
        <p:spPr>
          <a:xfrm>
            <a:off x="6741459" y="5490038"/>
            <a:ext cx="1938083" cy="1292743"/>
          </a:xfrm>
          <a:prstGeom prst="rect">
            <a:avLst/>
          </a:prstGeom>
        </p:spPr>
      </p:pic>
    </p:spTree>
    <p:extLst>
      <p:ext uri="{BB962C8B-B14F-4D97-AF65-F5344CB8AC3E}">
        <p14:creationId xmlns:p14="http://schemas.microsoft.com/office/powerpoint/2010/main" val="29902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0538" y="2703513"/>
            <a:ext cx="7366000" cy="584775"/>
          </a:xfrm>
          <a:prstGeom prst="rect">
            <a:avLst/>
          </a:prstGeom>
          <a:noFill/>
        </p:spPr>
        <p:txBody>
          <a:bodyPr>
            <a:spAutoFit/>
          </a:bodyPr>
          <a:lstStyle/>
          <a:p>
            <a:pPr>
              <a:defRPr/>
            </a:pPr>
            <a:r>
              <a:rPr lang="sl-SI" sz="1600" dirty="0"/>
              <a:t>Projekt je financiran s podporo Evropske komisije. Publikacija izraža zgolj mnenja avtorja, Evropska komisija ne odgovarja za informacije v njej oz. </a:t>
            </a:r>
            <a:r>
              <a:rPr lang="sl-SI" sz="1600"/>
              <a:t>njihovo </a:t>
            </a:r>
            <a:r>
              <a:rPr lang="sl-SI" sz="1600" smtClean="0"/>
              <a:t>uporabo.</a:t>
            </a:r>
            <a:endParaRPr lang="en-US" sz="1600" dirty="0">
              <a:solidFill>
                <a:schemeClr val="bg1">
                  <a:lumMod val="65000"/>
                </a:schemeClr>
              </a:solidFill>
            </a:endParaRPr>
          </a:p>
        </p:txBody>
      </p:sp>
      <p:pic>
        <p:nvPicPr>
          <p:cNvPr id="12291" name="Picture 4" descr="EU_Fla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75" y="2703513"/>
            <a:ext cx="130016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833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oy4incl template" id="{BC30B871-FE5C-46CD-A8C1-61D241581F65}" vid="{DE074352-8F4A-445C-A3FA-92709839C0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toy4incl template</Template>
  <TotalTime>1193</TotalTime>
  <Words>968</Words>
  <Application>Microsoft Office PowerPoint</Application>
  <PresentationFormat>Diaprojekcija na zaslonu (4:3)</PresentationFormat>
  <Paragraphs>65</Paragraphs>
  <Slides>9</Slides>
  <Notes>1</Notes>
  <HiddenSlides>0</HiddenSlides>
  <MMClips>0</MMClips>
  <ScaleCrop>false</ScaleCrop>
  <HeadingPairs>
    <vt:vector size="4" baseType="variant">
      <vt:variant>
        <vt:lpstr>Tema</vt:lpstr>
      </vt:variant>
      <vt:variant>
        <vt:i4>1</vt:i4>
      </vt:variant>
      <vt:variant>
        <vt:lpstr>Naslovi diapozitivov</vt:lpstr>
      </vt:variant>
      <vt:variant>
        <vt:i4>9</vt:i4>
      </vt:variant>
    </vt:vector>
  </HeadingPairs>
  <TitlesOfParts>
    <vt:vector size="10" baseType="lpstr">
      <vt:lpstr>Office Theme</vt:lpstr>
      <vt:lpstr>PowerPointova predstavitev</vt:lpstr>
      <vt:lpstr>PowerPointova predstavitev</vt:lpstr>
      <vt:lpstr>Programi vzgoje in izobraževanja, storitve in sistemi za mlajše otroke in njihove družine</vt:lpstr>
      <vt:lpstr>Evropski kakovostni okvir v vzgoji in izobraževanju (European Quality Framework in ECEC)</vt:lpstr>
      <vt:lpstr>Glavne strukturne ovire do vzgoje in izobraževanja</vt:lpstr>
      <vt:lpstr>PowerPointova predstavitev</vt:lpstr>
      <vt:lpstr>Zakaj organizirati storitve, ki slonijo na sodelovanju skupnosti?</vt:lpstr>
      <vt:lpstr>Zakaj je vzgoja in izobraževanje, ki temelji na sodelovanju skupnosti, tako posebna? </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Giulia Cortellesi</dc:creator>
  <cp:lastModifiedBy>Mateja Mlinar</cp:lastModifiedBy>
  <cp:revision>58</cp:revision>
  <dcterms:created xsi:type="dcterms:W3CDTF">2017-07-03T11:50:20Z</dcterms:created>
  <dcterms:modified xsi:type="dcterms:W3CDTF">2019-08-09T07:11:26Z</dcterms:modified>
</cp:coreProperties>
</file>