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68" r:id="rId3"/>
    <p:sldId id="561" r:id="rId4"/>
    <p:sldId id="369" r:id="rId5"/>
    <p:sldId id="562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5" r:id="rId21"/>
    <p:sldId id="386" r:id="rId22"/>
    <p:sldId id="387" r:id="rId23"/>
    <p:sldId id="388" r:id="rId24"/>
    <p:sldId id="389" r:id="rId25"/>
    <p:sldId id="390" r:id="rId26"/>
    <p:sldId id="391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10360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5875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3610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4076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3676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07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3728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307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2031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697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9189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19084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3240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4252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572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25. 11. 2022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25. 11. 2022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616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8.png"/><Relationship Id="rId5" Type="http://schemas.openxmlformats.org/officeDocument/2006/relationships/image" Target="../media/image14.wmf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9.wmf"/><Relationship Id="rId7" Type="http://schemas.openxmlformats.org/officeDocument/2006/relationships/oleObject" Target="../embeddings/oleObject12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3">
            <a:extLst>
              <a:ext uri="{FF2B5EF4-FFF2-40B4-BE49-F238E27FC236}">
                <a16:creationId xmlns:a16="http://schemas.microsoft.com/office/drawing/2014/main" id="{C911524A-9603-4DE7-995C-45DFDFA1CE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6C92202-E977-470E-90C8-1D0B2D2F020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2883" name="Ograda številke diapozitiva 2">
            <a:extLst>
              <a:ext uri="{FF2B5EF4-FFF2-40B4-BE49-F238E27FC236}">
                <a16:creationId xmlns:a16="http://schemas.microsoft.com/office/drawing/2014/main" id="{263DF555-CB74-46A9-A0AF-8B298C269C8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E4809C4-DC81-4397-B330-E8DA2F8A3A0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0C8911F4-B9BF-4EDC-A1FE-26C1ED893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74664"/>
            <a:ext cx="6354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9900"/>
                </a:solidFill>
              </a:rPr>
              <a:t>5 PRVI GLAVNI ZAKON TERMODINAMIKE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2885" name="Rectangle 5">
            <a:extLst>
              <a:ext uri="{FF2B5EF4-FFF2-40B4-BE49-F238E27FC236}">
                <a16:creationId xmlns:a16="http://schemas.microsoft.com/office/drawing/2014/main" id="{78765BBB-20DD-49CB-936D-2A0398B41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039814"/>
            <a:ext cx="86423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Energija ne more nastati iz nič, niti ne more izginiti v nič. Lahko se pa ena vrsta energije pretvori v drugo vrsto energije. Zakon o ohranitvi energije pravi, da je vsota vseh energij, ki so v zaključenem sistemu, konstantna. To pomeni, da se lahko v zaključenem sistemu spreminjajo količine posameznih vrst energije, vendar le tako, da povečanje ene vrste energije ustreza prav tolikšnemu zmanjšanju količine ene ali več drugih vrst energij.</a:t>
            </a:r>
          </a:p>
        </p:txBody>
      </p:sp>
      <p:sp>
        <p:nvSpPr>
          <p:cNvPr id="122886" name="Rectangle 6">
            <a:extLst>
              <a:ext uri="{FF2B5EF4-FFF2-40B4-BE49-F238E27FC236}">
                <a16:creationId xmlns:a16="http://schemas.microsoft.com/office/drawing/2014/main" id="{8358C317-1585-4AD8-84D6-35C2F7D63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3644900"/>
            <a:ext cx="26527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VOLUMSKO DELO</a:t>
            </a:r>
          </a:p>
        </p:txBody>
      </p:sp>
      <p:sp>
        <p:nvSpPr>
          <p:cNvPr id="122887" name="Rectangle 7">
            <a:extLst>
              <a:ext uri="{FF2B5EF4-FFF2-40B4-BE49-F238E27FC236}">
                <a16:creationId xmlns:a16="http://schemas.microsoft.com/office/drawing/2014/main" id="{BA4621B7-632C-416A-A9BC-3DD5A2EE1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227513"/>
            <a:ext cx="856932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462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zaprtem sistemu mora dovedeno delo povzročiti spremembo notranjega stanja, ne povzroči pa spremembe v legi ali hitrosti sistema. Za primer takšnega sistema kot delovno telo vzamemo plin, ki je zaprt v valju s pomičnim batom (slika 5.1).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3">
            <a:extLst>
              <a:ext uri="{FF2B5EF4-FFF2-40B4-BE49-F238E27FC236}">
                <a16:creationId xmlns:a16="http://schemas.microsoft.com/office/drawing/2014/main" id="{D34605D4-B6E2-4177-B24A-B056AD0332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4222DD0-EE54-4339-A539-3C4ED1419CF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2099" name="Ograda številke diapozitiva 2">
            <a:extLst>
              <a:ext uri="{FF2B5EF4-FFF2-40B4-BE49-F238E27FC236}">
                <a16:creationId xmlns:a16="http://schemas.microsoft.com/office/drawing/2014/main" id="{CD1047A5-6662-4C49-8C7B-AE997008F12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ADBD081-0817-433E-A3E5-85EEE676E24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912D1CC9-5E5B-490C-94B4-8E14336EF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95705"/>
            <a:ext cx="8713787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 je veličina stanja, medtem ko delo ni veličina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stanja. Iz enačbe sledi, da tudi toplota ni veličina stanja. Njena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velikost je odvisna od vrste procesa med dvema stanjema. Toplota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prehodna oblika energije. Po definiciji je pozitivna, če jo v sistem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dovedemo, in negativna, če jo iz njega odvedemo.</a:t>
            </a:r>
          </a:p>
        </p:txBody>
      </p:sp>
      <p:sp>
        <p:nvSpPr>
          <p:cNvPr id="132101" name="Rectangle 5">
            <a:extLst>
              <a:ext uri="{FF2B5EF4-FFF2-40B4-BE49-F238E27FC236}">
                <a16:creationId xmlns:a16="http://schemas.microsoft.com/office/drawing/2014/main" id="{1F18F352-F246-49A6-8771-B7ECA211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060575"/>
            <a:ext cx="8642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pri procesu toplote niti ne dovedemo niti ne odvedemo,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0 in potem lahko zapišemo:</a:t>
            </a:r>
          </a:p>
        </p:txBody>
      </p:sp>
      <p:sp>
        <p:nvSpPr>
          <p:cNvPr id="132102" name="Rectangle 6">
            <a:extLst>
              <a:ext uri="{FF2B5EF4-FFF2-40B4-BE49-F238E27FC236}">
                <a16:creationId xmlns:a16="http://schemas.microsoft.com/office/drawing/2014/main" id="{85A45098-5D33-4F5B-988C-A4A693C7D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3068639"/>
            <a:ext cx="2700337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- 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    [J]</a:t>
            </a:r>
          </a:p>
        </p:txBody>
      </p:sp>
      <p:sp>
        <p:nvSpPr>
          <p:cNvPr id="132103" name="Rectangle 7">
            <a:extLst>
              <a:ext uri="{FF2B5EF4-FFF2-40B4-BE49-F238E27FC236}">
                <a16:creationId xmlns:a16="http://schemas.microsoft.com/office/drawing/2014/main" id="{809EF431-4E1E-460C-81E0-A05E4AE8D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688596"/>
            <a:ext cx="864076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torej energija, ki se pojavi na meji med dvema sistemoma različnih temperatur in prehaja iz enega sistema v drugega samo zaradi temperaturnih razlik obeh sistemov </a:t>
            </a:r>
          </a:p>
        </p:txBody>
      </p:sp>
      <p:sp>
        <p:nvSpPr>
          <p:cNvPr id="132104" name="Rectangle 8">
            <a:extLst>
              <a:ext uri="{FF2B5EF4-FFF2-40B4-BE49-F238E27FC236}">
                <a16:creationId xmlns:a16="http://schemas.microsoft.com/office/drawing/2014/main" id="{1B5AB60F-4A51-49C9-94D9-38FED71B0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797425"/>
            <a:ext cx="33670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SPECIFIČNA TOPLOTA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132105" name="Rectangle 9">
            <a:extLst>
              <a:ext uri="{FF2B5EF4-FFF2-40B4-BE49-F238E27FC236}">
                <a16:creationId xmlns:a16="http://schemas.microsoft.com/office/drawing/2014/main" id="{C5D33CB8-9577-40D5-8962-77A36F9AF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223709"/>
            <a:ext cx="8640763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Specifična toplota snovi je tista količina toplote, ki je potrebna za povišanje temperature ene količinske enote snovi za eno temperaturno stopinjo.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>
            <a:extLst>
              <a:ext uri="{FF2B5EF4-FFF2-40B4-BE49-F238E27FC236}">
                <a16:creationId xmlns:a16="http://schemas.microsoft.com/office/drawing/2014/main" id="{886E46DE-1EBE-4680-BEF1-EA6B6C31C8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3C114ED-7A6E-48CB-8B81-F579F8FA5B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3123" name="Ograda številke diapozitiva 2">
            <a:extLst>
              <a:ext uri="{FF2B5EF4-FFF2-40B4-BE49-F238E27FC236}">
                <a16:creationId xmlns:a16="http://schemas.microsoft.com/office/drawing/2014/main" id="{9308FB04-6EDE-4857-B979-58E8E92230D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8A4C039-1AF5-4790-A510-E8F49A25CD3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3124" name="Rectangle 12">
            <a:extLst>
              <a:ext uri="{FF2B5EF4-FFF2-40B4-BE49-F238E27FC236}">
                <a16:creationId xmlns:a16="http://schemas.microsoft.com/office/drawing/2014/main" id="{36F8C9AE-1910-4F23-9008-1D41A2887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076701"/>
            <a:ext cx="1295400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3125" name="Rectangle 8">
            <a:extLst>
              <a:ext uri="{FF2B5EF4-FFF2-40B4-BE49-F238E27FC236}">
                <a16:creationId xmlns:a16="http://schemas.microsoft.com/office/drawing/2014/main" id="{B448104E-8F70-419B-85E9-9A4C6B9C5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1341439"/>
            <a:ext cx="2881312" cy="3587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3126" name="Rectangle 4">
            <a:extLst>
              <a:ext uri="{FF2B5EF4-FFF2-40B4-BE49-F238E27FC236}">
                <a16:creationId xmlns:a16="http://schemas.microsoft.com/office/drawing/2014/main" id="{6B9C211C-2DFF-461F-B576-70E164C00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04813"/>
            <a:ext cx="86407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je potrebna, da segrejemo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snovi s specifično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toploto </a:t>
            </a:r>
            <a:r>
              <a:rPr lang="sl-SI" altLang="sl-SI" sz="2200" i="1">
                <a:solidFill>
                  <a:srgbClr val="000000"/>
                </a:solidFill>
              </a:rPr>
              <a:t>c </a:t>
            </a:r>
            <a:r>
              <a:rPr lang="sl-SI" altLang="sl-SI" sz="2200">
                <a:solidFill>
                  <a:srgbClr val="000000"/>
                </a:solidFill>
              </a:rPr>
              <a:t>od temperature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do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, </a:t>
            </a:r>
            <a:r>
              <a:rPr lang="sl-SI" altLang="sl-SI" sz="2200">
                <a:solidFill>
                  <a:srgbClr val="000000"/>
                </a:solidFill>
              </a:rPr>
              <a:t>je:</a:t>
            </a:r>
          </a:p>
        </p:txBody>
      </p:sp>
      <p:sp>
        <p:nvSpPr>
          <p:cNvPr id="133127" name="Rectangle 6">
            <a:extLst>
              <a:ext uri="{FF2B5EF4-FFF2-40B4-BE49-F238E27FC236}">
                <a16:creationId xmlns:a16="http://schemas.microsoft.com/office/drawing/2014/main" id="{4939471B-5BD0-464A-AED4-7DFCD34A1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91766"/>
            <a:ext cx="3816350" cy="267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7324" tIns="914112" rIns="480861" bIns="457056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m . c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sl-SI" altLang="sl-SI" sz="220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</a:b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33128" name="Rectangle 7">
            <a:extLst>
              <a:ext uri="{FF2B5EF4-FFF2-40B4-BE49-F238E27FC236}">
                <a16:creationId xmlns:a16="http://schemas.microsoft.com/office/drawing/2014/main" id="{996D026C-B9AB-411F-8E6A-B7FADAA60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1694132"/>
            <a:ext cx="4071949" cy="132343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12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- toplota [J]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m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- masa [kg]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c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- specifična toplota [J/kgK]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T 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sl-SI" altLang="sl-SI" sz="20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- absolutna temperatura [K]</a:t>
            </a:r>
            <a:endParaRPr lang="sl-SI" altLang="sl-SI" sz="2000">
              <a:solidFill>
                <a:srgbClr val="000000"/>
              </a:solidFill>
            </a:endParaRPr>
          </a:p>
        </p:txBody>
      </p:sp>
      <p:sp>
        <p:nvSpPr>
          <p:cNvPr id="133129" name="Rectangle 11">
            <a:extLst>
              <a:ext uri="{FF2B5EF4-FFF2-40B4-BE49-F238E27FC236}">
                <a16:creationId xmlns:a16="http://schemas.microsoft.com/office/drawing/2014/main" id="{031244E5-6C48-4EA4-9F1F-929829887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6" y="2989263"/>
            <a:ext cx="85693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8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MOLSKA SPECIFIČNA TOPLOTA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Specifično toploto na 1 kmol snovi imenujemo molska specifična to­plota in jo označimo s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= M.c </a:t>
            </a:r>
          </a:p>
        </p:txBody>
      </p:sp>
      <p:sp>
        <p:nvSpPr>
          <p:cNvPr id="133130" name="Rectangle 13">
            <a:extLst>
              <a:ext uri="{FF2B5EF4-FFF2-40B4-BE49-F238E27FC236}">
                <a16:creationId xmlns:a16="http://schemas.microsoft.com/office/drawing/2014/main" id="{E3DF2EC0-076A-42DE-B9C0-29DA08655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508500"/>
            <a:ext cx="40020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ZMESNA TEMPERATURA </a:t>
            </a:r>
            <a:r>
              <a:rPr lang="sl-SI" altLang="sl-SI" sz="2200" b="1" i="1">
                <a:solidFill>
                  <a:srgbClr val="00007D"/>
                </a:solidFill>
              </a:rPr>
              <a:t>T</a:t>
            </a:r>
            <a:r>
              <a:rPr lang="sl-SI" altLang="sl-SI" sz="2200" b="1" i="1" baseline="-25000">
                <a:solidFill>
                  <a:srgbClr val="00007D"/>
                </a:solidFill>
              </a:rPr>
              <a:t>m</a:t>
            </a:r>
          </a:p>
        </p:txBody>
      </p:sp>
      <p:sp>
        <p:nvSpPr>
          <p:cNvPr id="133131" name="Rectangle 14">
            <a:extLst>
              <a:ext uri="{FF2B5EF4-FFF2-40B4-BE49-F238E27FC236}">
                <a16:creationId xmlns:a16="http://schemas.microsoft.com/office/drawing/2014/main" id="{83C3EE8A-206F-40C3-B576-B503D0B14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932780"/>
            <a:ext cx="87852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segrevanje ali ohlajanje snovi imamo na voljo dva sistema, obdana z adiabatno steno, ki sta razdeljena s prepustno mejo za toploto in imata različni temperaturi. Ko se toploti izmenjata, imata oba sistema enako zmesno temperaturo </a:t>
            </a:r>
            <a:r>
              <a:rPr lang="sl-SI" altLang="sl-SI" sz="2200" i="1">
                <a:solidFill>
                  <a:srgbClr val="000000"/>
                </a:solidFill>
              </a:rPr>
              <a:t>Tm, </a:t>
            </a:r>
            <a:r>
              <a:rPr lang="sl-SI" altLang="sl-SI" sz="2200">
                <a:solidFill>
                  <a:srgbClr val="000000"/>
                </a:solidFill>
              </a:rPr>
              <a:t>ki jo lahko določimo po enačbi: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>
            <a:extLst>
              <a:ext uri="{FF2B5EF4-FFF2-40B4-BE49-F238E27FC236}">
                <a16:creationId xmlns:a16="http://schemas.microsoft.com/office/drawing/2014/main" id="{76AECDE3-7934-45E1-9B9B-09257E90EA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C001E48-08EF-4B90-8EBC-95C7F3B4DF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4147" name="Ograda številke diapozitiva 2">
            <a:extLst>
              <a:ext uri="{FF2B5EF4-FFF2-40B4-BE49-F238E27FC236}">
                <a16:creationId xmlns:a16="http://schemas.microsoft.com/office/drawing/2014/main" id="{70874DF6-E514-4656-8269-1E61B3ADA39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E0F8687-C8A8-4C4D-BB27-7FD43ED17B7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4148" name="Rectangle 6">
            <a:extLst>
              <a:ext uri="{FF2B5EF4-FFF2-40B4-BE49-F238E27FC236}">
                <a16:creationId xmlns:a16="http://schemas.microsoft.com/office/drawing/2014/main" id="{EFED64CA-C095-402D-8B89-DA7A31A35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1" y="299448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4149" name="Object 5">
            <a:extLst>
              <a:ext uri="{FF2B5EF4-FFF2-40B4-BE49-F238E27FC236}">
                <a16:creationId xmlns:a16="http://schemas.microsoft.com/office/drawing/2014/main" id="{B9F7F9DA-58BF-4029-B627-1748F3767D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9125" y="476250"/>
          <a:ext cx="395128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171700" imgH="457200" progId="Equation.3">
                  <p:embed/>
                </p:oleObj>
              </mc:Choice>
              <mc:Fallback>
                <p:oleObj name="Enačba" r:id="rId2" imgW="2171700" imgH="457200" progId="Equation.3">
                  <p:embed/>
                  <p:pic>
                    <p:nvPicPr>
                      <p:cNvPr id="134149" name="Object 5">
                        <a:extLst>
                          <a:ext uri="{FF2B5EF4-FFF2-40B4-BE49-F238E27FC236}">
                            <a16:creationId xmlns:a16="http://schemas.microsoft.com/office/drawing/2014/main" id="{B9F7F9DA-58BF-4029-B627-1748F3767D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476250"/>
                        <a:ext cx="3951288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0" name="Rectangle 8">
            <a:extLst>
              <a:ext uri="{FF2B5EF4-FFF2-40B4-BE49-F238E27FC236}">
                <a16:creationId xmlns:a16="http://schemas.microsoft.com/office/drawing/2014/main" id="{142579C6-5502-447B-AC62-CCF72597A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4151" name="Object 7">
            <a:extLst>
              <a:ext uri="{FF2B5EF4-FFF2-40B4-BE49-F238E27FC236}">
                <a16:creationId xmlns:a16="http://schemas.microsoft.com/office/drawing/2014/main" id="{6593D843-C5E7-4D2A-BFB0-52BCDB5C87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2914" y="1333500"/>
          <a:ext cx="35194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1714500" imgH="444500" progId="Equation.3">
                  <p:embed/>
                </p:oleObj>
              </mc:Choice>
              <mc:Fallback>
                <p:oleObj name="Enačba" r:id="rId4" imgW="1714500" imgH="444500" progId="Equation.3">
                  <p:embed/>
                  <p:pic>
                    <p:nvPicPr>
                      <p:cNvPr id="134151" name="Object 7">
                        <a:extLst>
                          <a:ext uri="{FF2B5EF4-FFF2-40B4-BE49-F238E27FC236}">
                            <a16:creationId xmlns:a16="http://schemas.microsoft.com/office/drawing/2014/main" id="{6593D843-C5E7-4D2A-BFB0-52BCDB5C87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4" y="1333500"/>
                        <a:ext cx="3519487" cy="8890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2" name="Rectangle 9">
            <a:extLst>
              <a:ext uri="{FF2B5EF4-FFF2-40B4-BE49-F238E27FC236}">
                <a16:creationId xmlns:a16="http://schemas.microsoft.com/office/drawing/2014/main" id="{F1C07A9B-A65B-43C6-B835-36672CD1F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1255714"/>
            <a:ext cx="515397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– zmesna temperatura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masa sistema a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masa sistema b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specifična toplota sistema a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specifična toplota sistema b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a</a:t>
            </a:r>
            <a:r>
              <a:rPr lang="sl-SI" altLang="sl-SI" sz="2200">
                <a:solidFill>
                  <a:srgbClr val="000000"/>
                </a:solidFill>
              </a:rPr>
              <a:t> – temperatura sistema a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b</a:t>
            </a:r>
            <a:r>
              <a:rPr lang="sl-SI" altLang="sl-SI" sz="2200">
                <a:solidFill>
                  <a:srgbClr val="000000"/>
                </a:solidFill>
              </a:rPr>
              <a:t> – temperatura sistema b [K]</a:t>
            </a:r>
          </a:p>
        </p:txBody>
      </p:sp>
      <p:sp>
        <p:nvSpPr>
          <p:cNvPr id="134153" name="Rectangle 10">
            <a:extLst>
              <a:ext uri="{FF2B5EF4-FFF2-40B4-BE49-F238E27FC236}">
                <a16:creationId xmlns:a16="http://schemas.microsoft.com/office/drawing/2014/main" id="{E9F3AAF9-885F-4B17-9469-2F3171B95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089" y="4476751"/>
            <a:ext cx="85693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TOPLOTNI TOK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segrevanju ali ohlajanju določene mase snovi v enoti časa pridemo do pojma toplotnega toka, namesto da računamo s toploto v določenem času.</a:t>
            </a:r>
          </a:p>
        </p:txBody>
      </p:sp>
      <p:sp>
        <p:nvSpPr>
          <p:cNvPr id="134154" name="Rectangle 12">
            <a:extLst>
              <a:ext uri="{FF2B5EF4-FFF2-40B4-BE49-F238E27FC236}">
                <a16:creationId xmlns:a16="http://schemas.microsoft.com/office/drawing/2014/main" id="{78E5D304-993B-4F07-B6D3-80E27A466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4155" name="Object 11">
            <a:extLst>
              <a:ext uri="{FF2B5EF4-FFF2-40B4-BE49-F238E27FC236}">
                <a16:creationId xmlns:a16="http://schemas.microsoft.com/office/drawing/2014/main" id="{5DE3F138-AF09-4402-A2CE-E3813C56FC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7750" y="5905500"/>
          <a:ext cx="2159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1193800" imgH="393700" progId="Equation.3">
                  <p:embed/>
                </p:oleObj>
              </mc:Choice>
              <mc:Fallback>
                <p:oleObj name="Enačba" r:id="rId6" imgW="1193800" imgH="393700" progId="Equation.3">
                  <p:embed/>
                  <p:pic>
                    <p:nvPicPr>
                      <p:cNvPr id="134155" name="Object 11">
                        <a:extLst>
                          <a:ext uri="{FF2B5EF4-FFF2-40B4-BE49-F238E27FC236}">
                            <a16:creationId xmlns:a16="http://schemas.microsoft.com/office/drawing/2014/main" id="{5DE3F138-AF09-4402-A2CE-E3813C56FC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5905500"/>
                        <a:ext cx="2159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6" name="Rectangle 14">
            <a:extLst>
              <a:ext uri="{FF2B5EF4-FFF2-40B4-BE49-F238E27FC236}">
                <a16:creationId xmlns:a16="http://schemas.microsoft.com/office/drawing/2014/main" id="{B6A23E3D-902D-4BB2-8EC7-6BC2B57B4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4157" name="Object 13">
            <a:extLst>
              <a:ext uri="{FF2B5EF4-FFF2-40B4-BE49-F238E27FC236}">
                <a16:creationId xmlns:a16="http://schemas.microsoft.com/office/drawing/2014/main" id="{1A289F98-61D2-4B46-9F8F-0AA692CD2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0726" y="6027739"/>
          <a:ext cx="32734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8" imgW="1485900" imgH="228600" progId="Equation.3">
                  <p:embed/>
                </p:oleObj>
              </mc:Choice>
              <mc:Fallback>
                <p:oleObj name="Enačba" r:id="rId8" imgW="1485900" imgH="228600" progId="Equation.3">
                  <p:embed/>
                  <p:pic>
                    <p:nvPicPr>
                      <p:cNvPr id="134157" name="Object 13">
                        <a:extLst>
                          <a:ext uri="{FF2B5EF4-FFF2-40B4-BE49-F238E27FC236}">
                            <a16:creationId xmlns:a16="http://schemas.microsoft.com/office/drawing/2014/main" id="{1A289F98-61D2-4B46-9F8F-0AA692CD20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6" y="6027739"/>
                        <a:ext cx="3273425" cy="427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B663815-4F3A-4673-93DF-D1091774063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71259" y="3815382"/>
            <a:ext cx="3097212" cy="615040"/>
          </a:xfrm>
          <a:prstGeom prst="rect">
            <a:avLst/>
          </a:prstGeom>
          <a:blipFill rotWithShape="0">
            <a:blip r:embed="rId10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8C84F71-FEB0-4648-BFB5-FCCDFE272AD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80049" y="3166514"/>
            <a:ext cx="3519486" cy="646331"/>
          </a:xfrm>
          <a:prstGeom prst="rect">
            <a:avLst/>
          </a:prstGeom>
          <a:blipFill rotWithShape="0">
            <a:blip r:embed="rId11"/>
            <a:stretch>
              <a:fillRect l="-1209" t="-3704" r="-1209" b="-12963"/>
            </a:stretch>
          </a:blipFill>
          <a:ln>
            <a:solidFill>
              <a:srgbClr val="FFCC66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>
            <a:extLst>
              <a:ext uri="{FF2B5EF4-FFF2-40B4-BE49-F238E27FC236}">
                <a16:creationId xmlns:a16="http://schemas.microsoft.com/office/drawing/2014/main" id="{1EDC5C21-D170-4D17-8D78-9E7FB2C37A0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3BC9B21-5197-4249-93CD-4DA71A40DC3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5171" name="Ograda številke diapozitiva 2">
            <a:extLst>
              <a:ext uri="{FF2B5EF4-FFF2-40B4-BE49-F238E27FC236}">
                <a16:creationId xmlns:a16="http://schemas.microsoft.com/office/drawing/2014/main" id="{E88D3A77-74F7-453D-8BE5-5A9F9115F2D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BF9303F-1603-4F8F-8144-31AF9E4180C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5172" name="Rectangle 5">
            <a:extLst>
              <a:ext uri="{FF2B5EF4-FFF2-40B4-BE49-F238E27FC236}">
                <a16:creationId xmlns:a16="http://schemas.microsoft.com/office/drawing/2014/main" id="{3400DB28-C0A1-4827-ABBE-DE7B5C5AC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26063"/>
            <a:ext cx="864076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984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984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984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84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Koliko toplote moramo dovesti, da segrejemo </a:t>
            </a:r>
            <a:r>
              <a:rPr lang="sl-SI" altLang="sl-SI" sz="2200" i="1">
                <a:solidFill>
                  <a:srgbClr val="000000"/>
                </a:solidFill>
              </a:rPr>
              <a:t>m = 3,7 </a:t>
            </a:r>
            <a:r>
              <a:rPr lang="sl-SI" altLang="sl-SI" sz="2200">
                <a:solidFill>
                  <a:srgbClr val="000000"/>
                </a:solidFill>
              </a:rPr>
              <a:t>kg bakra z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20 °C na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230 °C? Specifično toploto bakra poiščemo v Strojniškem priročniku.</a:t>
            </a:r>
          </a:p>
        </p:txBody>
      </p:sp>
      <p:sp>
        <p:nvSpPr>
          <p:cNvPr id="135173" name="Rectangle 7">
            <a:extLst>
              <a:ext uri="{FF2B5EF4-FFF2-40B4-BE49-F238E27FC236}">
                <a16:creationId xmlns:a16="http://schemas.microsoft.com/office/drawing/2014/main" id="{A35012BA-20BA-47EE-98B9-A8457321D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54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5174" name="Object 6">
            <a:extLst>
              <a:ext uri="{FF2B5EF4-FFF2-40B4-BE49-F238E27FC236}">
                <a16:creationId xmlns:a16="http://schemas.microsoft.com/office/drawing/2014/main" id="{8E1B3A00-9F0E-4B85-BDCA-1F8F8EA355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1700213"/>
          <a:ext cx="23050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600200" imgH="673100" progId="Equation.3">
                  <p:embed/>
                </p:oleObj>
              </mc:Choice>
              <mc:Fallback>
                <p:oleObj name="Enačba" r:id="rId2" imgW="1600200" imgH="673100" progId="Equation.3">
                  <p:embed/>
                  <p:pic>
                    <p:nvPicPr>
                      <p:cNvPr id="135174" name="Object 6">
                        <a:extLst>
                          <a:ext uri="{FF2B5EF4-FFF2-40B4-BE49-F238E27FC236}">
                            <a16:creationId xmlns:a16="http://schemas.microsoft.com/office/drawing/2014/main" id="{8E1B3A00-9F0E-4B85-BDCA-1F8F8EA355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1700213"/>
                        <a:ext cx="23050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5" name="Rectangle 9">
            <a:extLst>
              <a:ext uri="{FF2B5EF4-FFF2-40B4-BE49-F238E27FC236}">
                <a16:creationId xmlns:a16="http://schemas.microsoft.com/office/drawing/2014/main" id="{225E10A4-C0D1-43CB-ABB8-61C35D8A3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5176" name="Object 8">
            <a:extLst>
              <a:ext uri="{FF2B5EF4-FFF2-40B4-BE49-F238E27FC236}">
                <a16:creationId xmlns:a16="http://schemas.microsoft.com/office/drawing/2014/main" id="{4CAD9383-462B-4B57-ABAA-DC01A363B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2439" y="1873251"/>
          <a:ext cx="4884737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2565400" imgH="673100" progId="Equation.3">
                  <p:embed/>
                </p:oleObj>
              </mc:Choice>
              <mc:Fallback>
                <p:oleObj name="Enačba" r:id="rId4" imgW="2565400" imgH="673100" progId="Equation.3">
                  <p:embed/>
                  <p:pic>
                    <p:nvPicPr>
                      <p:cNvPr id="135176" name="Object 8">
                        <a:extLst>
                          <a:ext uri="{FF2B5EF4-FFF2-40B4-BE49-F238E27FC236}">
                            <a16:creationId xmlns:a16="http://schemas.microsoft.com/office/drawing/2014/main" id="{4CAD9383-462B-4B57-ABAA-DC01A363B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9" y="1873251"/>
                        <a:ext cx="4884737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7" name="Rectangle 10">
            <a:extLst>
              <a:ext uri="{FF2B5EF4-FFF2-40B4-BE49-F238E27FC236}">
                <a16:creationId xmlns:a16="http://schemas.microsoft.com/office/drawing/2014/main" id="{ED173A3A-C48B-4819-A11B-4F81A8FA4A3A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631951" y="3027571"/>
            <a:ext cx="8640763" cy="2123658"/>
          </a:xfrm>
          <a:prstGeom prst="rect">
            <a:avLst/>
          </a:prstGeom>
          <a:blipFill>
            <a:blip r:embed="rId6"/>
            <a:stretch>
              <a:fillRect l="-917" t="-1149" r="-141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35178" name="Rectangle 24">
            <a:extLst>
              <a:ext uri="{FF2B5EF4-FFF2-40B4-BE49-F238E27FC236}">
                <a16:creationId xmlns:a16="http://schemas.microsoft.com/office/drawing/2014/main" id="{85FCC650-2575-4923-B4F3-605CCD55A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94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5179" name="Rectangle 26">
            <a:extLst>
              <a:ext uri="{FF2B5EF4-FFF2-40B4-BE49-F238E27FC236}">
                <a16:creationId xmlns:a16="http://schemas.microsoft.com/office/drawing/2014/main" id="{5E8BF380-9CE0-4E31-A722-DA7E2BDF0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94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5180" name="Object 25">
            <a:extLst>
              <a:ext uri="{FF2B5EF4-FFF2-40B4-BE49-F238E27FC236}">
                <a16:creationId xmlns:a16="http://schemas.microsoft.com/office/drawing/2014/main" id="{85D0B950-3190-4D0C-B5A2-97021ED96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1" y="4868863"/>
          <a:ext cx="2519363" cy="194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7" imgW="1219200" imgH="1206500" progId="Equation.3">
                  <p:embed/>
                </p:oleObj>
              </mc:Choice>
              <mc:Fallback>
                <p:oleObj name="Enačba" r:id="rId7" imgW="1219200" imgH="1206500" progId="Equation.3">
                  <p:embed/>
                  <p:pic>
                    <p:nvPicPr>
                      <p:cNvPr id="135180" name="Object 25">
                        <a:extLst>
                          <a:ext uri="{FF2B5EF4-FFF2-40B4-BE49-F238E27FC236}">
                            <a16:creationId xmlns:a16="http://schemas.microsoft.com/office/drawing/2014/main" id="{85D0B950-3190-4D0C-B5A2-97021ED96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1" y="4868863"/>
                        <a:ext cx="2519363" cy="194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81" name="Rectangle 28">
            <a:extLst>
              <a:ext uri="{FF2B5EF4-FFF2-40B4-BE49-F238E27FC236}">
                <a16:creationId xmlns:a16="http://schemas.microsoft.com/office/drawing/2014/main" id="{2696171F-F680-4112-8B9E-17CF33260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5182" name="Object 27">
            <a:extLst>
              <a:ext uri="{FF2B5EF4-FFF2-40B4-BE49-F238E27FC236}">
                <a16:creationId xmlns:a16="http://schemas.microsoft.com/office/drawing/2014/main" id="{AA737AAD-17CD-4FF7-A265-6FE2C0F92C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4868864"/>
          <a:ext cx="58801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9" imgW="3746500" imgH="774700" progId="Equation.3">
                  <p:embed/>
                </p:oleObj>
              </mc:Choice>
              <mc:Fallback>
                <p:oleObj name="Enačba" r:id="rId9" imgW="3746500" imgH="774700" progId="Equation.3">
                  <p:embed/>
                  <p:pic>
                    <p:nvPicPr>
                      <p:cNvPr id="135182" name="Object 27">
                        <a:extLst>
                          <a:ext uri="{FF2B5EF4-FFF2-40B4-BE49-F238E27FC236}">
                            <a16:creationId xmlns:a16="http://schemas.microsoft.com/office/drawing/2014/main" id="{AA737AAD-17CD-4FF7-A265-6FE2C0F92C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868864"/>
                        <a:ext cx="58801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>
            <a:extLst>
              <a:ext uri="{FF2B5EF4-FFF2-40B4-BE49-F238E27FC236}">
                <a16:creationId xmlns:a16="http://schemas.microsoft.com/office/drawing/2014/main" id="{959748DA-6DAA-45C1-A146-6BC519F86C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D9B8CF5-3BA0-4C90-B389-D5C67F620CB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6195" name="Ograda številke diapozitiva 2">
            <a:extLst>
              <a:ext uri="{FF2B5EF4-FFF2-40B4-BE49-F238E27FC236}">
                <a16:creationId xmlns:a16="http://schemas.microsoft.com/office/drawing/2014/main" id="{47C6E7E3-9768-4AF4-8092-FF54B4F49E7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482ED81-4F69-4BBF-9366-5FB785BCB0B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40A81A76-010E-4008-B91A-40850BDBB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0"/>
            <a:ext cx="6457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SPECIFIČNA TOPLOTA PLINOV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Specifična toplota pri konstantnem volumnu </a:t>
            </a:r>
            <a:r>
              <a:rPr lang="sl-SI" altLang="sl-SI" sz="2200" b="1" i="1">
                <a:solidFill>
                  <a:srgbClr val="000000"/>
                </a:solidFill>
              </a:rPr>
              <a:t>c</a:t>
            </a:r>
            <a:r>
              <a:rPr lang="sl-SI" altLang="sl-SI" sz="2200" b="1" baseline="-25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36197" name="Rectangle 5">
            <a:extLst>
              <a:ext uri="{FF2B5EF4-FFF2-40B4-BE49-F238E27FC236}">
                <a16:creationId xmlns:a16="http://schemas.microsoft.com/office/drawing/2014/main" id="{2964AA7C-830E-46E2-971B-DB9B5ACF8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268413"/>
            <a:ext cx="8785225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količina toplote, ki je potrebna, da se 1 kg plina segreje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stalnem volumnu za eno temperaturno stopinjo in jo označimo s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36198" name="Rectangle 6">
            <a:extLst>
              <a:ext uri="{FF2B5EF4-FFF2-40B4-BE49-F238E27FC236}">
                <a16:creationId xmlns:a16="http://schemas.microsoft.com/office/drawing/2014/main" id="{25697266-4E5A-4223-86C7-D69017CE0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2276475"/>
            <a:ext cx="3543300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m . c </a:t>
            </a:r>
            <a:r>
              <a:rPr lang="sl-SI" altLang="sl-SI" sz="2200" baseline="-25000">
                <a:solidFill>
                  <a:srgbClr val="000000"/>
                </a:solidFill>
              </a:rPr>
              <a:t>V </a:t>
            </a:r>
            <a:r>
              <a:rPr lang="sl-SI" altLang="sl-SI" sz="2200" i="1">
                <a:solidFill>
                  <a:srgbClr val="000000"/>
                </a:solidFill>
              </a:rPr>
              <a:t>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0032D08E-95CA-422A-9F04-1BA87CCDE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2924175"/>
            <a:ext cx="59340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Specifična toplota pri konstantnem tlaku </a:t>
            </a:r>
            <a:r>
              <a:rPr lang="sl-SI" altLang="sl-SI" sz="2200" b="1" i="1">
                <a:solidFill>
                  <a:srgbClr val="000000"/>
                </a:solidFill>
              </a:rPr>
              <a:t>c</a:t>
            </a:r>
            <a:r>
              <a:rPr lang="sl-SI" altLang="sl-SI" sz="2200" b="1" baseline="-2500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136200" name="Rectangle 8">
            <a:extLst>
              <a:ext uri="{FF2B5EF4-FFF2-40B4-BE49-F238E27FC236}">
                <a16:creationId xmlns:a16="http://schemas.microsoft.com/office/drawing/2014/main" id="{8C2AF3A9-17CE-49E4-968D-EEBDD10BF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429000"/>
            <a:ext cx="8785225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količina toplote, ki je potrebna, da segrejemo 1 kg plina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stalnem tlaku za enoto temperature in jo označimo s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. 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6201" name="Rectangle 9">
            <a:extLst>
              <a:ext uri="{FF2B5EF4-FFF2-40B4-BE49-F238E27FC236}">
                <a16:creationId xmlns:a16="http://schemas.microsoft.com/office/drawing/2014/main" id="{737159C9-5BF3-4C02-9270-748FCC8F5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221163"/>
            <a:ext cx="89439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 specifično toploto odčitamo iz tabel v Strojniškem priročniku str.177.</a:t>
            </a:r>
          </a:p>
        </p:txBody>
      </p:sp>
      <p:sp>
        <p:nvSpPr>
          <p:cNvPr id="136202" name="Rectangle 10">
            <a:extLst>
              <a:ext uri="{FF2B5EF4-FFF2-40B4-BE49-F238E27FC236}">
                <a16:creationId xmlns:a16="http://schemas.microsoft.com/office/drawing/2014/main" id="{DF26BFE4-BD07-4C95-8240-4185D32CF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4795838"/>
            <a:ext cx="3489325" cy="430212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= m . c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36203" name="Rectangle 11">
            <a:extLst>
              <a:ext uri="{FF2B5EF4-FFF2-40B4-BE49-F238E27FC236}">
                <a16:creationId xmlns:a16="http://schemas.microsoft.com/office/drawing/2014/main" id="{6D1A3BEB-04EB-4836-8A2C-D1E22AC01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5516564"/>
            <a:ext cx="37750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Razlika obeh toplot je enaka: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3">
            <a:extLst>
              <a:ext uri="{FF2B5EF4-FFF2-40B4-BE49-F238E27FC236}">
                <a16:creationId xmlns:a16="http://schemas.microsoft.com/office/drawing/2014/main" id="{A1C764A2-E24F-44C4-8330-7F3ABE0B0E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8BEA2B0-8256-4B60-AA1B-455E55CE447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7219" name="Ograda številke diapozitiva 2">
            <a:extLst>
              <a:ext uri="{FF2B5EF4-FFF2-40B4-BE49-F238E27FC236}">
                <a16:creationId xmlns:a16="http://schemas.microsoft.com/office/drawing/2014/main" id="{7A212737-DCAE-49AF-A873-9D8DC91C5A9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D9621B1-9B23-430C-95A6-BA9EE2CF034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7220" name="Rectangle 4">
            <a:extLst>
              <a:ext uri="{FF2B5EF4-FFF2-40B4-BE49-F238E27FC236}">
                <a16:creationId xmlns:a16="http://schemas.microsoft.com/office/drawing/2014/main" id="{318D1B9D-F299-41E6-B9B8-A0519C0C2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76250"/>
            <a:ext cx="40624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- Q</a:t>
            </a:r>
            <a:r>
              <a:rPr lang="sl-SI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i="1">
                <a:solidFill>
                  <a:srgbClr val="000000"/>
                </a:solidFill>
              </a:rPr>
              <a:t> = m . (c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-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) . </a:t>
            </a:r>
            <a:r>
              <a:rPr lang="sl-SI" altLang="sl-SI" sz="2200" i="1">
                <a:solidFill>
                  <a:srgbClr val="000000"/>
                </a:solidFill>
              </a:rPr>
              <a:t>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37221" name="Rectangle 5">
            <a:extLst>
              <a:ext uri="{FF2B5EF4-FFF2-40B4-BE49-F238E27FC236}">
                <a16:creationId xmlns:a16="http://schemas.microsoft.com/office/drawing/2014/main" id="{DFE3946E-0C59-426E-A8D0-03511D376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055689"/>
            <a:ext cx="21669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Q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- Q</a:t>
            </a:r>
            <a:r>
              <a:rPr lang="sl-SI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7222" name="Rectangle 6">
            <a:extLst>
              <a:ext uri="{FF2B5EF4-FFF2-40B4-BE49-F238E27FC236}">
                <a16:creationId xmlns:a16="http://schemas.microsoft.com/office/drawing/2014/main" id="{F7B4E853-961C-4E06-A1F1-11A737BF2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557339"/>
            <a:ext cx="62992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Razlika obeh specifičnih toplot je v tem primeru:</a:t>
            </a:r>
          </a:p>
        </p:txBody>
      </p:sp>
      <p:sp>
        <p:nvSpPr>
          <p:cNvPr id="137223" name="Rectangle 8">
            <a:extLst>
              <a:ext uri="{FF2B5EF4-FFF2-40B4-BE49-F238E27FC236}">
                <a16:creationId xmlns:a16="http://schemas.microsoft.com/office/drawing/2014/main" id="{1BA0AA64-2F2E-48D1-A38C-00735A35C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4" name="Object 7">
            <a:extLst>
              <a:ext uri="{FF2B5EF4-FFF2-40B4-BE49-F238E27FC236}">
                <a16:creationId xmlns:a16="http://schemas.microsoft.com/office/drawing/2014/main" id="{34177965-18F0-46C1-A5DF-48CD9A9176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1214" y="1989138"/>
          <a:ext cx="35655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295400" imgH="431800" progId="Equation.3">
                  <p:embed/>
                </p:oleObj>
              </mc:Choice>
              <mc:Fallback>
                <p:oleObj name="Enačba" r:id="rId2" imgW="1295400" imgH="431800" progId="Equation.3">
                  <p:embed/>
                  <p:pic>
                    <p:nvPicPr>
                      <p:cNvPr id="137224" name="Object 7">
                        <a:extLst>
                          <a:ext uri="{FF2B5EF4-FFF2-40B4-BE49-F238E27FC236}">
                            <a16:creationId xmlns:a16="http://schemas.microsoft.com/office/drawing/2014/main" id="{34177965-18F0-46C1-A5DF-48CD9A9176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4" y="1989138"/>
                        <a:ext cx="356552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5" name="Rectangle 9">
            <a:extLst>
              <a:ext uri="{FF2B5EF4-FFF2-40B4-BE49-F238E27FC236}">
                <a16:creationId xmlns:a16="http://schemas.microsoft.com/office/drawing/2014/main" id="{54326537-EA69-4407-A677-5FBA66A5E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852738"/>
            <a:ext cx="87137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Specifični toploti idealnih plinov pri konstantni prostornini in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konstantnem tlaku povezuje naslednja enačba:</a:t>
            </a:r>
          </a:p>
        </p:txBody>
      </p:sp>
      <p:sp>
        <p:nvSpPr>
          <p:cNvPr id="137226" name="Rectangle 10">
            <a:extLst>
              <a:ext uri="{FF2B5EF4-FFF2-40B4-BE49-F238E27FC236}">
                <a16:creationId xmlns:a16="http://schemas.microsoft.com/office/drawing/2014/main" id="{CD366BBD-5AAD-48FF-9A00-486DF11A4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3790950"/>
            <a:ext cx="1528762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p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37227" name="Rectangle 11">
            <a:extLst>
              <a:ext uri="{FF2B5EF4-FFF2-40B4-BE49-F238E27FC236}">
                <a16:creationId xmlns:a16="http://schemas.microsoft.com/office/drawing/2014/main" id="{AEC2A820-6C4C-408D-8D6C-59B9C12E9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3789364"/>
            <a:ext cx="50482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Razlika obeh molskih specifičnih toplot:</a:t>
            </a:r>
          </a:p>
        </p:txBody>
      </p:sp>
      <p:sp>
        <p:nvSpPr>
          <p:cNvPr id="137228" name="Rectangle 13">
            <a:extLst>
              <a:ext uri="{FF2B5EF4-FFF2-40B4-BE49-F238E27FC236}">
                <a16:creationId xmlns:a16="http://schemas.microsoft.com/office/drawing/2014/main" id="{D2D62A37-1C27-4091-9A8F-C9D043015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849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29" name="Object 12">
            <a:extLst>
              <a:ext uri="{FF2B5EF4-FFF2-40B4-BE49-F238E27FC236}">
                <a16:creationId xmlns:a16="http://schemas.microsoft.com/office/drawing/2014/main" id="{12C49EA1-6D30-4ADF-87CF-33CD5D945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6" y="4221163"/>
          <a:ext cx="18716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965200" imgH="254000" progId="Equation.3">
                  <p:embed/>
                </p:oleObj>
              </mc:Choice>
              <mc:Fallback>
                <p:oleObj name="Enačba" r:id="rId4" imgW="965200" imgH="254000" progId="Equation.3">
                  <p:embed/>
                  <p:pic>
                    <p:nvPicPr>
                      <p:cNvPr id="137229" name="Object 12">
                        <a:extLst>
                          <a:ext uri="{FF2B5EF4-FFF2-40B4-BE49-F238E27FC236}">
                            <a16:creationId xmlns:a16="http://schemas.microsoft.com/office/drawing/2014/main" id="{12C49EA1-6D30-4ADF-87CF-33CD5D945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6" y="4221163"/>
                        <a:ext cx="1871663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30" name="Rectangle 14">
            <a:extLst>
              <a:ext uri="{FF2B5EF4-FFF2-40B4-BE49-F238E27FC236}">
                <a16:creationId xmlns:a16="http://schemas.microsoft.com/office/drawing/2014/main" id="{F0994F2E-6EE8-4014-A48B-E5E0EAE1C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4652964"/>
            <a:ext cx="2479675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=8314J/kmolK </a:t>
            </a:r>
          </a:p>
        </p:txBody>
      </p:sp>
      <p:sp>
        <p:nvSpPr>
          <p:cNvPr id="137231" name="Rectangle 15">
            <a:extLst>
              <a:ext uri="{FF2B5EF4-FFF2-40B4-BE49-F238E27FC236}">
                <a16:creationId xmlns:a16="http://schemas.microsoft.com/office/drawing/2014/main" id="{383F484A-08C1-46F1-B9C5-CDFC6CDED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488" y="4221164"/>
            <a:ext cx="35099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Splošna plinska konstanta:</a:t>
            </a:r>
          </a:p>
        </p:txBody>
      </p:sp>
      <p:sp>
        <p:nvSpPr>
          <p:cNvPr id="137232" name="Rectangle 16">
            <a:extLst>
              <a:ext uri="{FF2B5EF4-FFF2-40B4-BE49-F238E27FC236}">
                <a16:creationId xmlns:a16="http://schemas.microsoft.com/office/drawing/2014/main" id="{3B43F7BC-DA43-4E8F-B659-8BADE32D4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97425"/>
            <a:ext cx="43037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Razmerje obeh specifičnih toplot:</a:t>
            </a:r>
          </a:p>
        </p:txBody>
      </p:sp>
      <p:sp>
        <p:nvSpPr>
          <p:cNvPr id="137233" name="Rectangle 18">
            <a:extLst>
              <a:ext uri="{FF2B5EF4-FFF2-40B4-BE49-F238E27FC236}">
                <a16:creationId xmlns:a16="http://schemas.microsoft.com/office/drawing/2014/main" id="{5DDCD45E-FA78-434C-80FE-757E2EB48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658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7234" name="Rectangle 19">
            <a:extLst>
              <a:ext uri="{FF2B5EF4-FFF2-40B4-BE49-F238E27FC236}">
                <a16:creationId xmlns:a16="http://schemas.microsoft.com/office/drawing/2014/main" id="{D5216857-4150-4098-8CFA-1C1975866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155864"/>
            <a:ext cx="3417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Molska specifična toplota:</a:t>
            </a:r>
          </a:p>
        </p:txBody>
      </p:sp>
      <p:sp>
        <p:nvSpPr>
          <p:cNvPr id="137235" name="Rectangle 21">
            <a:extLst>
              <a:ext uri="{FF2B5EF4-FFF2-40B4-BE49-F238E27FC236}">
                <a16:creationId xmlns:a16="http://schemas.microsoft.com/office/drawing/2014/main" id="{CEE56432-B445-4DCF-8836-9EAA30D00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658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36" name="Object 20">
            <a:extLst>
              <a:ext uri="{FF2B5EF4-FFF2-40B4-BE49-F238E27FC236}">
                <a16:creationId xmlns:a16="http://schemas.microsoft.com/office/drawing/2014/main" id="{F0A09039-E108-4E99-9EF7-EF8AC879E4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5229226"/>
          <a:ext cx="44640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2882900" imgH="698500" progId="Equation.3">
                  <p:embed/>
                </p:oleObj>
              </mc:Choice>
              <mc:Fallback>
                <p:oleObj name="Enačba" r:id="rId6" imgW="2882900" imgH="698500" progId="Equation.3">
                  <p:embed/>
                  <p:pic>
                    <p:nvPicPr>
                      <p:cNvPr id="137236" name="Object 20">
                        <a:extLst>
                          <a:ext uri="{FF2B5EF4-FFF2-40B4-BE49-F238E27FC236}">
                            <a16:creationId xmlns:a16="http://schemas.microsoft.com/office/drawing/2014/main" id="{F0A09039-E108-4E99-9EF7-EF8AC879E4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229226"/>
                        <a:ext cx="4464050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37" name="Rectangle 23">
            <a:extLst>
              <a:ext uri="{FF2B5EF4-FFF2-40B4-BE49-F238E27FC236}">
                <a16:creationId xmlns:a16="http://schemas.microsoft.com/office/drawing/2014/main" id="{E2A46812-42E2-4C30-B7D0-35F94C282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7238" name="Rectangle 25">
            <a:extLst>
              <a:ext uri="{FF2B5EF4-FFF2-40B4-BE49-F238E27FC236}">
                <a16:creationId xmlns:a16="http://schemas.microsoft.com/office/drawing/2014/main" id="{CBC7091C-292F-4F43-B3E7-66562A0D0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7239" name="Object 24">
            <a:extLst>
              <a:ext uri="{FF2B5EF4-FFF2-40B4-BE49-F238E27FC236}">
                <a16:creationId xmlns:a16="http://schemas.microsoft.com/office/drawing/2014/main" id="{7897757E-C578-4222-8C65-9159CFE884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2264" y="5589589"/>
          <a:ext cx="33115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8" imgW="1981200" imgH="419100" progId="Equation.3">
                  <p:embed/>
                </p:oleObj>
              </mc:Choice>
              <mc:Fallback>
                <p:oleObj name="Enačba" r:id="rId8" imgW="1981200" imgH="419100" progId="Equation.3">
                  <p:embed/>
                  <p:pic>
                    <p:nvPicPr>
                      <p:cNvPr id="137239" name="Object 24">
                        <a:extLst>
                          <a:ext uri="{FF2B5EF4-FFF2-40B4-BE49-F238E27FC236}">
                            <a16:creationId xmlns:a16="http://schemas.microsoft.com/office/drawing/2014/main" id="{7897757E-C578-4222-8C65-9159CFE884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4" y="5589589"/>
                        <a:ext cx="33115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3">
            <a:extLst>
              <a:ext uri="{FF2B5EF4-FFF2-40B4-BE49-F238E27FC236}">
                <a16:creationId xmlns:a16="http://schemas.microsoft.com/office/drawing/2014/main" id="{4BAA1389-9735-44F2-AB25-0D6C5F6D3F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D1150C0-E632-4D85-B629-241CF8C234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8243" name="Ograda številke diapozitiva 2">
            <a:extLst>
              <a:ext uri="{FF2B5EF4-FFF2-40B4-BE49-F238E27FC236}">
                <a16:creationId xmlns:a16="http://schemas.microsoft.com/office/drawing/2014/main" id="{02BF1AF4-F55B-4421-9C3A-BF21E9D99FF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422DE0F-7B52-40A3-8064-5FF330A9C5C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6EC58074-F6EC-4B8A-9154-29E46DBD2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298451"/>
            <a:ext cx="87391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  <a:cs typeface="Times New Roman" panose="02020603050405020304" pitchFamily="18" charset="0"/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V kotlu z volumnom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V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= 0,2 m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je zaprt ogljikov monoksid pri 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temperaturi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=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17 °C in tlaku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p</a:t>
            </a:r>
            <a:r>
              <a:rPr lang="sl-SI" altLang="sl-SI" sz="2200" i="1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2,5 bar. Koliko toplote 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moramo dovesti, da se plin segreje na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=87˚C? Kolikšen bo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končni tlak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8245" name="Rectangle 18">
            <a:extLst>
              <a:ext uri="{FF2B5EF4-FFF2-40B4-BE49-F238E27FC236}">
                <a16:creationId xmlns:a16="http://schemas.microsoft.com/office/drawing/2014/main" id="{31E5AB7D-9C27-441F-A4AE-167484FF1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23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46" name="Object 17">
            <a:extLst>
              <a:ext uri="{FF2B5EF4-FFF2-40B4-BE49-F238E27FC236}">
                <a16:creationId xmlns:a16="http://schemas.microsoft.com/office/drawing/2014/main" id="{9849C10A-8203-4EE0-A612-35E98DE74B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060575"/>
          <a:ext cx="1728788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524000" imgH="1181100" progId="Equation.3">
                  <p:embed/>
                </p:oleObj>
              </mc:Choice>
              <mc:Fallback>
                <p:oleObj name="Enačba" r:id="rId2" imgW="1524000" imgH="1181100" progId="Equation.3">
                  <p:embed/>
                  <p:pic>
                    <p:nvPicPr>
                      <p:cNvPr id="138246" name="Object 17">
                        <a:extLst>
                          <a:ext uri="{FF2B5EF4-FFF2-40B4-BE49-F238E27FC236}">
                            <a16:creationId xmlns:a16="http://schemas.microsoft.com/office/drawing/2014/main" id="{9849C10A-8203-4EE0-A612-35E98DE74B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060575"/>
                        <a:ext cx="1728788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400" name="Group 32">
            <a:extLst>
              <a:ext uri="{FF2B5EF4-FFF2-40B4-BE49-F238E27FC236}">
                <a16:creationId xmlns:a16="http://schemas.microsoft.com/office/drawing/2014/main" id="{3809CCDB-5732-426A-B8F8-F45919EFB37B}"/>
              </a:ext>
            </a:extLst>
          </p:cNvPr>
          <p:cNvGraphicFramePr>
            <a:graphicFrameLocks noGrp="1"/>
          </p:cNvGraphicFramePr>
          <p:nvPr/>
        </p:nvGraphicFramePr>
        <p:xfrm>
          <a:off x="4224338" y="1916114"/>
          <a:ext cx="1784350" cy="427037"/>
        </p:xfrm>
        <a:graphic>
          <a:graphicData uri="http://schemas.openxmlformats.org/drawingml/2006/table">
            <a:tbl>
              <a:tblPr/>
              <a:tblGrid>
                <a:gridCol w="178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 CO</a:t>
                      </a:r>
                      <a:r>
                        <a:rPr kumimoji="0" lang="sl-SI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8249" name="Rectangle 33">
            <a:extLst>
              <a:ext uri="{FF2B5EF4-FFF2-40B4-BE49-F238E27FC236}">
                <a16:creationId xmlns:a16="http://schemas.microsoft.com/office/drawing/2014/main" id="{C9883F1D-5D7E-419C-8F3D-1CF492D49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3213100"/>
            <a:ext cx="5984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Specifična toplota pri konstantnem volumnu </a:t>
            </a:r>
            <a:r>
              <a:rPr lang="sl-SI" altLang="sl-SI" sz="2200" i="1">
                <a:solidFill>
                  <a:srgbClr val="000000"/>
                </a:solidFill>
              </a:rPr>
              <a:t>c</a:t>
            </a:r>
            <a:r>
              <a:rPr lang="sl-SI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b="1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38250" name="Rectangle 35">
            <a:extLst>
              <a:ext uri="{FF2B5EF4-FFF2-40B4-BE49-F238E27FC236}">
                <a16:creationId xmlns:a16="http://schemas.microsoft.com/office/drawing/2014/main" id="{7D30EC9D-ECFA-403A-ABA7-02E3DE496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1" name="Object 34">
            <a:extLst>
              <a:ext uri="{FF2B5EF4-FFF2-40B4-BE49-F238E27FC236}">
                <a16:creationId xmlns:a16="http://schemas.microsoft.com/office/drawing/2014/main" id="{7AAE0BCC-F352-4975-8D10-954D169B4F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6" y="2420938"/>
          <a:ext cx="56165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2590800" imgH="457200" progId="Equation.3">
                  <p:embed/>
                </p:oleObj>
              </mc:Choice>
              <mc:Fallback>
                <p:oleObj name="Enačba" r:id="rId4" imgW="2590800" imgH="457200" progId="Equation.3">
                  <p:embed/>
                  <p:pic>
                    <p:nvPicPr>
                      <p:cNvPr id="138251" name="Object 34">
                        <a:extLst>
                          <a:ext uri="{FF2B5EF4-FFF2-40B4-BE49-F238E27FC236}">
                            <a16:creationId xmlns:a16="http://schemas.microsoft.com/office/drawing/2014/main" id="{7AAE0BCC-F352-4975-8D10-954D169B4F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6" y="2420938"/>
                        <a:ext cx="561657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52" name="Rectangle 37">
            <a:extLst>
              <a:ext uri="{FF2B5EF4-FFF2-40B4-BE49-F238E27FC236}">
                <a16:creationId xmlns:a16="http://schemas.microsoft.com/office/drawing/2014/main" id="{0D3E7878-9A4C-4B66-B05C-F3C9893E8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3" name="Object 36">
            <a:extLst>
              <a:ext uri="{FF2B5EF4-FFF2-40B4-BE49-F238E27FC236}">
                <a16:creationId xmlns:a16="http://schemas.microsoft.com/office/drawing/2014/main" id="{E569330D-74D8-43E1-B7C8-2D737B3273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6" y="3644901"/>
          <a:ext cx="39592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2298700" imgH="431800" progId="Equation.3">
                  <p:embed/>
                </p:oleObj>
              </mc:Choice>
              <mc:Fallback>
                <p:oleObj name="Enačba" r:id="rId6" imgW="2298700" imgH="431800" progId="Equation.3">
                  <p:embed/>
                  <p:pic>
                    <p:nvPicPr>
                      <p:cNvPr id="138253" name="Object 36">
                        <a:extLst>
                          <a:ext uri="{FF2B5EF4-FFF2-40B4-BE49-F238E27FC236}">
                            <a16:creationId xmlns:a16="http://schemas.microsoft.com/office/drawing/2014/main" id="{E569330D-74D8-43E1-B7C8-2D737B3273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6" y="3644901"/>
                        <a:ext cx="39592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54" name="Rectangle 38">
            <a:extLst>
              <a:ext uri="{FF2B5EF4-FFF2-40B4-BE49-F238E27FC236}">
                <a16:creationId xmlns:a16="http://schemas.microsoft.com/office/drawing/2014/main" id="{1A28BC3F-EAEE-4B2C-8F4D-1923EFBF1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005264"/>
            <a:ext cx="16176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138255" name="Rectangle 40">
            <a:extLst>
              <a:ext uri="{FF2B5EF4-FFF2-40B4-BE49-F238E27FC236}">
                <a16:creationId xmlns:a16="http://schemas.microsoft.com/office/drawing/2014/main" id="{6E273082-8255-4CB6-AE3B-7F1054275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6" name="Object 39">
            <a:extLst>
              <a:ext uri="{FF2B5EF4-FFF2-40B4-BE49-F238E27FC236}">
                <a16:creationId xmlns:a16="http://schemas.microsoft.com/office/drawing/2014/main" id="{03EF8524-964D-4E64-A856-DF05E002A1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4437063"/>
          <a:ext cx="7921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8" imgW="3898900" imgH="228600" progId="Equation.3">
                  <p:embed/>
                </p:oleObj>
              </mc:Choice>
              <mc:Fallback>
                <p:oleObj name="Enačba" r:id="rId8" imgW="3898900" imgH="228600" progId="Equation.3">
                  <p:embed/>
                  <p:pic>
                    <p:nvPicPr>
                      <p:cNvPr id="138256" name="Object 39">
                        <a:extLst>
                          <a:ext uri="{FF2B5EF4-FFF2-40B4-BE49-F238E27FC236}">
                            <a16:creationId xmlns:a16="http://schemas.microsoft.com/office/drawing/2014/main" id="{03EF8524-964D-4E64-A856-DF05E002A1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4437063"/>
                        <a:ext cx="79216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57" name="Rectangle 41">
            <a:extLst>
              <a:ext uri="{FF2B5EF4-FFF2-40B4-BE49-F238E27FC236}">
                <a16:creationId xmlns:a16="http://schemas.microsoft.com/office/drawing/2014/main" id="{24B21ADA-8B2D-415D-8D10-AB39029D4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011402"/>
            <a:ext cx="11368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Tlak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138258" name="Rectangle 43">
            <a:extLst>
              <a:ext uri="{FF2B5EF4-FFF2-40B4-BE49-F238E27FC236}">
                <a16:creationId xmlns:a16="http://schemas.microsoft.com/office/drawing/2014/main" id="{6AD0C139-538E-4498-85A9-A34ED037F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8259" name="Object 42">
            <a:extLst>
              <a:ext uri="{FF2B5EF4-FFF2-40B4-BE49-F238E27FC236}">
                <a16:creationId xmlns:a16="http://schemas.microsoft.com/office/drawing/2014/main" id="{B2A90BFF-D4FC-47B4-83B2-3F912C23B4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3613" y="5300663"/>
          <a:ext cx="44640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10" imgW="2197100" imgH="431800" progId="Equation.3">
                  <p:embed/>
                </p:oleObj>
              </mc:Choice>
              <mc:Fallback>
                <p:oleObj name="Enačba" r:id="rId10" imgW="2197100" imgH="431800" progId="Equation.3">
                  <p:embed/>
                  <p:pic>
                    <p:nvPicPr>
                      <p:cNvPr id="138259" name="Object 42">
                        <a:extLst>
                          <a:ext uri="{FF2B5EF4-FFF2-40B4-BE49-F238E27FC236}">
                            <a16:creationId xmlns:a16="http://schemas.microsoft.com/office/drawing/2014/main" id="{B2A90BFF-D4FC-47B4-83B2-3F912C23B4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5300663"/>
                        <a:ext cx="44640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3">
            <a:extLst>
              <a:ext uri="{FF2B5EF4-FFF2-40B4-BE49-F238E27FC236}">
                <a16:creationId xmlns:a16="http://schemas.microsoft.com/office/drawing/2014/main" id="{1D2CFFB7-3FDD-4081-9931-DEB41B9724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04380A2-971A-4EAF-AEDF-2FBEE26044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9267" name="Ograda številke diapozitiva 2">
            <a:extLst>
              <a:ext uri="{FF2B5EF4-FFF2-40B4-BE49-F238E27FC236}">
                <a16:creationId xmlns:a16="http://schemas.microsoft.com/office/drawing/2014/main" id="{92B5A8D9-B611-4722-89EB-E15E3D95AFD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7C7C5C4-2E11-4E1D-AAF3-4BFD47B54A5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BA58A337-BF0F-4624-ABF9-46CFB71C6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71977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Kolikšna je notranja energija zraka temperature 25˚C?</a:t>
            </a:r>
          </a:p>
        </p:txBody>
      </p:sp>
      <p:sp>
        <p:nvSpPr>
          <p:cNvPr id="139269" name="Rectangle 6">
            <a:extLst>
              <a:ext uri="{FF2B5EF4-FFF2-40B4-BE49-F238E27FC236}">
                <a16:creationId xmlns:a16="http://schemas.microsoft.com/office/drawing/2014/main" id="{72F89FF6-0827-422C-A968-54EAA495A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9270" name="Object 5">
            <a:extLst>
              <a:ext uri="{FF2B5EF4-FFF2-40B4-BE49-F238E27FC236}">
                <a16:creationId xmlns:a16="http://schemas.microsoft.com/office/drawing/2014/main" id="{5379100E-7F79-4E85-8D2D-2A726E3433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836613"/>
          <a:ext cx="604837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717800" imgH="457200" progId="Equation.3">
                  <p:embed/>
                </p:oleObj>
              </mc:Choice>
              <mc:Fallback>
                <p:oleObj name="Enačba" r:id="rId2" imgW="2717800" imgH="457200" progId="Equation.3">
                  <p:embed/>
                  <p:pic>
                    <p:nvPicPr>
                      <p:cNvPr id="139270" name="Object 5">
                        <a:extLst>
                          <a:ext uri="{FF2B5EF4-FFF2-40B4-BE49-F238E27FC236}">
                            <a16:creationId xmlns:a16="http://schemas.microsoft.com/office/drawing/2014/main" id="{5379100E-7F79-4E85-8D2D-2A726E343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836613"/>
                        <a:ext cx="604837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1" name="Rectangle 7">
            <a:extLst>
              <a:ext uri="{FF2B5EF4-FFF2-40B4-BE49-F238E27FC236}">
                <a16:creationId xmlns:a16="http://schemas.microsoft.com/office/drawing/2014/main" id="{9078DF53-CD51-4325-8B63-8B5AD81D9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6" y="1773239"/>
            <a:ext cx="8658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Kolikšna je notranja energija 10 kg kisika na temperaturi od 20˚C?</a:t>
            </a:r>
          </a:p>
        </p:txBody>
      </p:sp>
      <p:sp>
        <p:nvSpPr>
          <p:cNvPr id="139272" name="Rectangle 9">
            <a:extLst>
              <a:ext uri="{FF2B5EF4-FFF2-40B4-BE49-F238E27FC236}">
                <a16:creationId xmlns:a16="http://schemas.microsoft.com/office/drawing/2014/main" id="{4B3DE164-3312-46F3-B14B-D87BE4BBC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9273" name="Object 8">
            <a:extLst>
              <a:ext uri="{FF2B5EF4-FFF2-40B4-BE49-F238E27FC236}">
                <a16:creationId xmlns:a16="http://schemas.microsoft.com/office/drawing/2014/main" id="{5883B3EA-F6DA-4673-A4E0-EB31798AF9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2205039"/>
          <a:ext cx="64087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2908300" imgH="457200" progId="Equation.3">
                  <p:embed/>
                </p:oleObj>
              </mc:Choice>
              <mc:Fallback>
                <p:oleObj name="Enačba" r:id="rId4" imgW="2908300" imgH="457200" progId="Equation.3">
                  <p:embed/>
                  <p:pic>
                    <p:nvPicPr>
                      <p:cNvPr id="139273" name="Object 8">
                        <a:extLst>
                          <a:ext uri="{FF2B5EF4-FFF2-40B4-BE49-F238E27FC236}">
                            <a16:creationId xmlns:a16="http://schemas.microsoft.com/office/drawing/2014/main" id="{5883B3EA-F6DA-4673-A4E0-EB31798AF9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2205039"/>
                        <a:ext cx="640873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4" name="Rectangle 11">
            <a:extLst>
              <a:ext uri="{FF2B5EF4-FFF2-40B4-BE49-F238E27FC236}">
                <a16:creationId xmlns:a16="http://schemas.microsoft.com/office/drawing/2014/main" id="{15BABD3D-C699-418B-BDCA-3377FBEA6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9275" name="Object 10">
            <a:extLst>
              <a:ext uri="{FF2B5EF4-FFF2-40B4-BE49-F238E27FC236}">
                <a16:creationId xmlns:a16="http://schemas.microsoft.com/office/drawing/2014/main" id="{B73ED76F-DCEA-4958-95C7-662FBE7D78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3933826"/>
          <a:ext cx="6408738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3797300" imgH="660400" progId="Equation.3">
                  <p:embed/>
                </p:oleObj>
              </mc:Choice>
              <mc:Fallback>
                <p:oleObj name="Enačba" r:id="rId6" imgW="3797300" imgH="660400" progId="Equation.3">
                  <p:embed/>
                  <p:pic>
                    <p:nvPicPr>
                      <p:cNvPr id="139275" name="Object 10">
                        <a:extLst>
                          <a:ext uri="{FF2B5EF4-FFF2-40B4-BE49-F238E27FC236}">
                            <a16:creationId xmlns:a16="http://schemas.microsoft.com/office/drawing/2014/main" id="{B73ED76F-DCEA-4958-95C7-662FBE7D78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933826"/>
                        <a:ext cx="6408738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6" name="Rectangle 12">
            <a:extLst>
              <a:ext uri="{FF2B5EF4-FFF2-40B4-BE49-F238E27FC236}">
                <a16:creationId xmlns:a16="http://schemas.microsoft.com/office/drawing/2014/main" id="{9C0B16BD-58EC-485F-8C8D-DBCEAEF3C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141663"/>
            <a:ext cx="84248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3. Koliko se poveča notranja energija 5 kg zraka temperature 20˚C, če se segreje na temperaturo 90˚C?</a:t>
            </a:r>
          </a:p>
        </p:txBody>
      </p:sp>
      <p:sp>
        <p:nvSpPr>
          <p:cNvPr id="139277" name="Rectangle 13">
            <a:extLst>
              <a:ext uri="{FF2B5EF4-FFF2-40B4-BE49-F238E27FC236}">
                <a16:creationId xmlns:a16="http://schemas.microsoft.com/office/drawing/2014/main" id="{22E932A4-B788-40E9-B04D-3998F5B39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5152271"/>
            <a:ext cx="8640762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4. Masi 20 kg zraka tlaka 1 bar, katrei se nahaja v cilindru s pomičnim batom dovajamo 400 kJ toplote, pri tem se poveča temperatura od 30˚C na 50˚C. Kolikšno delo bomo opravili?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3">
            <a:extLst>
              <a:ext uri="{FF2B5EF4-FFF2-40B4-BE49-F238E27FC236}">
                <a16:creationId xmlns:a16="http://schemas.microsoft.com/office/drawing/2014/main" id="{E01182AD-F8C4-4CF3-A7BF-959A14F91B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08C688-1F1C-4D02-8A46-B10FD147695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0291" name="Ograda številke diapozitiva 2">
            <a:extLst>
              <a:ext uri="{FF2B5EF4-FFF2-40B4-BE49-F238E27FC236}">
                <a16:creationId xmlns:a16="http://schemas.microsoft.com/office/drawing/2014/main" id="{AA6DA530-A1D3-4AB0-8619-A97612C8AC8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F97E152-9232-45F0-9A98-B1FA6D92C17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0292" name="Rectangle 5">
            <a:extLst>
              <a:ext uri="{FF2B5EF4-FFF2-40B4-BE49-F238E27FC236}">
                <a16:creationId xmlns:a16="http://schemas.microsoft.com/office/drawing/2014/main" id="{A1F6EAC2-F439-4718-8FB3-2E6CF2012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0293" name="Object 4">
            <a:extLst>
              <a:ext uri="{FF2B5EF4-FFF2-40B4-BE49-F238E27FC236}">
                <a16:creationId xmlns:a16="http://schemas.microsoft.com/office/drawing/2014/main" id="{46210748-C214-496B-B36B-36B62E7A72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3"/>
          <a:ext cx="4968875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501900" imgH="863600" progId="Equation.3">
                  <p:embed/>
                </p:oleObj>
              </mc:Choice>
              <mc:Fallback>
                <p:oleObj name="Enačba" r:id="rId2" imgW="2501900" imgH="863600" progId="Equation.3">
                  <p:embed/>
                  <p:pic>
                    <p:nvPicPr>
                      <p:cNvPr id="140293" name="Object 4">
                        <a:extLst>
                          <a:ext uri="{FF2B5EF4-FFF2-40B4-BE49-F238E27FC236}">
                            <a16:creationId xmlns:a16="http://schemas.microsoft.com/office/drawing/2014/main" id="{46210748-C214-496B-B36B-36B62E7A72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3"/>
                        <a:ext cx="4968875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>
            <a:extLst>
              <a:ext uri="{FF2B5EF4-FFF2-40B4-BE49-F238E27FC236}">
                <a16:creationId xmlns:a16="http://schemas.microsoft.com/office/drawing/2014/main" id="{18D862DB-1455-45E8-A759-9EFD289CF8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CF3DB52-6E62-4352-889D-2712217AE0F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2339" name="Ograda številke diapozitiva 2">
            <a:extLst>
              <a:ext uri="{FF2B5EF4-FFF2-40B4-BE49-F238E27FC236}">
                <a16:creationId xmlns:a16="http://schemas.microsoft.com/office/drawing/2014/main" id="{4D8138D1-F1CD-4B0B-94C4-485CFBAE16A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FD27552-6FE8-42B0-947D-010B6B33FE6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2341" name="Rectangle 5">
            <a:extLst>
              <a:ext uri="{FF2B5EF4-FFF2-40B4-BE49-F238E27FC236}">
                <a16:creationId xmlns:a16="http://schemas.microsoft.com/office/drawing/2014/main" id="{F223643F-A964-45D3-AF49-835FA59F0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472411"/>
            <a:ext cx="25987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 b="1" dirty="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 dirty="0">
                <a:solidFill>
                  <a:srgbClr val="00007D"/>
                </a:solidFill>
              </a:rPr>
              <a:t>TEHNIČNO DELO</a:t>
            </a:r>
            <a:r>
              <a:rPr lang="sl-SI" altLang="sl-SI" sz="2200" dirty="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142342" name="Rectangle 6">
            <a:extLst>
              <a:ext uri="{FF2B5EF4-FFF2-40B4-BE49-F238E27FC236}">
                <a16:creationId xmlns:a16="http://schemas.microsoft.com/office/drawing/2014/main" id="{0DDE3DE1-004D-437B-96CA-91C781D30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1242348"/>
            <a:ext cx="8713787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Stroj ni namenjen temu, da bi opravil en sam delovni gib, ampak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mora neprekinjeno obratovati. Zato moramo stroj polniti z vedno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novo neizkoriščeno delovno snovjo, to je s plinom začetnega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stanja, ki se mora po vsakem raztezanju iztisniti iz stroja. Delovno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snov lahko polnimo in iztiskamo v presledkih, lahko pa v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neprekinjenem pretoku. Prvi način imamo pri batnih toplotnih strojih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skozi sesalne in izpušne ventile, drugi način pa pri turbinah skozi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dirty="0">
                <a:solidFill>
                  <a:srgbClr val="000000"/>
                </a:solidFill>
              </a:rPr>
              <a:t>šobe.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4F27E58-C87A-4AA3-BA9F-47461191A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549276"/>
            <a:ext cx="8229600" cy="56991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lang="sl-SI" altLang="sl-SI" sz="2200" dirty="0"/>
              <a:t>Delovno telo lahko opravi delo le tedaj, če mu spremenimo volumen.                                                                                  Telo se raztegne od volumna </a:t>
            </a:r>
            <a:r>
              <a:rPr lang="sl-SI" altLang="sl-SI" sz="2200" i="1" dirty="0"/>
              <a:t>V </a:t>
            </a:r>
            <a:r>
              <a:rPr lang="sl-SI" altLang="sl-SI" sz="2200" dirty="0"/>
              <a:t>na volumen </a:t>
            </a:r>
            <a:r>
              <a:rPr lang="sl-SI" altLang="sl-SI" sz="2200" i="1" dirty="0"/>
              <a:t>V + ∆V. </a:t>
            </a:r>
            <a:r>
              <a:rPr lang="sl-SI" altLang="sl-SI" sz="2200" dirty="0"/>
              <a:t>Ta sprememba </a:t>
            </a:r>
            <a:r>
              <a:rPr lang="sl-SI" altLang="sl-SI" sz="2200" i="1" dirty="0"/>
              <a:t>∆V je </a:t>
            </a:r>
            <a:r>
              <a:rPr lang="sl-SI" altLang="sl-SI" sz="2200" dirty="0"/>
              <a:t>enaka: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i="1" dirty="0"/>
              <a:t>          ∆V = A . ∆s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dirty="0"/>
              <a:t>Sila, ki deluje na bat, je: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i="1" dirty="0"/>
              <a:t>             F = p . 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dirty="0"/>
              <a:t>Delo, ki ga opravi sila za ta premik, je:</a:t>
            </a:r>
          </a:p>
          <a:p>
            <a:pPr marL="0" indent="0">
              <a:buNone/>
              <a:defRPr/>
            </a:pPr>
            <a:endParaRPr lang="sl-SI" sz="2200" dirty="0"/>
          </a:p>
        </p:txBody>
      </p:sp>
      <p:sp>
        <p:nvSpPr>
          <p:cNvPr id="123907" name="Označba mesta številke diapozitiva 3">
            <a:extLst>
              <a:ext uri="{FF2B5EF4-FFF2-40B4-BE49-F238E27FC236}">
                <a16:creationId xmlns:a16="http://schemas.microsoft.com/office/drawing/2014/main" id="{E1465068-E74F-4F92-A11C-B79F4CFFC3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D172EB2-CF99-4422-9B97-5327D1E5F32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7826A390-502B-4A63-9E17-97C9BFACB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3398839"/>
            <a:ext cx="4841875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∆W = F . ∆s = p . A . ∆s = p . ∆V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23909" name="PoljeZBesedilom 5">
            <a:extLst>
              <a:ext uri="{FF2B5EF4-FFF2-40B4-BE49-F238E27FC236}">
                <a16:creationId xmlns:a16="http://schemas.microsoft.com/office/drawing/2014/main" id="{5DC646AE-4F58-4C96-BF8C-EE51B35B6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149726"/>
            <a:ext cx="4762500" cy="14462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Zaprti sistem imenujemo tisti termodinamski sistem, ki ne izmenjuje snovi z okolico, lahko pa izmenjuje toploto.</a:t>
            </a:r>
          </a:p>
        </p:txBody>
      </p:sp>
      <p:pic>
        <p:nvPicPr>
          <p:cNvPr id="123910" name="Slika 6">
            <a:extLst>
              <a:ext uri="{FF2B5EF4-FFF2-40B4-BE49-F238E27FC236}">
                <a16:creationId xmlns:a16="http://schemas.microsoft.com/office/drawing/2014/main" id="{040EF3F8-B0D5-4862-BC5A-8EB9CB37E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1" y="1844675"/>
            <a:ext cx="3603625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1" name="PoljeZBesedilom 1">
            <a:extLst>
              <a:ext uri="{FF2B5EF4-FFF2-40B4-BE49-F238E27FC236}">
                <a16:creationId xmlns:a16="http://schemas.microsoft.com/office/drawing/2014/main" id="{5E9C264C-808C-48C6-B804-5844E3F83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1" y="5229226"/>
            <a:ext cx="968375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</a:rPr>
              <a:t>Slika 5.1: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3">
            <a:extLst>
              <a:ext uri="{FF2B5EF4-FFF2-40B4-BE49-F238E27FC236}">
                <a16:creationId xmlns:a16="http://schemas.microsoft.com/office/drawing/2014/main" id="{3E3B365D-AA79-4AB5-AC31-440C821F78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1B584B8-31D2-48BF-B4B5-7F34DA87A88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363" name="Ograda številke diapozitiva 2">
            <a:extLst>
              <a:ext uri="{FF2B5EF4-FFF2-40B4-BE49-F238E27FC236}">
                <a16:creationId xmlns:a16="http://schemas.microsoft.com/office/drawing/2014/main" id="{AB617E8F-2104-453A-AEBF-FAA262CA461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2E45F1-59F1-49A6-A548-A52C5E6869E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364" name="Rectangle 50">
            <a:extLst>
              <a:ext uri="{FF2B5EF4-FFF2-40B4-BE49-F238E27FC236}">
                <a16:creationId xmlns:a16="http://schemas.microsoft.com/office/drawing/2014/main" id="{78CCDD7B-12D8-484A-BFAD-E88E31422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5876925"/>
            <a:ext cx="5832475" cy="431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pSp>
        <p:nvGrpSpPr>
          <p:cNvPr id="143365" name="Group 4">
            <a:extLst>
              <a:ext uri="{FF2B5EF4-FFF2-40B4-BE49-F238E27FC236}">
                <a16:creationId xmlns:a16="http://schemas.microsoft.com/office/drawing/2014/main" id="{8ACB3DFF-EDA2-4C0A-84C5-D0E16243831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4" y="404813"/>
            <a:ext cx="4516437" cy="2400300"/>
            <a:chOff x="2345" y="3645"/>
            <a:chExt cx="5600" cy="3024"/>
          </a:xfrm>
        </p:grpSpPr>
        <p:sp>
          <p:nvSpPr>
            <p:cNvPr id="143370" name="AutoShape 5">
              <a:extLst>
                <a:ext uri="{FF2B5EF4-FFF2-40B4-BE49-F238E27FC236}">
                  <a16:creationId xmlns:a16="http://schemas.microsoft.com/office/drawing/2014/main" id="{31EA780C-FF34-46E2-8312-DFD8AFF01A7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45" y="3645"/>
              <a:ext cx="5600" cy="3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1" name="Text Box 6">
              <a:extLst>
                <a:ext uri="{FF2B5EF4-FFF2-40B4-BE49-F238E27FC236}">
                  <a16:creationId xmlns:a16="http://schemas.microsoft.com/office/drawing/2014/main" id="{6DC93B69-D2E0-44F4-A161-0B5E8FF51E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5" y="6093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t12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2" name="Text Box 7">
              <a:extLst>
                <a:ext uri="{FF2B5EF4-FFF2-40B4-BE49-F238E27FC236}">
                  <a16:creationId xmlns:a16="http://schemas.microsoft.com/office/drawing/2014/main" id="{6E8E7213-72E9-419C-9DEA-05767E13E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5" y="3789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3" name="Text Box 8">
              <a:extLst>
                <a:ext uri="{FF2B5EF4-FFF2-40B4-BE49-F238E27FC236}">
                  <a16:creationId xmlns:a16="http://schemas.microsoft.com/office/drawing/2014/main" id="{94085630-A5FF-4644-9861-1036A44F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5" y="4509"/>
              <a:ext cx="15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U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4" name="Text Box 9">
              <a:extLst>
                <a:ext uri="{FF2B5EF4-FFF2-40B4-BE49-F238E27FC236}">
                  <a16:creationId xmlns:a16="http://schemas.microsoft.com/office/drawing/2014/main" id="{82B28648-B06B-49CA-84E5-D7E33E50DA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5" y="4509"/>
              <a:ext cx="14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U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5" name="Text Box 10">
              <a:extLst>
                <a:ext uri="{FF2B5EF4-FFF2-40B4-BE49-F238E27FC236}">
                  <a16:creationId xmlns:a16="http://schemas.microsoft.com/office/drawing/2014/main" id="{666907B4-FEEA-4307-90E9-94FB3D5B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5085"/>
              <a:ext cx="6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vstop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6" name="Text Box 11">
              <a:extLst>
                <a:ext uri="{FF2B5EF4-FFF2-40B4-BE49-F238E27FC236}">
                  <a16:creationId xmlns:a16="http://schemas.microsoft.com/office/drawing/2014/main" id="{EC950823-95DF-481F-B1DB-DDF740549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5" y="5085"/>
              <a:ext cx="11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izstop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7" name="Text Box 12">
              <a:extLst>
                <a:ext uri="{FF2B5EF4-FFF2-40B4-BE49-F238E27FC236}">
                  <a16:creationId xmlns:a16="http://schemas.microsoft.com/office/drawing/2014/main" id="{33A6C0C8-EEA4-4C26-8D96-FE6E24E12E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5" y="5661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8" name="Text Box 13">
              <a:extLst>
                <a:ext uri="{FF2B5EF4-FFF2-40B4-BE49-F238E27FC236}">
                  <a16:creationId xmlns:a16="http://schemas.microsoft.com/office/drawing/2014/main" id="{B87EE005-CA0A-4BF4-9FE2-BAD4A637B4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" y="5661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79" name="Rectangle 14">
              <a:extLst>
                <a:ext uri="{FF2B5EF4-FFF2-40B4-BE49-F238E27FC236}">
                  <a16:creationId xmlns:a16="http://schemas.microsoft.com/office/drawing/2014/main" id="{87FEDB72-886F-44B2-9EDA-3176C10BD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5" y="4797"/>
              <a:ext cx="1120" cy="72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80" name="Line 15">
              <a:extLst>
                <a:ext uri="{FF2B5EF4-FFF2-40B4-BE49-F238E27FC236}">
                  <a16:creationId xmlns:a16="http://schemas.microsoft.com/office/drawing/2014/main" id="{6269F7AF-9907-4AF3-BC66-EA4528CB7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4797"/>
              <a:ext cx="1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1" name="Line 16">
              <a:extLst>
                <a:ext uri="{FF2B5EF4-FFF2-40B4-BE49-F238E27FC236}">
                  <a16:creationId xmlns:a16="http://schemas.microsoft.com/office/drawing/2014/main" id="{86205182-7AC5-4276-9F94-BFDE5ED33D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5517"/>
              <a:ext cx="1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2" name="Line 17">
              <a:extLst>
                <a:ext uri="{FF2B5EF4-FFF2-40B4-BE49-F238E27FC236}">
                  <a16:creationId xmlns:a16="http://schemas.microsoft.com/office/drawing/2014/main" id="{F5C15898-EBE9-4D22-8800-F4E97762B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551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3" name="Line 18">
              <a:extLst>
                <a:ext uri="{FF2B5EF4-FFF2-40B4-BE49-F238E27FC236}">
                  <a16:creationId xmlns:a16="http://schemas.microsoft.com/office/drawing/2014/main" id="{C0B31044-BC81-462C-812E-1AE8974550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5949"/>
              <a:ext cx="1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4" name="Line 19">
              <a:extLst>
                <a:ext uri="{FF2B5EF4-FFF2-40B4-BE49-F238E27FC236}">
                  <a16:creationId xmlns:a16="http://schemas.microsoft.com/office/drawing/2014/main" id="{AF6B2C4F-2F8B-43A2-AB7E-103C850AAD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85" y="551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5" name="Line 20">
              <a:extLst>
                <a:ext uri="{FF2B5EF4-FFF2-40B4-BE49-F238E27FC236}">
                  <a16:creationId xmlns:a16="http://schemas.microsoft.com/office/drawing/2014/main" id="{C35D597A-2C03-467F-AACF-66D9863074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85" y="5517"/>
              <a:ext cx="1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6" name="Line 21">
              <a:extLst>
                <a:ext uri="{FF2B5EF4-FFF2-40B4-BE49-F238E27FC236}">
                  <a16:creationId xmlns:a16="http://schemas.microsoft.com/office/drawing/2014/main" id="{30AA3332-E3BD-4A85-9428-AE16E82E6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65" y="4365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7" name="Line 22">
              <a:extLst>
                <a:ext uri="{FF2B5EF4-FFF2-40B4-BE49-F238E27FC236}">
                  <a16:creationId xmlns:a16="http://schemas.microsoft.com/office/drawing/2014/main" id="{F7688EA7-304B-4A92-96AE-219FE4EDC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4365"/>
              <a:ext cx="15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8" name="Line 23">
              <a:extLst>
                <a:ext uri="{FF2B5EF4-FFF2-40B4-BE49-F238E27FC236}">
                  <a16:creationId xmlns:a16="http://schemas.microsoft.com/office/drawing/2014/main" id="{32B8B61F-03E7-4B6C-8D1D-C8D78C3D9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85" y="4365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89" name="Line 24">
              <a:extLst>
                <a:ext uri="{FF2B5EF4-FFF2-40B4-BE49-F238E27FC236}">
                  <a16:creationId xmlns:a16="http://schemas.microsoft.com/office/drawing/2014/main" id="{09976B24-9036-4B72-B5BF-BB53AEBE2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85" y="4797"/>
              <a:ext cx="1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90" name="Rectangle 25">
              <a:extLst>
                <a:ext uri="{FF2B5EF4-FFF2-40B4-BE49-F238E27FC236}">
                  <a16:creationId xmlns:a16="http://schemas.microsoft.com/office/drawing/2014/main" id="{5313BD36-2F9C-4FFB-8515-5A64244A0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5" y="4797"/>
              <a:ext cx="80" cy="72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1" name="Rectangle 26">
              <a:extLst>
                <a:ext uri="{FF2B5EF4-FFF2-40B4-BE49-F238E27FC236}">
                  <a16:creationId xmlns:a16="http://schemas.microsoft.com/office/drawing/2014/main" id="{C17C925A-B5F0-47A1-9504-8990A433B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5" y="4797"/>
              <a:ext cx="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2" name="Rectangle 27">
              <a:extLst>
                <a:ext uri="{FF2B5EF4-FFF2-40B4-BE49-F238E27FC236}">
                  <a16:creationId xmlns:a16="http://schemas.microsoft.com/office/drawing/2014/main" id="{614881CC-AB74-441C-B1C7-4A1AA5CC7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5" y="4797"/>
              <a:ext cx="80" cy="72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3" name="Rectangle 28">
              <a:extLst>
                <a:ext uri="{FF2B5EF4-FFF2-40B4-BE49-F238E27FC236}">
                  <a16:creationId xmlns:a16="http://schemas.microsoft.com/office/drawing/2014/main" id="{E35EFFD6-8EAD-4575-906C-5ADA1928C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5" y="4797"/>
              <a:ext cx="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4" name="Rectangle 29">
              <a:extLst>
                <a:ext uri="{FF2B5EF4-FFF2-40B4-BE49-F238E27FC236}">
                  <a16:creationId xmlns:a16="http://schemas.microsoft.com/office/drawing/2014/main" id="{9827BBA5-E2AC-45E0-BAAD-F4E3591CD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5" y="4797"/>
              <a:ext cx="80" cy="72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5" name="Rectangle 30">
              <a:extLst>
                <a:ext uri="{FF2B5EF4-FFF2-40B4-BE49-F238E27FC236}">
                  <a16:creationId xmlns:a16="http://schemas.microsoft.com/office/drawing/2014/main" id="{739FD769-7E08-4E9A-9ED2-B7B8286C1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4365"/>
              <a:ext cx="1520" cy="1584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6" name="Line 31">
              <a:extLst>
                <a:ext uri="{FF2B5EF4-FFF2-40B4-BE49-F238E27FC236}">
                  <a16:creationId xmlns:a16="http://schemas.microsoft.com/office/drawing/2014/main" id="{559CAD3A-CBFB-4071-A95E-82DADD5A9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5949"/>
              <a:ext cx="1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97" name="Text Box 32">
              <a:extLst>
                <a:ext uri="{FF2B5EF4-FFF2-40B4-BE49-F238E27FC236}">
                  <a16:creationId xmlns:a16="http://schemas.microsoft.com/office/drawing/2014/main" id="{D832699B-F8EE-4A4F-98C6-EF40055B9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" y="4941"/>
              <a:ext cx="1280" cy="432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Toplotni stroj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3398" name="Line 33">
              <a:extLst>
                <a:ext uri="{FF2B5EF4-FFF2-40B4-BE49-F238E27FC236}">
                  <a16:creationId xmlns:a16="http://schemas.microsoft.com/office/drawing/2014/main" id="{1446FB9A-2396-442C-BB21-9D9ABC9AE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5" y="5517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399" name="Line 34">
              <a:extLst>
                <a:ext uri="{FF2B5EF4-FFF2-40B4-BE49-F238E27FC236}">
                  <a16:creationId xmlns:a16="http://schemas.microsoft.com/office/drawing/2014/main" id="{F68087CF-52B8-4AB4-9D8C-717D9A655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551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0" name="Line 35">
              <a:extLst>
                <a:ext uri="{FF2B5EF4-FFF2-40B4-BE49-F238E27FC236}">
                  <a16:creationId xmlns:a16="http://schemas.microsoft.com/office/drawing/2014/main" id="{CC5ADD39-3D8C-4185-8185-EB2093B20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5949"/>
              <a:ext cx="8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1" name="Line 36">
              <a:extLst>
                <a:ext uri="{FF2B5EF4-FFF2-40B4-BE49-F238E27FC236}">
                  <a16:creationId xmlns:a16="http://schemas.microsoft.com/office/drawing/2014/main" id="{BB3F8415-DF0C-42FE-A228-9A91C88847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65" y="4797"/>
              <a:ext cx="1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2" name="Line 37">
              <a:extLst>
                <a:ext uri="{FF2B5EF4-FFF2-40B4-BE49-F238E27FC236}">
                  <a16:creationId xmlns:a16="http://schemas.microsoft.com/office/drawing/2014/main" id="{16AE3510-058B-4087-AAB7-637A750E48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5" y="551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3" name="Line 38">
              <a:extLst>
                <a:ext uri="{FF2B5EF4-FFF2-40B4-BE49-F238E27FC236}">
                  <a16:creationId xmlns:a16="http://schemas.microsoft.com/office/drawing/2014/main" id="{F26B712C-DB8E-4A23-A71C-1EF4DFFD31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65" y="5949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4" name="Line 39">
              <a:extLst>
                <a:ext uri="{FF2B5EF4-FFF2-40B4-BE49-F238E27FC236}">
                  <a16:creationId xmlns:a16="http://schemas.microsoft.com/office/drawing/2014/main" id="{B4A9EB31-2D6B-4CEE-82D3-C271357265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5085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5" name="Line 40">
              <a:extLst>
                <a:ext uri="{FF2B5EF4-FFF2-40B4-BE49-F238E27FC236}">
                  <a16:creationId xmlns:a16="http://schemas.microsoft.com/office/drawing/2014/main" id="{069EA84A-4AD7-4D04-AA8E-A400553B43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45" y="5085"/>
              <a:ext cx="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6" name="Line 41">
              <a:extLst>
                <a:ext uri="{FF2B5EF4-FFF2-40B4-BE49-F238E27FC236}">
                  <a16:creationId xmlns:a16="http://schemas.microsoft.com/office/drawing/2014/main" id="{B49BB345-C4B2-47CF-BDF5-AEC0349B8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5" y="3789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7" name="Line 42">
              <a:extLst>
                <a:ext uri="{FF2B5EF4-FFF2-40B4-BE49-F238E27FC236}">
                  <a16:creationId xmlns:a16="http://schemas.microsoft.com/office/drawing/2014/main" id="{B989C33B-E747-4E20-A708-0FC587CED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5" y="6093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8" name="Line 43">
              <a:extLst>
                <a:ext uri="{FF2B5EF4-FFF2-40B4-BE49-F238E27FC236}">
                  <a16:creationId xmlns:a16="http://schemas.microsoft.com/office/drawing/2014/main" id="{5F95BD7D-32A8-4AB0-8A3E-0F5BBE2366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65" y="5517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09" name="Line 44">
              <a:extLst>
                <a:ext uri="{FF2B5EF4-FFF2-40B4-BE49-F238E27FC236}">
                  <a16:creationId xmlns:a16="http://schemas.microsoft.com/office/drawing/2014/main" id="{C9A86F5F-02D1-4290-ADF3-6F119B8400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65" y="436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10" name="Line 45">
              <a:extLst>
                <a:ext uri="{FF2B5EF4-FFF2-40B4-BE49-F238E27FC236}">
                  <a16:creationId xmlns:a16="http://schemas.microsoft.com/office/drawing/2014/main" id="{5A82BC92-802F-415C-832F-CADB36D8B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4365"/>
              <a:ext cx="1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366" name="Rectangle 46">
            <a:extLst>
              <a:ext uri="{FF2B5EF4-FFF2-40B4-BE49-F238E27FC236}">
                <a16:creationId xmlns:a16="http://schemas.microsoft.com/office/drawing/2014/main" id="{AB79E65D-6AB7-48EB-BF18-BECEEC52C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2349500"/>
            <a:ext cx="1625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Tehnično delo sistema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43367" name="Rectangle 47">
            <a:extLst>
              <a:ext uri="{FF2B5EF4-FFF2-40B4-BE49-F238E27FC236}">
                <a16:creationId xmlns:a16="http://schemas.microsoft.com/office/drawing/2014/main" id="{00AAF72D-55C5-4C27-A1E7-4F3A16DE1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622847"/>
            <a:ext cx="2978701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905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905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905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905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>
                <a:solidFill>
                  <a:srgbClr val="000000"/>
                </a:solidFill>
              </a:rPr>
              <a:t>Vstopajoče energije so:</a:t>
            </a:r>
            <a:endParaRPr lang="sl-SI" altLang="sl-SI" sz="1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• notranja energija: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i="1" baseline="-25000">
                <a:solidFill>
                  <a:srgbClr val="000000"/>
                </a:solidFill>
              </a:rPr>
              <a:t>1</a:t>
            </a:r>
            <a:r>
              <a:rPr lang="sl-SI" altLang="sl-SI" sz="1200" i="1">
                <a:solidFill>
                  <a:srgbClr val="000000"/>
                </a:solidFill>
              </a:rPr>
              <a:t>  </a:t>
            </a:r>
            <a:r>
              <a:rPr lang="sl-SI" altLang="sl-SI" sz="1200">
                <a:solidFill>
                  <a:srgbClr val="000000"/>
                </a:solidFill>
              </a:rPr>
              <a:t>= </a:t>
            </a:r>
            <a:r>
              <a:rPr lang="sl-SI" altLang="sl-SI" sz="1200" i="1">
                <a:solidFill>
                  <a:srgbClr val="000000"/>
                </a:solidFill>
              </a:rPr>
              <a:t>m </a:t>
            </a:r>
            <a:r>
              <a:rPr lang="sl-SI" altLang="sl-SI" sz="1200">
                <a:solidFill>
                  <a:srgbClr val="000000"/>
                </a:solidFill>
              </a:rPr>
              <a:t>.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sl-SI" altLang="sl-SI" sz="1200">
                <a:solidFill>
                  <a:srgbClr val="000000"/>
                </a:solidFill>
              </a:rPr>
              <a:t> toplota: </a:t>
            </a:r>
            <a:r>
              <a:rPr lang="sl-SI" altLang="sl-SI" sz="1200" i="1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12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sl-SI" altLang="sl-SI" sz="1200">
                <a:solidFill>
                  <a:srgbClr val="000000"/>
                </a:solidFill>
              </a:rPr>
              <a:t> polnilno delo: </a:t>
            </a:r>
            <a:r>
              <a:rPr lang="sl-SI" altLang="sl-SI" sz="1200" i="1">
                <a:solidFill>
                  <a:srgbClr val="000000"/>
                </a:solidFill>
              </a:rPr>
              <a:t>W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= A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. 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. s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= 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. V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sl-SI" altLang="sl-SI" sz="1200" baseline="-250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>
                <a:solidFill>
                  <a:srgbClr val="000000"/>
                </a:solidFill>
              </a:rPr>
              <a:t>Izstopajoče energije so:</a:t>
            </a:r>
            <a:endParaRPr lang="sl-SI" altLang="sl-SI" sz="1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• notranja energija: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i="1" baseline="-25000">
                <a:solidFill>
                  <a:srgbClr val="000000"/>
                </a:solidFill>
              </a:rPr>
              <a:t>2</a:t>
            </a:r>
            <a:r>
              <a:rPr lang="sl-SI" altLang="sl-SI" sz="1200" i="1">
                <a:solidFill>
                  <a:srgbClr val="000000"/>
                </a:solidFill>
              </a:rPr>
              <a:t>   </a:t>
            </a:r>
            <a:r>
              <a:rPr lang="sl-SI" altLang="sl-SI" sz="1200">
                <a:solidFill>
                  <a:srgbClr val="000000"/>
                </a:solidFill>
              </a:rPr>
              <a:t>= </a:t>
            </a:r>
            <a:r>
              <a:rPr lang="sl-SI" altLang="sl-SI" sz="1200" i="1">
                <a:solidFill>
                  <a:srgbClr val="000000"/>
                </a:solidFill>
              </a:rPr>
              <a:t>m </a:t>
            </a:r>
            <a:r>
              <a:rPr lang="sl-SI" altLang="sl-SI" sz="1200">
                <a:solidFill>
                  <a:srgbClr val="000000"/>
                </a:solidFill>
              </a:rPr>
              <a:t>.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i="1" baseline="-25000">
                <a:solidFill>
                  <a:srgbClr val="000000"/>
                </a:solidFill>
              </a:rPr>
              <a:t>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sl-SI" altLang="sl-SI" sz="1200">
                <a:solidFill>
                  <a:srgbClr val="000000"/>
                </a:solidFill>
              </a:rPr>
              <a:t> pridobljeno delo: </a:t>
            </a:r>
            <a:r>
              <a:rPr lang="sl-SI" altLang="sl-SI" sz="1200" i="1">
                <a:solidFill>
                  <a:srgbClr val="000000"/>
                </a:solidFill>
              </a:rPr>
              <a:t>W</a:t>
            </a:r>
            <a:r>
              <a:rPr lang="sl-SI" altLang="sl-SI" sz="1200" baseline="-25000">
                <a:solidFill>
                  <a:srgbClr val="000000"/>
                </a:solidFill>
              </a:rPr>
              <a:t>t12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sl-SI" altLang="sl-SI" sz="1200">
                <a:solidFill>
                  <a:srgbClr val="000000"/>
                </a:solidFill>
              </a:rPr>
              <a:t> praznilno delo: </a:t>
            </a:r>
            <a:r>
              <a:rPr lang="sl-SI" altLang="sl-SI" sz="1200" i="1">
                <a:solidFill>
                  <a:srgbClr val="000000"/>
                </a:solidFill>
              </a:rPr>
              <a:t>W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= </a:t>
            </a:r>
            <a:r>
              <a:rPr lang="sl-SI" altLang="sl-SI" sz="1200" i="1">
                <a:solidFill>
                  <a:srgbClr val="000000"/>
                </a:solidFill>
              </a:rPr>
              <a:t>A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. </a:t>
            </a:r>
            <a:r>
              <a:rPr lang="sl-SI" altLang="sl-SI" sz="1200" i="1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2 </a:t>
            </a:r>
            <a:r>
              <a:rPr lang="sl-SI" altLang="sl-SI" sz="1200">
                <a:solidFill>
                  <a:srgbClr val="000000"/>
                </a:solidFill>
              </a:rPr>
              <a:t>. </a:t>
            </a:r>
            <a:r>
              <a:rPr lang="sl-SI" altLang="sl-SI" sz="1200" i="1">
                <a:solidFill>
                  <a:srgbClr val="000000"/>
                </a:solidFill>
              </a:rPr>
              <a:t>s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= </a:t>
            </a:r>
            <a:r>
              <a:rPr lang="sl-SI" altLang="sl-SI" sz="1200" i="1">
                <a:solidFill>
                  <a:srgbClr val="000000"/>
                </a:solidFill>
              </a:rPr>
              <a:t>p</a:t>
            </a:r>
            <a:r>
              <a:rPr lang="sl-SI" altLang="sl-SI" sz="1200" i="1" baseline="-25000">
                <a:solidFill>
                  <a:srgbClr val="000000"/>
                </a:solidFill>
              </a:rPr>
              <a:t>2 </a:t>
            </a:r>
            <a:r>
              <a:rPr lang="sl-SI" altLang="sl-SI" sz="1200">
                <a:solidFill>
                  <a:srgbClr val="000000"/>
                </a:solidFill>
              </a:rPr>
              <a:t>. </a:t>
            </a:r>
            <a:r>
              <a:rPr lang="sl-SI" altLang="sl-SI" sz="1200" i="1">
                <a:solidFill>
                  <a:srgbClr val="000000"/>
                </a:solidFill>
              </a:rPr>
              <a:t>V</a:t>
            </a:r>
            <a:r>
              <a:rPr lang="sl-SI" altLang="sl-SI" sz="1200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43368" name="Rectangle 48">
            <a:extLst>
              <a:ext uri="{FF2B5EF4-FFF2-40B4-BE49-F238E27FC236}">
                <a16:creationId xmlns:a16="http://schemas.microsoft.com/office/drawing/2014/main" id="{0954C013-1CBA-418F-8448-64579DD0C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845426"/>
            <a:ext cx="864076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Delovna snov ne vstopa v stroj sama po sebi, ampak moramo zato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opraviti neko delo. Velikost tega dela lahko določimo. Praznilno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se porabi za potiskanje izkoriščene snovi iz stroja. Praznilno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je podobno polnilnemu delu.</a:t>
            </a:r>
          </a:p>
        </p:txBody>
      </p:sp>
      <p:sp>
        <p:nvSpPr>
          <p:cNvPr id="143369" name="Rectangle 49">
            <a:extLst>
              <a:ext uri="{FF2B5EF4-FFF2-40B4-BE49-F238E27FC236}">
                <a16:creationId xmlns:a16="http://schemas.microsoft.com/office/drawing/2014/main" id="{0E434D44-673C-4D80-B26A-412276DA6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270375"/>
            <a:ext cx="5949950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Vstopajoče energije izenačimo z izstopajočimi: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+ 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V</a:t>
            </a:r>
            <a:r>
              <a:rPr lang="sl-SI" altLang="sl-SI" sz="2200" i="1" baseline="-25000">
                <a:solidFill>
                  <a:srgbClr val="000000"/>
                </a:solidFill>
              </a:rPr>
              <a:t>1 </a:t>
            </a:r>
            <a:r>
              <a:rPr lang="sl-SI" altLang="sl-SI" sz="2200">
                <a:solidFill>
                  <a:srgbClr val="000000"/>
                </a:solidFill>
              </a:rPr>
              <a:t>+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 </a:t>
            </a:r>
            <a:r>
              <a:rPr lang="sl-SI" altLang="sl-SI" sz="2200">
                <a:solidFill>
                  <a:srgbClr val="000000"/>
                </a:solidFill>
              </a:rPr>
              <a:t>=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+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+ 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. 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 i="1" baseline="-250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te enačbe izrazimo pridobljeno delo: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t12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(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+ 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) - (U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+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. 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) </a:t>
            </a:r>
            <a:r>
              <a:rPr lang="sl-SI" altLang="sl-SI" sz="2200">
                <a:solidFill>
                  <a:srgbClr val="000000"/>
                </a:solidFill>
              </a:rPr>
              <a:t>+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  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3">
            <a:extLst>
              <a:ext uri="{FF2B5EF4-FFF2-40B4-BE49-F238E27FC236}">
                <a16:creationId xmlns:a16="http://schemas.microsoft.com/office/drawing/2014/main" id="{F70B4EF4-3895-4D9C-A86C-718E0786CA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D28035A-48C5-4611-B2F1-AE6B376E30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4387" name="Ograda številke diapozitiva 2">
            <a:extLst>
              <a:ext uri="{FF2B5EF4-FFF2-40B4-BE49-F238E27FC236}">
                <a16:creationId xmlns:a16="http://schemas.microsoft.com/office/drawing/2014/main" id="{2AEB985F-D185-4FA1-99B5-CDCC09C38E5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1C2C4A2-744A-45F9-A955-7301117FA00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4388" name="Rectangle 11">
            <a:extLst>
              <a:ext uri="{FF2B5EF4-FFF2-40B4-BE49-F238E27FC236}">
                <a16:creationId xmlns:a16="http://schemas.microsoft.com/office/drawing/2014/main" id="{73212008-1467-4DB9-9971-B5D1FF5C0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949950"/>
            <a:ext cx="1727200" cy="431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44389" name="Rectangle 10">
            <a:extLst>
              <a:ext uri="{FF2B5EF4-FFF2-40B4-BE49-F238E27FC236}">
                <a16:creationId xmlns:a16="http://schemas.microsoft.com/office/drawing/2014/main" id="{B5B288C8-912C-4013-AF16-2998D87B7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860800"/>
            <a:ext cx="1800225" cy="43338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44390" name="Rectangle 5">
            <a:extLst>
              <a:ext uri="{FF2B5EF4-FFF2-40B4-BE49-F238E27FC236}">
                <a16:creationId xmlns:a16="http://schemas.microsoft.com/office/drawing/2014/main" id="{2A2C0452-5E7C-473E-A419-96088F7A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4391" name="Object 4">
            <a:extLst>
              <a:ext uri="{FF2B5EF4-FFF2-40B4-BE49-F238E27FC236}">
                <a16:creationId xmlns:a16="http://schemas.microsoft.com/office/drawing/2014/main" id="{508C44D6-42AB-4247-B20C-CD1364208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76250"/>
          <a:ext cx="46799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781300" imgH="406400" progId="Equation.3">
                  <p:embed/>
                </p:oleObj>
              </mc:Choice>
              <mc:Fallback>
                <p:oleObj name="Enačba" r:id="rId2" imgW="2781300" imgH="406400" progId="Equation.3">
                  <p:embed/>
                  <p:pic>
                    <p:nvPicPr>
                      <p:cNvPr id="144391" name="Object 4">
                        <a:extLst>
                          <a:ext uri="{FF2B5EF4-FFF2-40B4-BE49-F238E27FC236}">
                            <a16:creationId xmlns:a16="http://schemas.microsoft.com/office/drawing/2014/main" id="{508C44D6-42AB-4247-B20C-CD13642080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76250"/>
                        <a:ext cx="4679950" cy="60483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2" name="Rectangle 6">
            <a:extLst>
              <a:ext uri="{FF2B5EF4-FFF2-40B4-BE49-F238E27FC236}">
                <a16:creationId xmlns:a16="http://schemas.microsoft.com/office/drawing/2014/main" id="{FEA21CB9-6C7C-419E-A9EC-255640B39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341438"/>
            <a:ext cx="8497887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 je tisto, ki ga pridobivamo poljubno dolgo v tehniški napravi in pri katerem upoštevamo polnilno in praznilno delo.</a:t>
            </a:r>
          </a:p>
        </p:txBody>
      </p:sp>
      <p:sp>
        <p:nvSpPr>
          <p:cNvPr id="144393" name="Rectangle 7">
            <a:extLst>
              <a:ext uri="{FF2B5EF4-FFF2-40B4-BE49-F238E27FC236}">
                <a16:creationId xmlns:a16="http://schemas.microsoft.com/office/drawing/2014/main" id="{835CB2C1-6933-4831-9C29-B82115351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4" y="472043"/>
            <a:ext cx="3779837" cy="738664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</a:rPr>
              <a:t>Odprt sistem v termodinamiki imenujemo termodinamski sitem, ki z okolico izmenjuje tako toploto kot snov.</a:t>
            </a:r>
          </a:p>
        </p:txBody>
      </p:sp>
      <p:sp>
        <p:nvSpPr>
          <p:cNvPr id="144394" name="Rectangle 8">
            <a:extLst>
              <a:ext uri="{FF2B5EF4-FFF2-40B4-BE49-F238E27FC236}">
                <a16:creationId xmlns:a16="http://schemas.microsoft.com/office/drawing/2014/main" id="{C167E4E0-7828-4965-B81E-ECBD29F46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276475"/>
            <a:ext cx="1736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ENTALPIJA</a:t>
            </a:r>
          </a:p>
        </p:txBody>
      </p:sp>
      <p:sp>
        <p:nvSpPr>
          <p:cNvPr id="144395" name="Rectangle 9">
            <a:extLst>
              <a:ext uri="{FF2B5EF4-FFF2-40B4-BE49-F238E27FC236}">
                <a16:creationId xmlns:a16="http://schemas.microsoft.com/office/drawing/2014/main" id="{29866B50-76B8-48F0-8D6F-52E08C267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833689"/>
            <a:ext cx="8424862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Vsota notranje energije in volumskega dela je pomembna veličina in jo imenujemo </a:t>
            </a:r>
            <a:r>
              <a:rPr lang="sl-SI" altLang="sl-SI" sz="2200" b="1" i="1">
                <a:solidFill>
                  <a:srgbClr val="000000"/>
                </a:solidFill>
              </a:rPr>
              <a:t>entalpija H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			H = U + p . V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i="1">
                <a:solidFill>
                  <a:srgbClr val="000000"/>
                </a:solidFill>
              </a:rPr>
              <a:t>H - </a:t>
            </a:r>
            <a:r>
              <a:rPr lang="sl-SI" altLang="sl-SI" sz="1400">
                <a:solidFill>
                  <a:srgbClr val="000000"/>
                </a:solidFill>
              </a:rPr>
              <a:t>entalpija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i="1">
                <a:solidFill>
                  <a:srgbClr val="000000"/>
                </a:solidFill>
              </a:rPr>
              <a:t>U </a:t>
            </a:r>
            <a:r>
              <a:rPr lang="sl-SI" altLang="sl-SI" sz="1400">
                <a:solidFill>
                  <a:srgbClr val="000000"/>
                </a:solidFill>
              </a:rPr>
              <a:t>- notranja energija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i="1">
                <a:solidFill>
                  <a:srgbClr val="000000"/>
                </a:solidFill>
              </a:rPr>
              <a:t>p </a:t>
            </a:r>
            <a:r>
              <a:rPr lang="sl-SI" altLang="sl-SI" sz="1400">
                <a:solidFill>
                  <a:srgbClr val="000000"/>
                </a:solidFill>
              </a:rPr>
              <a:t>- tlak [Pa]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</a:rPr>
              <a:t>V - volumen [m</a:t>
            </a:r>
            <a:r>
              <a:rPr lang="sl-SI" altLang="sl-SI" sz="1400" baseline="30000">
                <a:solidFill>
                  <a:srgbClr val="000000"/>
                </a:solidFill>
              </a:rPr>
              <a:t>3</a:t>
            </a:r>
            <a:r>
              <a:rPr lang="sl-SI" altLang="sl-SI" sz="1400">
                <a:solidFill>
                  <a:srgbClr val="000000"/>
                </a:solidFill>
              </a:rPr>
              <a:t>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Specifična entalpija </a:t>
            </a:r>
            <a:r>
              <a:rPr lang="sl-SI" altLang="sl-SI" sz="2200" i="1">
                <a:solidFill>
                  <a:srgbClr val="000000"/>
                </a:solidFill>
              </a:rPr>
              <a:t>h </a:t>
            </a:r>
            <a:r>
              <a:rPr lang="sl-SI" altLang="sl-SI" sz="2200">
                <a:solidFill>
                  <a:srgbClr val="000000"/>
                </a:solidFill>
              </a:rPr>
              <a:t>opisuje stanje sistema: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h = u + p . </a:t>
            </a:r>
            <a:r>
              <a:rPr lang="sl-SI" altLang="sl-SI" sz="2200" b="1" i="1">
                <a:solidFill>
                  <a:srgbClr val="000000"/>
                </a:solidFill>
              </a:rPr>
              <a:t>ν</a:t>
            </a:r>
          </a:p>
        </p:txBody>
      </p:sp>
      <p:sp>
        <p:nvSpPr>
          <p:cNvPr id="144396" name="Rectangle 12">
            <a:extLst>
              <a:ext uri="{FF2B5EF4-FFF2-40B4-BE49-F238E27FC236}">
                <a16:creationId xmlns:a16="http://schemas.microsoft.com/office/drawing/2014/main" id="{1C38D82E-04D3-4642-AF28-1DAB130AE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5755521"/>
            <a:ext cx="6480175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Entalpija je energija in je podana v enotah J. Prav tako kot notranja energija je tudi entalpija veličina stanja.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3">
            <a:extLst>
              <a:ext uri="{FF2B5EF4-FFF2-40B4-BE49-F238E27FC236}">
                <a16:creationId xmlns:a16="http://schemas.microsoft.com/office/drawing/2014/main" id="{C693FFFC-2251-46B2-9036-26CB427E0D9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1E580D-1CEA-4E17-92D2-8DEFF6B9AFA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5411" name="Ograda številke diapozitiva 2">
            <a:extLst>
              <a:ext uri="{FF2B5EF4-FFF2-40B4-BE49-F238E27FC236}">
                <a16:creationId xmlns:a16="http://schemas.microsoft.com/office/drawing/2014/main" id="{53070646-E0E7-43CC-9BD6-B671002B311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F01405C-F167-413F-8C1D-2C5B2DB34CF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5412" name="Rectangle 4">
            <a:extLst>
              <a:ext uri="{FF2B5EF4-FFF2-40B4-BE49-F238E27FC236}">
                <a16:creationId xmlns:a16="http://schemas.microsoft.com/office/drawing/2014/main" id="{2FE36A75-8E25-426B-9DD2-8E8E1A3C4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63706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Enačba za tehnično delo v odvisnosti od entalpije:</a:t>
            </a:r>
          </a:p>
        </p:txBody>
      </p:sp>
      <p:sp>
        <p:nvSpPr>
          <p:cNvPr id="145413" name="Rectangle 6">
            <a:extLst>
              <a:ext uri="{FF2B5EF4-FFF2-40B4-BE49-F238E27FC236}">
                <a16:creationId xmlns:a16="http://schemas.microsoft.com/office/drawing/2014/main" id="{0366F69A-3DAA-49B8-9986-D0606CA65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5414" name="Object 5">
            <a:extLst>
              <a:ext uri="{FF2B5EF4-FFF2-40B4-BE49-F238E27FC236}">
                <a16:creationId xmlns:a16="http://schemas.microsoft.com/office/drawing/2014/main" id="{216FD624-46CA-4028-8FD3-C91CB5F9AC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908051"/>
          <a:ext cx="309721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892300" imgH="228600" progId="Equation.3">
                  <p:embed/>
                </p:oleObj>
              </mc:Choice>
              <mc:Fallback>
                <p:oleObj name="Enačba" r:id="rId2" imgW="1892300" imgH="228600" progId="Equation.3">
                  <p:embed/>
                  <p:pic>
                    <p:nvPicPr>
                      <p:cNvPr id="145414" name="Object 5">
                        <a:extLst>
                          <a:ext uri="{FF2B5EF4-FFF2-40B4-BE49-F238E27FC236}">
                            <a16:creationId xmlns:a16="http://schemas.microsoft.com/office/drawing/2014/main" id="{216FD624-46CA-4028-8FD3-C91CB5F9AC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908051"/>
                        <a:ext cx="3097212" cy="3730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5" name="Rectangle 8">
            <a:extLst>
              <a:ext uri="{FF2B5EF4-FFF2-40B4-BE49-F238E27FC236}">
                <a16:creationId xmlns:a16="http://schemas.microsoft.com/office/drawing/2014/main" id="{EFF6F6F5-F811-4362-9720-6262DC51B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5416" name="Object 7">
            <a:extLst>
              <a:ext uri="{FF2B5EF4-FFF2-40B4-BE49-F238E27FC236}">
                <a16:creationId xmlns:a16="http://schemas.microsoft.com/office/drawing/2014/main" id="{92BADEA0-A75C-40C6-92E0-1625528726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1412876"/>
          <a:ext cx="30972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2043813" imgH="406224" progId="Equation.3">
                  <p:embed/>
                </p:oleObj>
              </mc:Choice>
              <mc:Fallback>
                <p:oleObj name="Enačba" r:id="rId4" imgW="2043813" imgH="406224" progId="Equation.3">
                  <p:embed/>
                  <p:pic>
                    <p:nvPicPr>
                      <p:cNvPr id="145416" name="Object 7">
                        <a:extLst>
                          <a:ext uri="{FF2B5EF4-FFF2-40B4-BE49-F238E27FC236}">
                            <a16:creationId xmlns:a16="http://schemas.microsoft.com/office/drawing/2014/main" id="{92BADEA0-A75C-40C6-92E0-162552872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412876"/>
                        <a:ext cx="309721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7" name="Rectangle 9">
            <a:extLst>
              <a:ext uri="{FF2B5EF4-FFF2-40B4-BE49-F238E27FC236}">
                <a16:creationId xmlns:a16="http://schemas.microsoft.com/office/drawing/2014/main" id="{36B08A8B-E4C0-4E6A-A95A-742B9BD64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133600"/>
            <a:ext cx="8569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 pri adiabatnih procesih oz. pri popolni toplotni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izolaciji, kjer ne prihaja do dovoda ali odvoda toplote:</a:t>
            </a:r>
          </a:p>
        </p:txBody>
      </p:sp>
      <p:sp>
        <p:nvSpPr>
          <p:cNvPr id="145418" name="Rectangle 11">
            <a:extLst>
              <a:ext uri="{FF2B5EF4-FFF2-40B4-BE49-F238E27FC236}">
                <a16:creationId xmlns:a16="http://schemas.microsoft.com/office/drawing/2014/main" id="{C8F2CFFF-716F-4C5E-828A-D986B940B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5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5419" name="Object 10">
            <a:extLst>
              <a:ext uri="{FF2B5EF4-FFF2-40B4-BE49-F238E27FC236}">
                <a16:creationId xmlns:a16="http://schemas.microsoft.com/office/drawing/2014/main" id="{00B945DD-7E86-4428-9108-0ED3D482C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5988" y="2843214"/>
          <a:ext cx="2563812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1600200" imgH="889000" progId="Equation.3">
                  <p:embed/>
                </p:oleObj>
              </mc:Choice>
              <mc:Fallback>
                <p:oleObj name="Enačba" r:id="rId6" imgW="1600200" imgH="889000" progId="Equation.3">
                  <p:embed/>
                  <p:pic>
                    <p:nvPicPr>
                      <p:cNvPr id="145419" name="Object 10">
                        <a:extLst>
                          <a:ext uri="{FF2B5EF4-FFF2-40B4-BE49-F238E27FC236}">
                            <a16:creationId xmlns:a16="http://schemas.microsoft.com/office/drawing/2014/main" id="{00B945DD-7E86-4428-9108-0ED3D482C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2843214"/>
                        <a:ext cx="2563812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20" name="Rectangle 68">
            <a:extLst>
              <a:ext uri="{FF2B5EF4-FFF2-40B4-BE49-F238E27FC236}">
                <a16:creationId xmlns:a16="http://schemas.microsoft.com/office/drawing/2014/main" id="{54BFBA5A-AB46-4A0B-B1B7-9E9EFA89F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221164"/>
            <a:ext cx="77866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Tehnični proces med stalnima tlakoma ali stalnotlačni proces:</a:t>
            </a:r>
          </a:p>
        </p:txBody>
      </p:sp>
      <p:sp>
        <p:nvSpPr>
          <p:cNvPr id="145421" name="Rectangle 70">
            <a:extLst>
              <a:ext uri="{FF2B5EF4-FFF2-40B4-BE49-F238E27FC236}">
                <a16:creationId xmlns:a16="http://schemas.microsoft.com/office/drawing/2014/main" id="{9B379284-F59F-4CBF-B104-33CFD33CB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56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5422" name="Object 69">
            <a:extLst>
              <a:ext uri="{FF2B5EF4-FFF2-40B4-BE49-F238E27FC236}">
                <a16:creationId xmlns:a16="http://schemas.microsoft.com/office/drawing/2014/main" id="{84AB40D1-587D-4338-8AB4-0076003C4E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4888" y="4724400"/>
          <a:ext cx="2817812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8" imgW="1600200" imgH="914400" progId="Equation.3">
                  <p:embed/>
                </p:oleObj>
              </mc:Choice>
              <mc:Fallback>
                <p:oleObj name="Enačba" r:id="rId8" imgW="1600200" imgH="914400" progId="Equation.3">
                  <p:embed/>
                  <p:pic>
                    <p:nvPicPr>
                      <p:cNvPr id="145422" name="Object 69">
                        <a:extLst>
                          <a:ext uri="{FF2B5EF4-FFF2-40B4-BE49-F238E27FC236}">
                            <a16:creationId xmlns:a16="http://schemas.microsoft.com/office/drawing/2014/main" id="{84AB40D1-587D-4338-8AB4-0076003C4E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4724400"/>
                        <a:ext cx="2817812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23" name="Rectangle 71">
            <a:extLst>
              <a:ext uri="{FF2B5EF4-FFF2-40B4-BE49-F238E27FC236}">
                <a16:creationId xmlns:a16="http://schemas.microsoft.com/office/drawing/2014/main" id="{80AD76CA-E179-46B4-82AF-BBA22DF97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01" y="4797425"/>
            <a:ext cx="57245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stalnem tlaku je dovedena toplota enaka:</a:t>
            </a:r>
          </a:p>
        </p:txBody>
      </p:sp>
      <p:sp>
        <p:nvSpPr>
          <p:cNvPr id="145424" name="Rectangle 73">
            <a:extLst>
              <a:ext uri="{FF2B5EF4-FFF2-40B4-BE49-F238E27FC236}">
                <a16:creationId xmlns:a16="http://schemas.microsoft.com/office/drawing/2014/main" id="{25B86AF5-5155-47C8-B1B5-301A07C23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5425" name="Object 72">
            <a:extLst>
              <a:ext uri="{FF2B5EF4-FFF2-40B4-BE49-F238E27FC236}">
                <a16:creationId xmlns:a16="http://schemas.microsoft.com/office/drawing/2014/main" id="{F7CCB696-FCD4-457F-8DF4-E43FE1EB9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8014" y="5416551"/>
          <a:ext cx="3455987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10" imgW="2082800" imgH="482600" progId="Equation.3">
                  <p:embed/>
                </p:oleObj>
              </mc:Choice>
              <mc:Fallback>
                <p:oleObj name="Enačba" r:id="rId10" imgW="2082800" imgH="482600" progId="Equation.3">
                  <p:embed/>
                  <p:pic>
                    <p:nvPicPr>
                      <p:cNvPr id="145425" name="Object 72">
                        <a:extLst>
                          <a:ext uri="{FF2B5EF4-FFF2-40B4-BE49-F238E27FC236}">
                            <a16:creationId xmlns:a16="http://schemas.microsoft.com/office/drawing/2014/main" id="{F7CCB696-FCD4-457F-8DF4-E43FE1EB9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014" y="5416551"/>
                        <a:ext cx="3455987" cy="804863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>
            <a:extLst>
              <a:ext uri="{FF2B5EF4-FFF2-40B4-BE49-F238E27FC236}">
                <a16:creationId xmlns:a16="http://schemas.microsoft.com/office/drawing/2014/main" id="{36069640-E806-4677-91D9-50196B1DC2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F45B7A2-755D-4764-A78C-73ADCBC4CF8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6435" name="Ograda številke diapozitiva 2">
            <a:extLst>
              <a:ext uri="{FF2B5EF4-FFF2-40B4-BE49-F238E27FC236}">
                <a16:creationId xmlns:a16="http://schemas.microsoft.com/office/drawing/2014/main" id="{B04B702C-5656-4AA9-AF3C-0FD03403A11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ED94EF8-983B-4852-A002-C7DBF09432A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46436" name="Group 60">
            <a:extLst>
              <a:ext uri="{FF2B5EF4-FFF2-40B4-BE49-F238E27FC236}">
                <a16:creationId xmlns:a16="http://schemas.microsoft.com/office/drawing/2014/main" id="{74B24EA6-0262-4AD0-9FFF-58D8CF353FE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05000" y="268288"/>
            <a:ext cx="5461000" cy="5745162"/>
            <a:chOff x="1465" y="2781"/>
            <a:chExt cx="6880" cy="7056"/>
          </a:xfrm>
        </p:grpSpPr>
        <p:sp>
          <p:nvSpPr>
            <p:cNvPr id="146438" name="AutoShape 61">
              <a:extLst>
                <a:ext uri="{FF2B5EF4-FFF2-40B4-BE49-F238E27FC236}">
                  <a16:creationId xmlns:a16="http://schemas.microsoft.com/office/drawing/2014/main" id="{AAFE6AA1-EFBA-4C0A-AE15-73251656CF3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5" y="2781"/>
              <a:ext cx="6880" cy="70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39" name="Text Box 62">
              <a:extLst>
                <a:ext uri="{FF2B5EF4-FFF2-40B4-BE49-F238E27FC236}">
                  <a16:creationId xmlns:a16="http://schemas.microsoft.com/office/drawing/2014/main" id="{CE1979F0-D47E-4D64-83A9-A8A83D6DFF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8829"/>
              <a:ext cx="20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5                  4              6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0" name="Text Box 63">
              <a:extLst>
                <a:ext uri="{FF2B5EF4-FFF2-40B4-BE49-F238E27FC236}">
                  <a16:creationId xmlns:a16="http://schemas.microsoft.com/office/drawing/2014/main" id="{6608F729-95A5-4064-8287-CDF7116165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6813"/>
              <a:ext cx="13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0                1     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1" name="Text Box 64">
              <a:extLst>
                <a:ext uri="{FF2B5EF4-FFF2-40B4-BE49-F238E27FC236}">
                  <a16:creationId xmlns:a16="http://schemas.microsoft.com/office/drawing/2014/main" id="{8A956ED0-224A-42FC-B518-958437F2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5" y="8685"/>
              <a:ext cx="9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2" name="Rectangle 65">
              <a:extLst>
                <a:ext uri="{FF2B5EF4-FFF2-40B4-BE49-F238E27FC236}">
                  <a16:creationId xmlns:a16="http://schemas.microsoft.com/office/drawing/2014/main" id="{B7B63A37-BA74-42B5-B5F9-3AD9E8663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" y="3933"/>
              <a:ext cx="640" cy="12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3" name="Oval 66">
              <a:extLst>
                <a:ext uri="{FF2B5EF4-FFF2-40B4-BE49-F238E27FC236}">
                  <a16:creationId xmlns:a16="http://schemas.microsoft.com/office/drawing/2014/main" id="{D9DF71E3-45B9-41C9-A4B1-C401B4B60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" y="2781"/>
              <a:ext cx="1280" cy="217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4" name="Text Box 67">
              <a:extLst>
                <a:ext uri="{FF2B5EF4-FFF2-40B4-BE49-F238E27FC236}">
                  <a16:creationId xmlns:a16="http://schemas.microsoft.com/office/drawing/2014/main" id="{0C3C0061-975C-4490-B00B-4E3F968C8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5" y="436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+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5" name="Text Box 68">
              <a:extLst>
                <a:ext uri="{FF2B5EF4-FFF2-40B4-BE49-F238E27FC236}">
                  <a16:creationId xmlns:a16="http://schemas.microsoft.com/office/drawing/2014/main" id="{B11FCECF-D2C3-4B66-BD69-ADC4C4F972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436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6" name="Text Box 69">
              <a:extLst>
                <a:ext uri="{FF2B5EF4-FFF2-40B4-BE49-F238E27FC236}">
                  <a16:creationId xmlns:a16="http://schemas.microsoft.com/office/drawing/2014/main" id="{3D84FC8D-0DBC-424E-A598-AD14126A6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645"/>
              <a:ext cx="10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0            1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7" name="Rectangle 70">
              <a:extLst>
                <a:ext uri="{FF2B5EF4-FFF2-40B4-BE49-F238E27FC236}">
                  <a16:creationId xmlns:a16="http://schemas.microsoft.com/office/drawing/2014/main" id="{330F0549-FCA2-47FA-B119-6343B1C39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3933"/>
              <a:ext cx="1520" cy="100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8" name="Oval 71">
              <a:extLst>
                <a:ext uri="{FF2B5EF4-FFF2-40B4-BE49-F238E27FC236}">
                  <a16:creationId xmlns:a16="http://schemas.microsoft.com/office/drawing/2014/main" id="{8AAAF047-7EF1-449A-9859-67DFF306C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5" y="2925"/>
              <a:ext cx="1440" cy="20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49" name="Rectangle 72">
              <a:extLst>
                <a:ext uri="{FF2B5EF4-FFF2-40B4-BE49-F238E27FC236}">
                  <a16:creationId xmlns:a16="http://schemas.microsoft.com/office/drawing/2014/main" id="{D7F674F2-5D00-4992-A856-F4E5FB85B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5" y="3933"/>
              <a:ext cx="720" cy="12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0" name="Rectangle 73">
              <a:extLst>
                <a:ext uri="{FF2B5EF4-FFF2-40B4-BE49-F238E27FC236}">
                  <a16:creationId xmlns:a16="http://schemas.microsoft.com/office/drawing/2014/main" id="{80D4EDB9-EB6C-45FF-9B62-4D0E72000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5" y="4941"/>
              <a:ext cx="640" cy="28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1" name="Rectangle 74">
              <a:extLst>
                <a:ext uri="{FF2B5EF4-FFF2-40B4-BE49-F238E27FC236}">
                  <a16:creationId xmlns:a16="http://schemas.microsoft.com/office/drawing/2014/main" id="{C868D454-DA7D-4B7A-B763-3B4D9BB3D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5" y="4941"/>
              <a:ext cx="640" cy="28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2" name="Line 75">
              <a:extLst>
                <a:ext uri="{FF2B5EF4-FFF2-40B4-BE49-F238E27FC236}">
                  <a16:creationId xmlns:a16="http://schemas.microsoft.com/office/drawing/2014/main" id="{5F61704C-B822-4839-92E1-B6E13331D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5" y="4941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53" name="Rectangle 76">
              <a:extLst>
                <a:ext uri="{FF2B5EF4-FFF2-40B4-BE49-F238E27FC236}">
                  <a16:creationId xmlns:a16="http://schemas.microsoft.com/office/drawing/2014/main" id="{23428BAD-C936-4FA0-9884-83CB2D31D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7101"/>
              <a:ext cx="1520" cy="172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4" name="Oval 77">
              <a:extLst>
                <a:ext uri="{FF2B5EF4-FFF2-40B4-BE49-F238E27FC236}">
                  <a16:creationId xmlns:a16="http://schemas.microsoft.com/office/drawing/2014/main" id="{3EA2EEA9-510F-44BA-9340-0D2538636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5" y="5805"/>
              <a:ext cx="1600" cy="259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5" name="Line 78">
              <a:extLst>
                <a:ext uri="{FF2B5EF4-FFF2-40B4-BE49-F238E27FC236}">
                  <a16:creationId xmlns:a16="http://schemas.microsoft.com/office/drawing/2014/main" id="{37F6DA58-A032-471A-A20F-F4BBD9F5D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5" y="8829"/>
              <a:ext cx="2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56" name="Line 79">
              <a:extLst>
                <a:ext uri="{FF2B5EF4-FFF2-40B4-BE49-F238E27FC236}">
                  <a16:creationId xmlns:a16="http://schemas.microsoft.com/office/drawing/2014/main" id="{61120354-9C2E-456A-B024-693AA70C0F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5" y="6381"/>
              <a:ext cx="0" cy="2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57" name="Text Box 80">
              <a:extLst>
                <a:ext uri="{FF2B5EF4-FFF2-40B4-BE49-F238E27FC236}">
                  <a16:creationId xmlns:a16="http://schemas.microsoft.com/office/drawing/2014/main" id="{0FF02DE6-69DE-45E2-8F95-F1D0D2F9CD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5" y="4221"/>
              <a:ext cx="56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 u="sng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u="sng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m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8" name="Text Box 81">
              <a:extLst>
                <a:ext uri="{FF2B5EF4-FFF2-40B4-BE49-F238E27FC236}">
                  <a16:creationId xmlns:a16="http://schemas.microsoft.com/office/drawing/2014/main" id="{9C6CD4B1-A30A-4D22-9C3E-753BBD2B79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5" y="4941"/>
              <a:ext cx="17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3                           2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59" name="Text Box 82">
              <a:extLst>
                <a:ext uri="{FF2B5EF4-FFF2-40B4-BE49-F238E27FC236}">
                  <a16:creationId xmlns:a16="http://schemas.microsoft.com/office/drawing/2014/main" id="{6ADD2B40-9E00-4DB4-9A29-0CE68D710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5" y="436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0" name="Text Box 83">
              <a:extLst>
                <a:ext uri="{FF2B5EF4-FFF2-40B4-BE49-F238E27FC236}">
                  <a16:creationId xmlns:a16="http://schemas.microsoft.com/office/drawing/2014/main" id="{3D8EAE40-8E17-4F16-A13C-76A54D1690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5" y="4909"/>
              <a:ext cx="269" cy="3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1" name="Text Box 84">
              <a:extLst>
                <a:ext uri="{FF2B5EF4-FFF2-40B4-BE49-F238E27FC236}">
                  <a16:creationId xmlns:a16="http://schemas.microsoft.com/office/drawing/2014/main" id="{38EE04C1-B01A-4D92-B258-0F205A070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5" y="3645"/>
              <a:ext cx="11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0              1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2" name="Text Box 85">
              <a:extLst>
                <a:ext uri="{FF2B5EF4-FFF2-40B4-BE49-F238E27FC236}">
                  <a16:creationId xmlns:a16="http://schemas.microsoft.com/office/drawing/2014/main" id="{4226DDDC-0C1B-43D7-A25C-F2C9231C4C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5" y="5229"/>
              <a:ext cx="11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5              4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3" name="Text Box 86">
              <a:extLst>
                <a:ext uri="{FF2B5EF4-FFF2-40B4-BE49-F238E27FC236}">
                  <a16:creationId xmlns:a16="http://schemas.microsoft.com/office/drawing/2014/main" id="{9BB58037-2737-49EC-B02C-FE3B3BEA7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5" y="364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4" name="Text Box 87">
              <a:extLst>
                <a:ext uri="{FF2B5EF4-FFF2-40B4-BE49-F238E27FC236}">
                  <a16:creationId xmlns:a16="http://schemas.microsoft.com/office/drawing/2014/main" id="{3C7DB64C-8903-4A39-935C-0DD28B1F6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5" y="4653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5" name="Text Box 88">
              <a:extLst>
                <a:ext uri="{FF2B5EF4-FFF2-40B4-BE49-F238E27FC236}">
                  <a16:creationId xmlns:a16="http://schemas.microsoft.com/office/drawing/2014/main" id="{B7516407-B843-434E-9AAB-B910811DA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5" y="5229"/>
              <a:ext cx="10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4            6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6" name="Text Box 89">
              <a:extLst>
                <a:ext uri="{FF2B5EF4-FFF2-40B4-BE49-F238E27FC236}">
                  <a16:creationId xmlns:a16="http://schemas.microsoft.com/office/drawing/2014/main" id="{8A7DF51E-24C4-48A0-928E-FA1FED43D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5" y="4653"/>
              <a:ext cx="15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3                      2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7" name="Text Box 90">
              <a:extLst>
                <a:ext uri="{FF2B5EF4-FFF2-40B4-BE49-F238E27FC236}">
                  <a16:creationId xmlns:a16="http://schemas.microsoft.com/office/drawing/2014/main" id="{02EA2C85-4199-432F-A818-E035CCD70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5" y="5229"/>
              <a:ext cx="17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5            4             6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8" name="Text Box 91">
              <a:extLst>
                <a:ext uri="{FF2B5EF4-FFF2-40B4-BE49-F238E27FC236}">
                  <a16:creationId xmlns:a16="http://schemas.microsoft.com/office/drawing/2014/main" id="{EB9475BB-0615-46DE-9B0A-08EAB4FFE4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5" y="5949"/>
              <a:ext cx="9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69" name="Text Box 92">
              <a:extLst>
                <a:ext uri="{FF2B5EF4-FFF2-40B4-BE49-F238E27FC236}">
                  <a16:creationId xmlns:a16="http://schemas.microsoft.com/office/drawing/2014/main" id="{D2649A16-3673-4F74-A91B-8D1E44465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5" y="7965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0" name="Line 93">
              <a:extLst>
                <a:ext uri="{FF2B5EF4-FFF2-40B4-BE49-F238E27FC236}">
                  <a16:creationId xmlns:a16="http://schemas.microsoft.com/office/drawing/2014/main" id="{20012E5E-F82F-4776-A9B5-B32FC7E182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5" y="8397"/>
              <a:ext cx="1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71" name="Line 94">
              <a:extLst>
                <a:ext uri="{FF2B5EF4-FFF2-40B4-BE49-F238E27FC236}">
                  <a16:creationId xmlns:a16="http://schemas.microsoft.com/office/drawing/2014/main" id="{303D05DA-63E0-4043-877A-6CF3E56493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5" y="7101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72" name="Text Box 95">
              <a:extLst>
                <a:ext uri="{FF2B5EF4-FFF2-40B4-BE49-F238E27FC236}">
                  <a16:creationId xmlns:a16="http://schemas.microsoft.com/office/drawing/2014/main" id="{C26CDF2C-0304-4CAB-98C3-D30276E9AC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5" y="8253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3" name="Text Box 96">
              <a:extLst>
                <a:ext uri="{FF2B5EF4-FFF2-40B4-BE49-F238E27FC236}">
                  <a16:creationId xmlns:a16="http://schemas.microsoft.com/office/drawing/2014/main" id="{BBD15540-F1DF-4FDB-97FA-EB18C8985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5" y="6957"/>
              <a:ext cx="4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4" name="Text Box 97">
              <a:extLst>
                <a:ext uri="{FF2B5EF4-FFF2-40B4-BE49-F238E27FC236}">
                  <a16:creationId xmlns:a16="http://schemas.microsoft.com/office/drawing/2014/main" id="{7FB19E45-DB6A-4350-8160-341EE71CB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5" y="8253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5" name="Rectangle 98">
              <a:extLst>
                <a:ext uri="{FF2B5EF4-FFF2-40B4-BE49-F238E27FC236}">
                  <a16:creationId xmlns:a16="http://schemas.microsoft.com/office/drawing/2014/main" id="{F29F76CF-D4B5-4A5B-BCF4-F0D687ABC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7677"/>
              <a:ext cx="800" cy="14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6" name="Line 99">
              <a:extLst>
                <a:ext uri="{FF2B5EF4-FFF2-40B4-BE49-F238E27FC236}">
                  <a16:creationId xmlns:a16="http://schemas.microsoft.com/office/drawing/2014/main" id="{A0A9F78E-BBE6-4C8C-BE20-2742D8AEEB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5" y="7389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77" name="Line 100">
              <a:extLst>
                <a:ext uri="{FF2B5EF4-FFF2-40B4-BE49-F238E27FC236}">
                  <a16:creationId xmlns:a16="http://schemas.microsoft.com/office/drawing/2014/main" id="{5D335530-9490-4695-B8AA-0921E111BC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5" y="7389"/>
              <a:ext cx="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78" name="Text Box 101">
              <a:extLst>
                <a:ext uri="{FF2B5EF4-FFF2-40B4-BE49-F238E27FC236}">
                  <a16:creationId xmlns:a16="http://schemas.microsoft.com/office/drawing/2014/main" id="{6F5A9BB9-76E4-41F0-AAF9-E3A154B2A4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5" y="7101"/>
              <a:ext cx="400" cy="288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79" name="Line 102">
              <a:extLst>
                <a:ext uri="{FF2B5EF4-FFF2-40B4-BE49-F238E27FC236}">
                  <a16:creationId xmlns:a16="http://schemas.microsoft.com/office/drawing/2014/main" id="{74D2C883-FBCF-4D13-A864-3B92C9BBD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5" y="7677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0" name="Line 103">
              <a:extLst>
                <a:ext uri="{FF2B5EF4-FFF2-40B4-BE49-F238E27FC236}">
                  <a16:creationId xmlns:a16="http://schemas.microsoft.com/office/drawing/2014/main" id="{3F3EE76E-16E0-47D5-BAA6-3DE69C7B8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5" y="7821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1" name="Line 104">
              <a:extLst>
                <a:ext uri="{FF2B5EF4-FFF2-40B4-BE49-F238E27FC236}">
                  <a16:creationId xmlns:a16="http://schemas.microsoft.com/office/drawing/2014/main" id="{DE3AD433-5019-4AF2-93EA-D9EC72C70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1" y="7389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2" name="Line 105">
              <a:extLst>
                <a:ext uri="{FF2B5EF4-FFF2-40B4-BE49-F238E27FC236}">
                  <a16:creationId xmlns:a16="http://schemas.microsoft.com/office/drawing/2014/main" id="{6FF5BFC3-E62E-4218-8FD2-56350ECE80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5" y="7821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3" name="Text Box 106">
              <a:extLst>
                <a:ext uri="{FF2B5EF4-FFF2-40B4-BE49-F238E27FC236}">
                  <a16:creationId xmlns:a16="http://schemas.microsoft.com/office/drawing/2014/main" id="{200A71BE-4D03-4AA3-A229-2F96564A1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5" y="7533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  <a:sym typeface="Mathematica1" pitchFamily="2" charset="2"/>
                </a:rPr>
                <a:t>-</a:t>
              </a:r>
              <a:r>
                <a:rPr lang="el-GR" altLang="sl-SI" sz="1200">
                  <a:solidFill>
                    <a:srgbClr val="000000"/>
                  </a:solidFill>
                  <a:latin typeface="Times New Roman" panose="02020603050405020304" pitchFamily="18" charset="0"/>
                  <a:sym typeface="Mathematica1" pitchFamily="2" charset="2"/>
                </a:rPr>
                <a:t>Δ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84" name="Rectangle 107">
              <a:extLst>
                <a:ext uri="{FF2B5EF4-FFF2-40B4-BE49-F238E27FC236}">
                  <a16:creationId xmlns:a16="http://schemas.microsoft.com/office/drawing/2014/main" id="{B3CDC5AA-4A46-4D95-AF08-3D983912F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9117"/>
              <a:ext cx="26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85" name="Rectangle 108">
              <a:extLst>
                <a:ext uri="{FF2B5EF4-FFF2-40B4-BE49-F238E27FC236}">
                  <a16:creationId xmlns:a16="http://schemas.microsoft.com/office/drawing/2014/main" id="{C147EE48-E3A6-4453-A440-F451DDE59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9117"/>
              <a:ext cx="240" cy="72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86" name="Line 109">
              <a:extLst>
                <a:ext uri="{FF2B5EF4-FFF2-40B4-BE49-F238E27FC236}">
                  <a16:creationId xmlns:a16="http://schemas.microsoft.com/office/drawing/2014/main" id="{5D8BB976-7DB9-45AF-9218-35ABC2633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5" y="9261"/>
              <a:ext cx="1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7" name="Line 110">
              <a:extLst>
                <a:ext uri="{FF2B5EF4-FFF2-40B4-BE49-F238E27FC236}">
                  <a16:creationId xmlns:a16="http://schemas.microsoft.com/office/drawing/2014/main" id="{2CE9BC3E-D390-454B-A991-53ECDA049B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5" y="9181"/>
              <a:ext cx="1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8" name="Line 111">
              <a:extLst>
                <a:ext uri="{FF2B5EF4-FFF2-40B4-BE49-F238E27FC236}">
                  <a16:creationId xmlns:a16="http://schemas.microsoft.com/office/drawing/2014/main" id="{61784076-42CA-44A0-8ACA-AF75AF288C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5" y="9494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89" name="Line 112">
              <a:extLst>
                <a:ext uri="{FF2B5EF4-FFF2-40B4-BE49-F238E27FC236}">
                  <a16:creationId xmlns:a16="http://schemas.microsoft.com/office/drawing/2014/main" id="{D6CFF0A7-0453-4B86-8402-63E319A31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5" y="9693"/>
              <a:ext cx="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90" name="Line 113">
              <a:extLst>
                <a:ext uri="{FF2B5EF4-FFF2-40B4-BE49-F238E27FC236}">
                  <a16:creationId xmlns:a16="http://schemas.microsoft.com/office/drawing/2014/main" id="{7DCE742F-CE33-4AFA-B2B5-E80CDBDD9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5" y="9612"/>
              <a:ext cx="1" cy="1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491" name="Rectangle 114">
              <a:extLst>
                <a:ext uri="{FF2B5EF4-FFF2-40B4-BE49-F238E27FC236}">
                  <a16:creationId xmlns:a16="http://schemas.microsoft.com/office/drawing/2014/main" id="{B0457CFC-6A48-4386-B9C5-4A3A19636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5" y="9117"/>
              <a:ext cx="48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46492" name="Line 115">
              <a:extLst>
                <a:ext uri="{FF2B5EF4-FFF2-40B4-BE49-F238E27FC236}">
                  <a16:creationId xmlns:a16="http://schemas.microsoft.com/office/drawing/2014/main" id="{6C008C91-A28E-450F-BC9B-D11DF863B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5" y="9405"/>
              <a:ext cx="8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6437" name="Rectangle 116">
            <a:extLst>
              <a:ext uri="{FF2B5EF4-FFF2-40B4-BE49-F238E27FC236}">
                <a16:creationId xmlns:a16="http://schemas.microsoft.com/office/drawing/2014/main" id="{6A516957-49D5-4E75-AFD7-A3325F385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6051551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Ravnotežno tehnično delo lahko predstavimo v diagramu p-V. V dia­gramu p-V je prikazano tehnično delo za 1 kg snovi.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3">
            <a:extLst>
              <a:ext uri="{FF2B5EF4-FFF2-40B4-BE49-F238E27FC236}">
                <a16:creationId xmlns:a16="http://schemas.microsoft.com/office/drawing/2014/main" id="{5EC791B5-46E9-4FD6-99C3-FF7BD3A50E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93537A6-3B2A-4A22-9BD3-5579A1AC33C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7459" name="Ograda številke diapozitiva 2">
            <a:extLst>
              <a:ext uri="{FF2B5EF4-FFF2-40B4-BE49-F238E27FC236}">
                <a16:creationId xmlns:a16="http://schemas.microsoft.com/office/drawing/2014/main" id="{68EDD310-58DE-4048-A2A4-BA73D642430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F5B6308-EBC0-484F-9024-8F8821576EF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7460" name="Rectangle 5">
            <a:extLst>
              <a:ext uri="{FF2B5EF4-FFF2-40B4-BE49-F238E27FC236}">
                <a16:creationId xmlns:a16="http://schemas.microsoft.com/office/drawing/2014/main" id="{845EFA26-5AE8-4C6E-BB9E-DEF0AA1C0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76250"/>
            <a:ext cx="75739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ENTALPIJA IN PRVI GLAVNI ZAKON TERMODINAMIKE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147461" name="Rectangle 6">
            <a:extLst>
              <a:ext uri="{FF2B5EF4-FFF2-40B4-BE49-F238E27FC236}">
                <a16:creationId xmlns:a16="http://schemas.microsoft.com/office/drawing/2014/main" id="{22D23FA8-568B-48C2-8061-3DB49B252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895351"/>
            <a:ext cx="842486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Snov celotnega poglavja temelji na energijah in na zakonu o ohranitvi energije. Prvi glavni zakon termodinamike povezuje tri oblike energije: toploto, delo in notranjo energijo. Toplota in delo sta prehodni obliki energije, saj lahko prehajata prek meje sistema. Notranja energija pa je nakopičena energija in predstavlja lastnost sistema.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Prvi glavni zakon termodinamike lahko definiramo tako:</a:t>
            </a:r>
          </a:p>
        </p:txBody>
      </p:sp>
      <p:sp>
        <p:nvSpPr>
          <p:cNvPr id="147462" name="Rectangle 7">
            <a:extLst>
              <a:ext uri="{FF2B5EF4-FFF2-40B4-BE49-F238E27FC236}">
                <a16:creationId xmlns:a16="http://schemas.microsoft.com/office/drawing/2014/main" id="{FDE112C5-D77A-4E3A-B1B4-4B1A2A2D1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284538"/>
            <a:ext cx="8713788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Notranjo energijo telesa poveča dovedena toplota, zmanjša jo iz telesa prido­bljeno delo in druge, telesu odvzete energije.</a:t>
            </a:r>
          </a:p>
        </p:txBody>
      </p:sp>
      <p:sp>
        <p:nvSpPr>
          <p:cNvPr id="147463" name="Rectangle 8">
            <a:extLst>
              <a:ext uri="{FF2B5EF4-FFF2-40B4-BE49-F238E27FC236}">
                <a16:creationId xmlns:a16="http://schemas.microsoft.com/office/drawing/2014/main" id="{E86CCA03-4D95-487F-9650-795DD903B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187825"/>
            <a:ext cx="5730875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∆U =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-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Q</a:t>
            </a:r>
            <a:r>
              <a:rPr lang="sl-SI" altLang="sl-SI" sz="2200" i="1" baseline="-25000">
                <a:solidFill>
                  <a:srgbClr val="000000"/>
                </a:solidFill>
              </a:rPr>
              <a:t>12p</a:t>
            </a:r>
            <a:r>
              <a:rPr lang="sl-SI" altLang="sl-SI" sz="2200" i="1">
                <a:solidFill>
                  <a:srgbClr val="000000"/>
                </a:solidFill>
              </a:rPr>
              <a:t> - p . (V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47464" name="Rectangle 9">
            <a:extLst>
              <a:ext uri="{FF2B5EF4-FFF2-40B4-BE49-F238E27FC236}">
                <a16:creationId xmlns:a16="http://schemas.microsoft.com/office/drawing/2014/main" id="{19F21B64-3CFB-4668-BDBD-31CA68A28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724400"/>
            <a:ext cx="5583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adiabatne procese, kjer je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0, velja:</a:t>
            </a:r>
          </a:p>
        </p:txBody>
      </p:sp>
      <p:sp>
        <p:nvSpPr>
          <p:cNvPr id="147465" name="Rectangle 10">
            <a:extLst>
              <a:ext uri="{FF2B5EF4-FFF2-40B4-BE49-F238E27FC236}">
                <a16:creationId xmlns:a16="http://schemas.microsoft.com/office/drawing/2014/main" id="{9CB73286-8A72-4723-9252-F7269A631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229225"/>
            <a:ext cx="2905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∆U =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 i="1" baseline="-25000">
                <a:solidFill>
                  <a:srgbClr val="000000"/>
                </a:solidFill>
              </a:rPr>
              <a:t>ad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47466" name="Rectangle 11">
            <a:extLst>
              <a:ext uri="{FF2B5EF4-FFF2-40B4-BE49-F238E27FC236}">
                <a16:creationId xmlns:a16="http://schemas.microsoft.com/office/drawing/2014/main" id="{9FE5EF2A-9213-43FE-8A26-F1399203E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661025"/>
            <a:ext cx="4549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sistemih, kjer je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0, velja:</a:t>
            </a:r>
          </a:p>
        </p:txBody>
      </p:sp>
      <p:sp>
        <p:nvSpPr>
          <p:cNvPr id="147467" name="Rectangle 12">
            <a:extLst>
              <a:ext uri="{FF2B5EF4-FFF2-40B4-BE49-F238E27FC236}">
                <a16:creationId xmlns:a16="http://schemas.microsoft.com/office/drawing/2014/main" id="{48B803FE-BD8A-4407-8183-FD58461FD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6237289"/>
            <a:ext cx="4895850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∆U = 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Q</a:t>
            </a:r>
            <a:r>
              <a:rPr lang="sl-SI" altLang="sl-SI" sz="2200" i="1" baseline="-25000">
                <a:solidFill>
                  <a:srgbClr val="000000"/>
                </a:solidFill>
              </a:rPr>
              <a:t>12V</a:t>
            </a:r>
            <a:r>
              <a:rPr lang="sl-SI" altLang="sl-SI" sz="2200" i="1">
                <a:solidFill>
                  <a:srgbClr val="000000"/>
                </a:solidFill>
              </a:rPr>
              <a:t> = m .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3">
            <a:extLst>
              <a:ext uri="{FF2B5EF4-FFF2-40B4-BE49-F238E27FC236}">
                <a16:creationId xmlns:a16="http://schemas.microsoft.com/office/drawing/2014/main" id="{9E331354-01EA-4305-B815-E6952BD08C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C2EB61D-B603-4438-B0F7-7F7D16FE55A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8483" name="Ograda številke diapozitiva 2">
            <a:extLst>
              <a:ext uri="{FF2B5EF4-FFF2-40B4-BE49-F238E27FC236}">
                <a16:creationId xmlns:a16="http://schemas.microsoft.com/office/drawing/2014/main" id="{100174A2-DD36-48D8-A116-7BDF4956454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CA11DC3-F7D5-44C7-A683-CB486FCD835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8484" name="Rectangle 4">
            <a:extLst>
              <a:ext uri="{FF2B5EF4-FFF2-40B4-BE49-F238E27FC236}">
                <a16:creationId xmlns:a16="http://schemas.microsoft.com/office/drawing/2014/main" id="{EDDE323E-EAF0-415B-9683-C6404EB03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6" y="393701"/>
            <a:ext cx="87852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752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752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752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5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Primeri: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1. m = </a:t>
            </a:r>
            <a:r>
              <a:rPr lang="sl-SI" altLang="sl-SI" sz="2200">
                <a:solidFill>
                  <a:srgbClr val="000000"/>
                </a:solidFill>
              </a:rPr>
              <a:t>4 kg zraka raztezamo v adiabatnem procesu. Pri tem pade temperatura s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50 °C na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10 °C. Kolikšno je adiabatno tehnično delo?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t12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H</a:t>
            </a:r>
            <a:r>
              <a:rPr lang="sl-SI" altLang="sl-SI" sz="2200" baseline="-25000">
                <a:solidFill>
                  <a:srgbClr val="000000"/>
                </a:solidFill>
              </a:rPr>
              <a:t>1 </a:t>
            </a:r>
            <a:r>
              <a:rPr lang="sl-SI" altLang="sl-SI" sz="2200" i="1">
                <a:solidFill>
                  <a:srgbClr val="000000"/>
                </a:solidFill>
              </a:rPr>
              <a:t>– H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m . c</a:t>
            </a:r>
            <a:r>
              <a:rPr lang="sl-SI" altLang="sl-SI" sz="2200" i="1" baseline="-25000">
                <a:solidFill>
                  <a:srgbClr val="000000"/>
                </a:solidFill>
              </a:rPr>
              <a:t>p</a:t>
            </a:r>
            <a:r>
              <a:rPr lang="sl-SI" altLang="sl-SI" sz="2200" i="1">
                <a:solidFill>
                  <a:srgbClr val="000000"/>
                </a:solidFill>
              </a:rPr>
              <a:t> 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) = </a:t>
            </a:r>
            <a:r>
              <a:rPr lang="sl-SI" altLang="sl-SI" sz="2200">
                <a:solidFill>
                  <a:srgbClr val="000000"/>
                </a:solidFill>
              </a:rPr>
              <a:t>4 kg.1005 J/kgK.(323 - 283) K =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= 160 kJ</a:t>
            </a:r>
          </a:p>
        </p:txBody>
      </p:sp>
      <p:sp>
        <p:nvSpPr>
          <p:cNvPr id="148485" name="Rectangle 5">
            <a:extLst>
              <a:ext uri="{FF2B5EF4-FFF2-40B4-BE49-F238E27FC236}">
                <a16:creationId xmlns:a16="http://schemas.microsoft.com/office/drawing/2014/main" id="{E291741D-7628-43A7-898E-C2C9F1F66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214" y="2702759"/>
            <a:ext cx="8713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6 kg zraka temperature 20˚C stiskamo z 100 kJ dela. Kolikšna je temperatura na koncu procesa tlačenja, če ni bilo izmenjave toplote z okolico?</a:t>
            </a:r>
          </a:p>
        </p:txBody>
      </p:sp>
      <p:sp>
        <p:nvSpPr>
          <p:cNvPr id="148486" name="Rectangle 7">
            <a:extLst>
              <a:ext uri="{FF2B5EF4-FFF2-40B4-BE49-F238E27FC236}">
                <a16:creationId xmlns:a16="http://schemas.microsoft.com/office/drawing/2014/main" id="{8D41E7F5-A4B9-479C-B88D-6E18ABC1E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99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48487" name="Object 6">
            <a:extLst>
              <a:ext uri="{FF2B5EF4-FFF2-40B4-BE49-F238E27FC236}">
                <a16:creationId xmlns:a16="http://schemas.microsoft.com/office/drawing/2014/main" id="{21441367-7168-43E8-8444-EF395208E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3860800"/>
          <a:ext cx="6913562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3200400" imgH="1625600" progId="Equation.3">
                  <p:embed/>
                </p:oleObj>
              </mc:Choice>
              <mc:Fallback>
                <p:oleObj name="Enačba" r:id="rId2" imgW="3200400" imgH="1625600" progId="Equation.3">
                  <p:embed/>
                  <p:pic>
                    <p:nvPicPr>
                      <p:cNvPr id="148487" name="Object 6">
                        <a:extLst>
                          <a:ext uri="{FF2B5EF4-FFF2-40B4-BE49-F238E27FC236}">
                            <a16:creationId xmlns:a16="http://schemas.microsoft.com/office/drawing/2014/main" id="{21441367-7168-43E8-8444-EF395208E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860800"/>
                        <a:ext cx="6913562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3">
            <a:extLst>
              <a:ext uri="{FF2B5EF4-FFF2-40B4-BE49-F238E27FC236}">
                <a16:creationId xmlns:a16="http://schemas.microsoft.com/office/drawing/2014/main" id="{0A7AC330-2B45-4145-A8DC-AF58B9E1FA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4F60406-68C3-4282-83E3-50095BCC092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4931" name="Ograda številke diapozitiva 2">
            <a:extLst>
              <a:ext uri="{FF2B5EF4-FFF2-40B4-BE49-F238E27FC236}">
                <a16:creationId xmlns:a16="http://schemas.microsoft.com/office/drawing/2014/main" id="{1F3C3547-8470-4DD7-97E1-2600B117638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68A2294-DC7D-4524-A572-221A919E820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4932" name="Rectangle 5">
            <a:extLst>
              <a:ext uri="{FF2B5EF4-FFF2-40B4-BE49-F238E27FC236}">
                <a16:creationId xmlns:a16="http://schemas.microsoft.com/office/drawing/2014/main" id="{C524C955-87FF-4334-A9BB-04290E1F1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649289"/>
            <a:ext cx="8785225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končnem raztezku telesa mase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volumna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ob konstantnem tlaku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p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opravljeno delo: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V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Opravljeno delo lahko izrazimo na enoto mase v zaprtem sistemu pri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konstantnem tlaku: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4933" name="Rectangle 18">
            <a:extLst>
              <a:ext uri="{FF2B5EF4-FFF2-40B4-BE49-F238E27FC236}">
                <a16:creationId xmlns:a16="http://schemas.microsoft.com/office/drawing/2014/main" id="{9D962FAD-2F07-4F8B-A9C8-CA6F2A58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4934" name="Object 17">
            <a:extLst>
              <a:ext uri="{FF2B5EF4-FFF2-40B4-BE49-F238E27FC236}">
                <a16:creationId xmlns:a16="http://schemas.microsoft.com/office/drawing/2014/main" id="{4930AF06-92F4-47D6-9C22-474E1661F5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1351" y="2562226"/>
          <a:ext cx="35607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005729" imgH="406224" progId="Equation.3">
                  <p:embed/>
                </p:oleObj>
              </mc:Choice>
              <mc:Fallback>
                <p:oleObj name="Enačba" r:id="rId2" imgW="2005729" imgH="406224" progId="Equation.3">
                  <p:embed/>
                  <p:pic>
                    <p:nvPicPr>
                      <p:cNvPr id="124934" name="Object 17">
                        <a:extLst>
                          <a:ext uri="{FF2B5EF4-FFF2-40B4-BE49-F238E27FC236}">
                            <a16:creationId xmlns:a16="http://schemas.microsoft.com/office/drawing/2014/main" id="{4930AF06-92F4-47D6-9C22-474E1661F5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1" y="2562226"/>
                        <a:ext cx="3560763" cy="7016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4935" name="Picture 19">
            <a:extLst>
              <a:ext uri="{FF2B5EF4-FFF2-40B4-BE49-F238E27FC236}">
                <a16:creationId xmlns:a16="http://schemas.microsoft.com/office/drawing/2014/main" id="{990F3528-E1ED-4668-8B0D-7CD2C1F03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7893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09" name="Group 29">
            <a:extLst>
              <a:ext uri="{FF2B5EF4-FFF2-40B4-BE49-F238E27FC236}">
                <a16:creationId xmlns:a16="http://schemas.microsoft.com/office/drawing/2014/main" id="{43BB5559-4771-4F0F-AE53-465B6C88166E}"/>
              </a:ext>
            </a:extLst>
          </p:cNvPr>
          <p:cNvGraphicFramePr>
            <a:graphicFrameLocks noGrp="1"/>
          </p:cNvGraphicFramePr>
          <p:nvPr/>
        </p:nvGraphicFramePr>
        <p:xfrm>
          <a:off x="6003925" y="2924176"/>
          <a:ext cx="207964" cy="1006475"/>
        </p:xfrm>
        <a:graphic>
          <a:graphicData uri="http://schemas.openxmlformats.org/drawingml/2006/table">
            <a:tbl>
              <a:tblPr/>
              <a:tblGrid>
                <a:gridCol w="207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sl-SI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2" marR="91282" marT="45749" marB="4574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119" name="Group 39">
            <a:extLst>
              <a:ext uri="{FF2B5EF4-FFF2-40B4-BE49-F238E27FC236}">
                <a16:creationId xmlns:a16="http://schemas.microsoft.com/office/drawing/2014/main" id="{A7A4EE8D-9C48-423E-9F1C-DF680095C936}"/>
              </a:ext>
            </a:extLst>
          </p:cNvPr>
          <p:cNvGraphicFramePr>
            <a:graphicFrameLocks noGrp="1"/>
          </p:cNvGraphicFramePr>
          <p:nvPr/>
        </p:nvGraphicFramePr>
        <p:xfrm>
          <a:off x="6003925" y="2924176"/>
          <a:ext cx="207964" cy="1006475"/>
        </p:xfrm>
        <a:graphic>
          <a:graphicData uri="http://schemas.openxmlformats.org/drawingml/2006/table">
            <a:tbl>
              <a:tblPr/>
              <a:tblGrid>
                <a:gridCol w="207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sl-SI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2" marR="91282" marT="45749" marB="4574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4940" name="Rectangle 51">
            <a:extLst>
              <a:ext uri="{FF2B5EF4-FFF2-40B4-BE49-F238E27FC236}">
                <a16:creationId xmlns:a16="http://schemas.microsoft.com/office/drawing/2014/main" id="{C6E4F56D-18F6-4529-B28F-70E5FD6B1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3785206"/>
            <a:ext cx="1342034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pridobivanje dela </a:t>
            </a:r>
            <a:r>
              <a:rPr lang="sl-SI" altLang="sl-SI" sz="800" i="1">
                <a:solidFill>
                  <a:srgbClr val="000000"/>
                </a:solidFill>
              </a:rPr>
              <a:t>W</a:t>
            </a:r>
            <a:r>
              <a:rPr lang="sl-SI" altLang="sl-SI" sz="800" baseline="-25000">
                <a:solidFill>
                  <a:srgbClr val="000000"/>
                </a:solidFill>
              </a:rPr>
              <a:t>12</a:t>
            </a:r>
            <a:r>
              <a:rPr lang="sl-SI" altLang="sl-SI" sz="800">
                <a:solidFill>
                  <a:srgbClr val="000000"/>
                </a:solidFill>
              </a:rPr>
              <a:t> &gt; 0</a:t>
            </a:r>
            <a:br>
              <a:rPr lang="sl-SI" altLang="sl-SI" sz="2200">
                <a:solidFill>
                  <a:srgbClr val="000000"/>
                </a:solidFill>
              </a:rPr>
            </a:br>
            <a:br>
              <a:rPr lang="sl-SI" altLang="sl-SI" sz="22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4941" name="Line 52">
            <a:extLst>
              <a:ext uri="{FF2B5EF4-FFF2-40B4-BE49-F238E27FC236}">
                <a16:creationId xmlns:a16="http://schemas.microsoft.com/office/drawing/2014/main" id="{1C7A5E28-7E27-4553-88DE-FB089CD57F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4113" y="39338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42" name="Line 53">
            <a:extLst>
              <a:ext uri="{FF2B5EF4-FFF2-40B4-BE49-F238E27FC236}">
                <a16:creationId xmlns:a16="http://schemas.microsoft.com/office/drawing/2014/main" id="{AD0A83D6-CDFB-46E1-A3FD-DAFC2AC40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8438" y="42211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43" name="Line 54">
            <a:extLst>
              <a:ext uri="{FF2B5EF4-FFF2-40B4-BE49-F238E27FC236}">
                <a16:creationId xmlns:a16="http://schemas.microsoft.com/office/drawing/2014/main" id="{03A63625-C28C-47BE-8CDB-567AB5F8E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8" y="4221163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44" name="Rectangle 55">
            <a:extLst>
              <a:ext uri="{FF2B5EF4-FFF2-40B4-BE49-F238E27FC236}">
                <a16:creationId xmlns:a16="http://schemas.microsoft.com/office/drawing/2014/main" id="{BE530374-AB26-4B46-8D30-B23CD2F01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3951289"/>
            <a:ext cx="13509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delo se porablja </a:t>
            </a:r>
            <a:r>
              <a:rPr lang="sl-SI" altLang="sl-SI" sz="800" i="1">
                <a:solidFill>
                  <a:srgbClr val="000000"/>
                </a:solidFill>
              </a:rPr>
              <a:t>W</a:t>
            </a:r>
            <a:r>
              <a:rPr lang="sl-SI" altLang="sl-SI" sz="800" baseline="-25000">
                <a:solidFill>
                  <a:srgbClr val="000000"/>
                </a:solidFill>
              </a:rPr>
              <a:t>21</a:t>
            </a:r>
            <a:r>
              <a:rPr lang="sl-SI" altLang="sl-SI" sz="800">
                <a:solidFill>
                  <a:srgbClr val="000000"/>
                </a:solidFill>
              </a:rPr>
              <a:t> &lt; 0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4945" name="Rectangle 56">
            <a:extLst>
              <a:ext uri="{FF2B5EF4-FFF2-40B4-BE49-F238E27FC236}">
                <a16:creationId xmlns:a16="http://schemas.microsoft.com/office/drawing/2014/main" id="{571B8609-6177-4EBF-A7D3-4AC5304D4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4365626"/>
            <a:ext cx="9223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raztezanje (1, 2)</a:t>
            </a:r>
          </a:p>
        </p:txBody>
      </p:sp>
      <p:sp>
        <p:nvSpPr>
          <p:cNvPr id="124946" name="Rectangle 57">
            <a:extLst>
              <a:ext uri="{FF2B5EF4-FFF2-40B4-BE49-F238E27FC236}">
                <a16:creationId xmlns:a16="http://schemas.microsoft.com/office/drawing/2014/main" id="{0DC820F3-60DD-4FF8-B1F4-2A835CDE6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4724401"/>
            <a:ext cx="8477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stiskanje (2, 1)</a:t>
            </a:r>
          </a:p>
        </p:txBody>
      </p:sp>
      <p:sp>
        <p:nvSpPr>
          <p:cNvPr id="124947" name="Line 58">
            <a:extLst>
              <a:ext uri="{FF2B5EF4-FFF2-40B4-BE49-F238E27FC236}">
                <a16:creationId xmlns:a16="http://schemas.microsoft.com/office/drawing/2014/main" id="{F77771CF-BF30-4040-B904-089B20CFB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5189" y="6165850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48" name="Line 59">
            <a:extLst>
              <a:ext uri="{FF2B5EF4-FFF2-40B4-BE49-F238E27FC236}">
                <a16:creationId xmlns:a16="http://schemas.microsoft.com/office/drawing/2014/main" id="{779F9066-F236-493F-B3E8-346C905214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5188" y="3789364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49" name="Text Box 70">
            <a:extLst>
              <a:ext uri="{FF2B5EF4-FFF2-40B4-BE49-F238E27FC236}">
                <a16:creationId xmlns:a16="http://schemas.microsoft.com/office/drawing/2014/main" id="{A105F04E-8606-4863-8A1F-82E9E5F89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3644900"/>
            <a:ext cx="431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4950" name="Text Box 71">
            <a:extLst>
              <a:ext uri="{FF2B5EF4-FFF2-40B4-BE49-F238E27FC236}">
                <a16:creationId xmlns:a16="http://schemas.microsoft.com/office/drawing/2014/main" id="{6B698CB1-AE1A-4991-B161-B37A34FDD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3644900"/>
            <a:ext cx="53975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P(Pa)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4951" name="Line 74">
            <a:extLst>
              <a:ext uri="{FF2B5EF4-FFF2-40B4-BE49-F238E27FC236}">
                <a16:creationId xmlns:a16="http://schemas.microsoft.com/office/drawing/2014/main" id="{B5A0091D-3EF7-4487-8FE9-F23B1016C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6" y="623728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52" name="Line 75">
            <a:extLst>
              <a:ext uri="{FF2B5EF4-FFF2-40B4-BE49-F238E27FC236}">
                <a16:creationId xmlns:a16="http://schemas.microsoft.com/office/drawing/2014/main" id="{748D0D7C-06AD-4B44-9DB8-507FE77AE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19513" y="62372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53" name="Line 76">
            <a:extLst>
              <a:ext uri="{FF2B5EF4-FFF2-40B4-BE49-F238E27FC236}">
                <a16:creationId xmlns:a16="http://schemas.microsoft.com/office/drawing/2014/main" id="{1A6651A2-A23F-42A1-9518-EE5AE1477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9150" y="6237288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954" name="Text Box 77">
            <a:extLst>
              <a:ext uri="{FF2B5EF4-FFF2-40B4-BE49-F238E27FC236}">
                <a16:creationId xmlns:a16="http://schemas.microsoft.com/office/drawing/2014/main" id="{2104CB18-4210-41D7-AA57-84D239F06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6237288"/>
            <a:ext cx="647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</p:txBody>
      </p:sp>
      <p:sp>
        <p:nvSpPr>
          <p:cNvPr id="124955" name="Rectangle 78">
            <a:extLst>
              <a:ext uri="{FF2B5EF4-FFF2-40B4-BE49-F238E27FC236}">
                <a16:creationId xmlns:a16="http://schemas.microsoft.com/office/drawing/2014/main" id="{769E06B4-66E9-4E8B-ADE6-7A9C0556F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1" y="6237289"/>
            <a:ext cx="352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1000">
                <a:solidFill>
                  <a:srgbClr val="000000"/>
                </a:solidFill>
                <a:sym typeface="Mathematica1" pitchFamily="2" charset="2"/>
              </a:rPr>
              <a:t>Δ</a:t>
            </a:r>
            <a:r>
              <a:rPr lang="sl-SI" altLang="sl-SI" sz="1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24956" name="Rectangle 79">
            <a:extLst>
              <a:ext uri="{FF2B5EF4-FFF2-40B4-BE49-F238E27FC236}">
                <a16:creationId xmlns:a16="http://schemas.microsoft.com/office/drawing/2014/main" id="{B6542CC1-03A7-421C-AA37-CC2D57AE2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5" y="3644900"/>
            <a:ext cx="4546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PRIKAZ DELA V DIAGRAMU </a:t>
            </a:r>
            <a:r>
              <a:rPr lang="sl-SI" altLang="sl-SI" sz="2200" b="1" i="1">
                <a:solidFill>
                  <a:srgbClr val="000000"/>
                </a:solidFill>
              </a:rPr>
              <a:t>p-V</a:t>
            </a:r>
          </a:p>
        </p:txBody>
      </p:sp>
      <p:sp>
        <p:nvSpPr>
          <p:cNvPr id="121890" name="Rectangle 80">
            <a:extLst>
              <a:ext uri="{FF2B5EF4-FFF2-40B4-BE49-F238E27FC236}">
                <a16:creationId xmlns:a16="http://schemas.microsoft.com/office/drawing/2014/main" id="{24F944BD-9B97-4910-A454-C3DB5AC9586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691064" y="4064002"/>
            <a:ext cx="5976937" cy="2462213"/>
          </a:xfrm>
          <a:prstGeom prst="rect">
            <a:avLst/>
          </a:prstGeom>
          <a:blipFill rotWithShape="0">
            <a:blip r:embed="rId5"/>
            <a:stretch>
              <a:fillRect l="-1327" t="-990" r="-1327" b="-4703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24958" name="Rectangle 81">
            <a:extLst>
              <a:ext uri="{FF2B5EF4-FFF2-40B4-BE49-F238E27FC236}">
                <a16:creationId xmlns:a16="http://schemas.microsoft.com/office/drawing/2014/main" id="{21C9DC6B-EB23-46CD-AA7A-1B691279A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6453188"/>
            <a:ext cx="1841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b="1" i="1">
                <a:solidFill>
                  <a:srgbClr val="000000"/>
                </a:solidFill>
              </a:rPr>
              <a:t>Diagram p-V za volumsko delo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2E759D9-5633-44C2-9DFE-D08DA8A873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404664"/>
            <a:ext cx="8229600" cy="5843736"/>
          </a:xfrm>
          <a:blipFill rotWithShape="0">
            <a:blip r:embed="rId2"/>
            <a:stretch>
              <a:fillRect l="-963" t="-521" r="-1630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25955" name="Označba mesta številke diapozitiva 3">
            <a:extLst>
              <a:ext uri="{FF2B5EF4-FFF2-40B4-BE49-F238E27FC236}">
                <a16:creationId xmlns:a16="http://schemas.microsoft.com/office/drawing/2014/main" id="{96276184-0FDC-4560-8CE9-2B514966D2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FAFBDF3-BFE4-4986-ACDF-B8D6E80438F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25956" name="Slika 4">
            <a:extLst>
              <a:ext uri="{FF2B5EF4-FFF2-40B4-BE49-F238E27FC236}">
                <a16:creationId xmlns:a16="http://schemas.microsoft.com/office/drawing/2014/main" id="{7E933408-9F32-4810-8F4D-035CBBFC7B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4333875"/>
            <a:ext cx="2667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3">
            <a:extLst>
              <a:ext uri="{FF2B5EF4-FFF2-40B4-BE49-F238E27FC236}">
                <a16:creationId xmlns:a16="http://schemas.microsoft.com/office/drawing/2014/main" id="{782F9AD1-D600-4350-8418-700949A72F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18C7D5-C400-4792-B375-FC265774D3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6979" name="Ograda številke diapozitiva 2">
            <a:extLst>
              <a:ext uri="{FF2B5EF4-FFF2-40B4-BE49-F238E27FC236}">
                <a16:creationId xmlns:a16="http://schemas.microsoft.com/office/drawing/2014/main" id="{CF672773-8694-4328-8682-AEB3EF16C01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7FA5A40-321C-4CFC-B66D-ED9B7570259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75117" name="Group 13">
            <a:extLst>
              <a:ext uri="{FF2B5EF4-FFF2-40B4-BE49-F238E27FC236}">
                <a16:creationId xmlns:a16="http://schemas.microsoft.com/office/drawing/2014/main" id="{C111D07E-3224-4FFF-AF44-73DDAAAA406E}"/>
              </a:ext>
            </a:extLst>
          </p:cNvPr>
          <p:cNvGraphicFramePr>
            <a:graphicFrameLocks noGrp="1"/>
          </p:cNvGraphicFramePr>
          <p:nvPr/>
        </p:nvGraphicFramePr>
        <p:xfrm>
          <a:off x="-4578350" y="2787650"/>
          <a:ext cx="207962" cy="517530"/>
        </p:xfrm>
        <a:graphic>
          <a:graphicData uri="http://schemas.openxmlformats.org/drawingml/2006/table">
            <a:tbl>
              <a:tblPr/>
              <a:tblGrid>
                <a:gridCol w="207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1" marR="91281" marT="45405" marB="4540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6982" name="Rectangle 14">
            <a:extLst>
              <a:ext uri="{FF2B5EF4-FFF2-40B4-BE49-F238E27FC236}">
                <a16:creationId xmlns:a16="http://schemas.microsoft.com/office/drawing/2014/main" id="{B82BD078-E65F-476F-A894-5EC15E260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90318"/>
            <a:ext cx="856932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raztezanju - delo pridobimo iz sistema.</a:t>
            </a:r>
            <a:endParaRPr lang="sl-SI" altLang="sl-SI" sz="2200">
              <a:solidFill>
                <a:srgbClr val="000000"/>
              </a:solidFill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stiskanju (kompresiji) - delo sistemu dovajamo.</a:t>
            </a:r>
            <a:endParaRPr lang="sl-SI" altLang="sl-SI" sz="2200">
              <a:solidFill>
                <a:srgbClr val="000000"/>
              </a:solidFill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Delo, opravljeno pri raztegnitvi plina pri mehanskem ravnotežju, je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enako ploskvi pod potjo raztezne preobrazbe. Če poteka pot od leve proti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desni v smeri večanja volumna, je opravljeno delo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pozitivno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Če pa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poteka preobrazba v nasprotni smeri, tako da se volumen manjša –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stiskanje –, je to delo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negativno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Takšno pot preobrazbe imenujemo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stiskanja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6983" name="Rectangle 15">
            <a:extLst>
              <a:ext uri="{FF2B5EF4-FFF2-40B4-BE49-F238E27FC236}">
                <a16:creationId xmlns:a16="http://schemas.microsoft.com/office/drawing/2014/main" id="{2ED2EEB6-815A-40F3-AB91-E59F4C270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276600"/>
            <a:ext cx="864076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95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413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413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41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1.Določi volumsko delo (delo enkratnega raztezanja, absolutno delo) ob mehanskem ravnotežju pri tlaku </a:t>
            </a:r>
            <a:r>
              <a:rPr lang="sl-SI" altLang="sl-SI" sz="2200" i="1">
                <a:solidFill>
                  <a:srgbClr val="000000"/>
                </a:solidFill>
              </a:rPr>
              <a:t>p = 2 </a:t>
            </a:r>
            <a:r>
              <a:rPr lang="sl-SI" altLang="sl-SI" sz="2200">
                <a:solidFill>
                  <a:srgbClr val="000000"/>
                </a:solidFill>
              </a:rPr>
              <a:t>bar pri začetnem volumnu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0,5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in končnem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p . (V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= 2 .</a:t>
            </a:r>
            <a:r>
              <a:rPr lang="sl-SI" altLang="sl-SI" sz="2200">
                <a:solidFill>
                  <a:srgbClr val="000000"/>
                </a:solidFill>
              </a:rPr>
              <a:t>10</a:t>
            </a:r>
            <a:r>
              <a:rPr lang="sl-SI" altLang="sl-SI" sz="2200" baseline="30000">
                <a:solidFill>
                  <a:srgbClr val="000000"/>
                </a:solidFill>
              </a:rPr>
              <a:t>5</a:t>
            </a:r>
            <a:r>
              <a:rPr lang="sl-SI" altLang="sl-SI" sz="2200">
                <a:solidFill>
                  <a:srgbClr val="000000"/>
                </a:solidFill>
              </a:rPr>
              <a:t> N/m</a:t>
            </a:r>
            <a:r>
              <a:rPr lang="sl-SI" altLang="sl-SI" sz="2200" baseline="30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.(1,5 - 0,5)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= 200000 J = 200 kJ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3">
            <a:extLst>
              <a:ext uri="{FF2B5EF4-FFF2-40B4-BE49-F238E27FC236}">
                <a16:creationId xmlns:a16="http://schemas.microsoft.com/office/drawing/2014/main" id="{41947B9B-1778-4340-AB3E-3EA2139AAA5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B799D38-10CE-42C7-B2AE-F37EBF5F7A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003" name="Ograda številke diapozitiva 2">
            <a:extLst>
              <a:ext uri="{FF2B5EF4-FFF2-40B4-BE49-F238E27FC236}">
                <a16:creationId xmlns:a16="http://schemas.microsoft.com/office/drawing/2014/main" id="{EBE48F46-B464-4536-BDD5-ADEDD810F20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4ABF48-27E3-4711-AF6B-12F097E7DA5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004" name="Rectangle 4">
            <a:extLst>
              <a:ext uri="{FF2B5EF4-FFF2-40B4-BE49-F238E27FC236}">
                <a16:creationId xmlns:a16="http://schemas.microsoft.com/office/drawing/2014/main" id="{B57A6B53-2E6A-4839-B203-99907A74D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91370"/>
            <a:ext cx="8713787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Srednji tlak </a:t>
            </a:r>
            <a:r>
              <a:rPr lang="sl-SI" altLang="sl-SI" sz="2200" b="1" i="1">
                <a:solidFill>
                  <a:srgbClr val="000000"/>
                </a:solidFill>
              </a:rPr>
              <a:t>p</a:t>
            </a:r>
            <a:r>
              <a:rPr lang="sl-SI" altLang="sl-SI" sz="2200" b="1" baseline="-25000">
                <a:solidFill>
                  <a:srgbClr val="000000"/>
                </a:solidFill>
              </a:rPr>
              <a:t>m</a:t>
            </a:r>
            <a:r>
              <a:rPr lang="sl-SI" altLang="sl-SI" sz="2200" b="1">
                <a:solidFill>
                  <a:srgbClr val="000000"/>
                </a:solidFill>
              </a:rPr>
              <a:t>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 je tisti tlak, ki daje enako delo pri spremembi tlaka </a:t>
            </a:r>
            <a:r>
              <a:rPr lang="sl-SI" altLang="sl-SI" sz="2200" i="1">
                <a:solidFill>
                  <a:srgbClr val="000000"/>
                </a:solidFill>
              </a:rPr>
              <a:t>od 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i="1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absolutno delo [J]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srednji tlak [</a:t>
            </a:r>
            <a:r>
              <a:rPr lang="sl-SI" altLang="sl-SI" sz="2200" i="1">
                <a:solidFill>
                  <a:srgbClr val="000000"/>
                </a:solidFill>
              </a:rPr>
              <a:t>Pa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</a:t>
            </a:r>
            <a:r>
              <a:rPr lang="sl-SI" altLang="sl-SI" sz="2200">
                <a:solidFill>
                  <a:srgbClr val="000000"/>
                </a:solidFill>
              </a:rPr>
              <a:t>končni volumen [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i="1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začetni volumen [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i="1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28005" name="Rectangle 5">
            <a:extLst>
              <a:ext uri="{FF2B5EF4-FFF2-40B4-BE49-F238E27FC236}">
                <a16:creationId xmlns:a16="http://schemas.microsoft.com/office/drawing/2014/main" id="{06F99480-2B5F-44EB-AE49-E0CD3F98B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125539"/>
            <a:ext cx="3232150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. (V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28006" name="Line 6">
            <a:extLst>
              <a:ext uri="{FF2B5EF4-FFF2-40B4-BE49-F238E27FC236}">
                <a16:creationId xmlns:a16="http://schemas.microsoft.com/office/drawing/2014/main" id="{2F3398E2-91FE-4DE3-ABC2-937FD600B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1341439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07" name="Line 7">
            <a:extLst>
              <a:ext uri="{FF2B5EF4-FFF2-40B4-BE49-F238E27FC236}">
                <a16:creationId xmlns:a16="http://schemas.microsoft.com/office/drawing/2014/main" id="{20A5CB6E-AB32-48D5-89EB-0E8A6F8D8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3573463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C7B60092-7500-49AF-A9B4-7AF09AB7D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2924175"/>
            <a:ext cx="1439863" cy="6492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8009" name="AutoShape 9">
            <a:extLst>
              <a:ext uri="{FF2B5EF4-FFF2-40B4-BE49-F238E27FC236}">
                <a16:creationId xmlns:a16="http://schemas.microsoft.com/office/drawing/2014/main" id="{2CA15FFC-2C53-49B2-9790-FBC2A3FE2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2060575"/>
            <a:ext cx="1439863" cy="865188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8010" name="Text Box 10">
            <a:extLst>
              <a:ext uri="{FF2B5EF4-FFF2-40B4-BE49-F238E27FC236}">
                <a16:creationId xmlns:a16="http://schemas.microsoft.com/office/drawing/2014/main" id="{38AE1F24-60D0-47AB-AA89-E3EA69E85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6" y="1844676"/>
            <a:ext cx="3587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8011" name="Text Box 11">
            <a:extLst>
              <a:ext uri="{FF2B5EF4-FFF2-40B4-BE49-F238E27FC236}">
                <a16:creationId xmlns:a16="http://schemas.microsoft.com/office/drawing/2014/main" id="{54F67ED3-26F5-4963-9495-A088C2453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0" y="2852738"/>
            <a:ext cx="3444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8012" name="Text Box 12">
            <a:extLst>
              <a:ext uri="{FF2B5EF4-FFF2-40B4-BE49-F238E27FC236}">
                <a16:creationId xmlns:a16="http://schemas.microsoft.com/office/drawing/2014/main" id="{E452439B-3435-4882-9435-59E2ABFB0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3429001"/>
            <a:ext cx="36036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8013" name="Text Box 13">
            <a:extLst>
              <a:ext uri="{FF2B5EF4-FFF2-40B4-BE49-F238E27FC236}">
                <a16:creationId xmlns:a16="http://schemas.microsoft.com/office/drawing/2014/main" id="{BFF0084F-4756-4E79-B8B6-9C865AEE5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8" y="3429001"/>
            <a:ext cx="3794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28014" name="Line 14">
            <a:extLst>
              <a:ext uri="{FF2B5EF4-FFF2-40B4-BE49-F238E27FC236}">
                <a16:creationId xmlns:a16="http://schemas.microsoft.com/office/drawing/2014/main" id="{82D5D9B0-AF5E-4355-905C-5B9037A08B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2492375"/>
            <a:ext cx="215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15" name="Text Box 15">
            <a:extLst>
              <a:ext uri="{FF2B5EF4-FFF2-40B4-BE49-F238E27FC236}">
                <a16:creationId xmlns:a16="http://schemas.microsoft.com/office/drawing/2014/main" id="{A8154810-025F-4304-9419-578057465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9" y="2349501"/>
            <a:ext cx="3079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28016" name="Text Box 16">
            <a:extLst>
              <a:ext uri="{FF2B5EF4-FFF2-40B4-BE49-F238E27FC236}">
                <a16:creationId xmlns:a16="http://schemas.microsoft.com/office/drawing/2014/main" id="{10FABCDC-FE7D-486E-8000-615F70DA8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0764" y="2349501"/>
            <a:ext cx="238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28017" name="Text Box 17">
            <a:extLst>
              <a:ext uri="{FF2B5EF4-FFF2-40B4-BE49-F238E27FC236}">
                <a16:creationId xmlns:a16="http://schemas.microsoft.com/office/drawing/2014/main" id="{F8F41DE7-6B1F-47CF-B989-9B932351E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2349501"/>
            <a:ext cx="2889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28018" name="Line 18">
            <a:extLst>
              <a:ext uri="{FF2B5EF4-FFF2-40B4-BE49-F238E27FC236}">
                <a16:creationId xmlns:a16="http://schemas.microsoft.com/office/drawing/2014/main" id="{720CE964-1D6E-4F38-880F-C81F5D9DAA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24564" y="35734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19" name="Line 19">
            <a:extLst>
              <a:ext uri="{FF2B5EF4-FFF2-40B4-BE49-F238E27FC236}">
                <a16:creationId xmlns:a16="http://schemas.microsoft.com/office/drawing/2014/main" id="{D2523AB8-85F9-4A8D-AE2C-0EE0F6FE1B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4563" y="2492375"/>
            <a:ext cx="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0" name="Text Box 20">
            <a:extLst>
              <a:ext uri="{FF2B5EF4-FFF2-40B4-BE49-F238E27FC236}">
                <a16:creationId xmlns:a16="http://schemas.microsoft.com/office/drawing/2014/main" id="{FF8B361A-CDD9-4222-8E8C-B26356D4B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0101" y="1268413"/>
            <a:ext cx="504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 (Pa)</a:t>
            </a:r>
          </a:p>
        </p:txBody>
      </p:sp>
      <p:sp>
        <p:nvSpPr>
          <p:cNvPr id="128021" name="Text Box 21">
            <a:extLst>
              <a:ext uri="{FF2B5EF4-FFF2-40B4-BE49-F238E27FC236}">
                <a16:creationId xmlns:a16="http://schemas.microsoft.com/office/drawing/2014/main" id="{02F425B1-539A-4893-8812-657CBCD40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1" y="3429001"/>
            <a:ext cx="7207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 (m</a:t>
            </a:r>
            <a:r>
              <a:rPr lang="sl-SI" altLang="sl-SI" sz="800" baseline="30000">
                <a:solidFill>
                  <a:srgbClr val="000000"/>
                </a:solidFill>
              </a:rPr>
              <a:t>3</a:t>
            </a:r>
            <a:r>
              <a:rPr lang="sl-SI" altLang="sl-SI" sz="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8022" name="Text Box 22">
            <a:extLst>
              <a:ext uri="{FF2B5EF4-FFF2-40B4-BE49-F238E27FC236}">
                <a16:creationId xmlns:a16="http://schemas.microsoft.com/office/drawing/2014/main" id="{FD571C8E-8378-4398-8594-79DB7ACDA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8" y="2924176"/>
            <a:ext cx="431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</a:t>
            </a:r>
            <a:r>
              <a:rPr lang="sl-SI" altLang="sl-SI" sz="800" baseline="-25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28023" name="Line 23">
            <a:extLst>
              <a:ext uri="{FF2B5EF4-FFF2-40B4-BE49-F238E27FC236}">
                <a16:creationId xmlns:a16="http://schemas.microsoft.com/office/drawing/2014/main" id="{51FBBE84-7886-43FF-9B81-B1A1A46A6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35734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4" name="Line 24">
            <a:extLst>
              <a:ext uri="{FF2B5EF4-FFF2-40B4-BE49-F238E27FC236}">
                <a16:creationId xmlns:a16="http://schemas.microsoft.com/office/drawing/2014/main" id="{C9AAF030-3435-456C-BC0B-5828E52A4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3573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5" name="Line 25">
            <a:extLst>
              <a:ext uri="{FF2B5EF4-FFF2-40B4-BE49-F238E27FC236}">
                <a16:creationId xmlns:a16="http://schemas.microsoft.com/office/drawing/2014/main" id="{3BC22C6A-0B1C-4C7D-A5EE-D2D05FB28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3563" y="35734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6" name="Line 26">
            <a:extLst>
              <a:ext uri="{FF2B5EF4-FFF2-40B4-BE49-F238E27FC236}">
                <a16:creationId xmlns:a16="http://schemas.microsoft.com/office/drawing/2014/main" id="{2DDF52F9-2A8C-4DC4-8FDF-1A63DCDA5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1" y="407670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7" name="Line 27">
            <a:extLst>
              <a:ext uri="{FF2B5EF4-FFF2-40B4-BE49-F238E27FC236}">
                <a16:creationId xmlns:a16="http://schemas.microsoft.com/office/drawing/2014/main" id="{15F05032-E50A-45B1-9E32-EB8B1D179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1" y="38608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8" name="Line 28">
            <a:extLst>
              <a:ext uri="{FF2B5EF4-FFF2-40B4-BE49-F238E27FC236}">
                <a16:creationId xmlns:a16="http://schemas.microsoft.com/office/drawing/2014/main" id="{65E6137C-3AE5-4C7C-ACA2-CA39C6468A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11900" y="38608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9" name="Text Box 29">
            <a:extLst>
              <a:ext uri="{FF2B5EF4-FFF2-40B4-BE49-F238E27FC236}">
                <a16:creationId xmlns:a16="http://schemas.microsoft.com/office/drawing/2014/main" id="{F75DC81C-8BF9-41B5-9D3D-F1124D61D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9" y="3644901"/>
            <a:ext cx="288925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8030" name="Text Box 30">
            <a:extLst>
              <a:ext uri="{FF2B5EF4-FFF2-40B4-BE49-F238E27FC236}">
                <a16:creationId xmlns:a16="http://schemas.microsoft.com/office/drawing/2014/main" id="{FB6AEA3A-9E3E-4503-9219-33E1A5A05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6" y="3644901"/>
            <a:ext cx="57626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2  </a:t>
            </a:r>
            <a:r>
              <a:rPr lang="sl-SI" altLang="sl-SI" sz="800">
                <a:solidFill>
                  <a:srgbClr val="000000"/>
                </a:solidFill>
              </a:rPr>
              <a:t>- V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8031" name="Text Box 31">
            <a:extLst>
              <a:ext uri="{FF2B5EF4-FFF2-40B4-BE49-F238E27FC236}">
                <a16:creationId xmlns:a16="http://schemas.microsoft.com/office/drawing/2014/main" id="{EF7B3E52-1605-4706-B970-C2822022E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3860801"/>
            <a:ext cx="431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8032" name="Rectangle 32">
            <a:extLst>
              <a:ext uri="{FF2B5EF4-FFF2-40B4-BE49-F238E27FC236}">
                <a16:creationId xmlns:a16="http://schemas.microsoft.com/office/drawing/2014/main" id="{9DF47C8A-40C2-4714-A554-832072511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149725"/>
            <a:ext cx="8785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016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016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016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Kolikšno je ravnotežno delo prejšnjega primera, če ne poteka ob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mehanskem ravnotežju in je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bar?</a:t>
            </a:r>
          </a:p>
        </p:txBody>
      </p:sp>
      <p:sp>
        <p:nvSpPr>
          <p:cNvPr id="128033" name="Rectangle 33">
            <a:extLst>
              <a:ext uri="{FF2B5EF4-FFF2-40B4-BE49-F238E27FC236}">
                <a16:creationId xmlns:a16="http://schemas.microsoft.com/office/drawing/2014/main" id="{8BFDC70B-847E-470F-8C05-05F38BC37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892675"/>
            <a:ext cx="77755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W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= (p - p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) . (</a:t>
            </a:r>
            <a:r>
              <a:rPr lang="sl-SI" altLang="sl-SI" sz="22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- 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) = (2 - 1) . 10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5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N/m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. (1,5 - 0,5) m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=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 </a:t>
            </a:r>
            <a:r>
              <a:rPr lang="sl-SI" altLang="sl-SI" sz="2200">
                <a:solidFill>
                  <a:srgbClr val="000000"/>
                </a:solidFill>
              </a:rPr>
              <a:t>= 100000J =100kJ</a:t>
            </a:r>
          </a:p>
        </p:txBody>
      </p:sp>
      <p:graphicFrame>
        <p:nvGraphicFramePr>
          <p:cNvPr id="176181" name="Group 53">
            <a:extLst>
              <a:ext uri="{FF2B5EF4-FFF2-40B4-BE49-F238E27FC236}">
                <a16:creationId xmlns:a16="http://schemas.microsoft.com/office/drawing/2014/main" id="{2ADD8303-717F-47EB-BEF4-94FEF121C9CE}"/>
              </a:ext>
            </a:extLst>
          </p:cNvPr>
          <p:cNvGraphicFramePr>
            <a:graphicFrameLocks noGrp="1"/>
          </p:cNvGraphicFramePr>
          <p:nvPr/>
        </p:nvGraphicFramePr>
        <p:xfrm>
          <a:off x="4413251" y="3444876"/>
          <a:ext cx="296863" cy="36671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929" marB="4592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6191" name="Group 63">
            <a:extLst>
              <a:ext uri="{FF2B5EF4-FFF2-40B4-BE49-F238E27FC236}">
                <a16:creationId xmlns:a16="http://schemas.microsoft.com/office/drawing/2014/main" id="{E4CED48D-C4D0-44B7-9FA1-EB46F74319EF}"/>
              </a:ext>
            </a:extLst>
          </p:cNvPr>
          <p:cNvGraphicFramePr>
            <a:graphicFrameLocks noGrp="1"/>
          </p:cNvGraphicFramePr>
          <p:nvPr/>
        </p:nvGraphicFramePr>
        <p:xfrm>
          <a:off x="4413251" y="3687763"/>
          <a:ext cx="269875" cy="366712"/>
        </p:xfrm>
        <a:graphic>
          <a:graphicData uri="http://schemas.openxmlformats.org/drawingml/2006/table">
            <a:tbl>
              <a:tblPr/>
              <a:tblGrid>
                <a:gridCol w="26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6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928" marB="4592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8038" name="Rectangle 65">
            <a:extLst>
              <a:ext uri="{FF2B5EF4-FFF2-40B4-BE49-F238E27FC236}">
                <a16:creationId xmlns:a16="http://schemas.microsoft.com/office/drawing/2014/main" id="{13EF8956-D804-4E10-B8A1-34827384F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5" y="5661025"/>
            <a:ext cx="86058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Ta zapis velja v primeru, ko sta ploskvi </a:t>
            </a:r>
            <a:r>
              <a:rPr lang="sl-SI" altLang="sl-SI" sz="2200" i="1">
                <a:solidFill>
                  <a:srgbClr val="000000"/>
                </a:solidFill>
              </a:rPr>
              <a:t>A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(5-6-1) in </a:t>
            </a:r>
            <a:r>
              <a:rPr lang="sl-SI" altLang="sl-SI" sz="2200" i="1">
                <a:solidFill>
                  <a:srgbClr val="000000"/>
                </a:solidFill>
              </a:rPr>
              <a:t>A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(2-7-6) na sliki enaki.</a:t>
            </a:r>
          </a:p>
        </p:txBody>
      </p:sp>
      <p:sp>
        <p:nvSpPr>
          <p:cNvPr id="128039" name="Rectangle 66">
            <a:extLst>
              <a:ext uri="{FF2B5EF4-FFF2-40B4-BE49-F238E27FC236}">
                <a16:creationId xmlns:a16="http://schemas.microsoft.com/office/drawing/2014/main" id="{525F0C10-3C3F-4E8A-BCFD-684E9BE55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8025" y="3644900"/>
            <a:ext cx="8778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b="1" i="1">
                <a:solidFill>
                  <a:srgbClr val="000000"/>
                </a:solidFill>
              </a:rPr>
              <a:t>Srednji tlak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8040" name="Text Box 67">
            <a:extLst>
              <a:ext uri="{FF2B5EF4-FFF2-40B4-BE49-F238E27FC236}">
                <a16:creationId xmlns:a16="http://schemas.microsoft.com/office/drawing/2014/main" id="{0A85BF72-F5F7-4865-8F87-7358998E5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6" y="2060576"/>
            <a:ext cx="3587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A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8041" name="Text Box 68">
            <a:extLst>
              <a:ext uri="{FF2B5EF4-FFF2-40B4-BE49-F238E27FC236}">
                <a16:creationId xmlns:a16="http://schemas.microsoft.com/office/drawing/2014/main" id="{A42FC45C-7A30-4F50-9702-A0F5B360A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2565401"/>
            <a:ext cx="287338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A</a:t>
            </a:r>
            <a:r>
              <a:rPr lang="sl-SI" altLang="sl-SI" sz="800" baseline="-25000">
                <a:solidFill>
                  <a:srgbClr val="000000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3">
            <a:extLst>
              <a:ext uri="{FF2B5EF4-FFF2-40B4-BE49-F238E27FC236}">
                <a16:creationId xmlns:a16="http://schemas.microsoft.com/office/drawing/2014/main" id="{A1F34488-BB08-4CA3-84B3-F16C0A2F6F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8F6B89D-EB76-4D13-9708-C60591083E3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9027" name="Ograda številke diapozitiva 2">
            <a:extLst>
              <a:ext uri="{FF2B5EF4-FFF2-40B4-BE49-F238E27FC236}">
                <a16:creationId xmlns:a16="http://schemas.microsoft.com/office/drawing/2014/main" id="{E797608D-3096-45F9-92CA-5D5E5130236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813D77C-050C-4ED5-B95B-468337784DF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A5D5DB80-187F-47F8-B193-0735B2EAC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76250"/>
            <a:ext cx="33194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NOTRANJA ENERGIJA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8C5874E5-3F8E-4A98-8CBF-822E85CB3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052850"/>
            <a:ext cx="8713788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Telo ima poleg mehanske energije (kinetična, potencialna) tudi notranjo energijo.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Sistema 1 in 2 sta med seboj ločena z adiabatno mejo. Sistem, ki je obdan z adiabatno mejo, imenujemo adiabatni sistem.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dovedemo adiabatnemu sistemu volumsko delo, se delo v sistemu kopiči. Nakopičena energija ne more biti niti potencialna niti kinetična, am­pak je to notranja energija. Označimo jo z </a:t>
            </a:r>
            <a:r>
              <a:rPr lang="sl-SI" altLang="sl-SI" sz="2200" i="1">
                <a:solidFill>
                  <a:srgbClr val="000000"/>
                </a:solidFill>
              </a:rPr>
              <a:t>U </a:t>
            </a:r>
            <a:r>
              <a:rPr lang="sl-SI" altLang="sl-SI" sz="2200">
                <a:solidFill>
                  <a:srgbClr val="000000"/>
                </a:solidFill>
              </a:rPr>
              <a:t>in jo definiramo z enačbo:</a:t>
            </a:r>
          </a:p>
        </p:txBody>
      </p:sp>
      <p:sp>
        <p:nvSpPr>
          <p:cNvPr id="129030" name="Rectangle 6">
            <a:extLst>
              <a:ext uri="{FF2B5EF4-FFF2-40B4-BE49-F238E27FC236}">
                <a16:creationId xmlns:a16="http://schemas.microsoft.com/office/drawing/2014/main" id="{BDF847DD-3710-411C-AF80-B08EDA44C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1916114"/>
            <a:ext cx="26638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9031" name="Text Box 7">
            <a:extLst>
              <a:ext uri="{FF2B5EF4-FFF2-40B4-BE49-F238E27FC236}">
                <a16:creationId xmlns:a16="http://schemas.microsoft.com/office/drawing/2014/main" id="{B1781AE9-5756-47D9-A567-8C8304F9E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2133601"/>
            <a:ext cx="86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V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T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      U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9032" name="Text Box 8">
            <a:extLst>
              <a:ext uri="{FF2B5EF4-FFF2-40B4-BE49-F238E27FC236}">
                <a16:creationId xmlns:a16="http://schemas.microsoft.com/office/drawing/2014/main" id="{F4AD01A0-9726-4164-8E3B-6006762F2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2133600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</p:txBody>
      </p:sp>
      <p:sp>
        <p:nvSpPr>
          <p:cNvPr id="129033" name="Text Box 9">
            <a:extLst>
              <a:ext uri="{FF2B5EF4-FFF2-40B4-BE49-F238E27FC236}">
                <a16:creationId xmlns:a16="http://schemas.microsoft.com/office/drawing/2014/main" id="{A2E93FDC-895D-4FC9-95F9-7F0F89B1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2205038"/>
            <a:ext cx="936625" cy="552450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V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T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      U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9034" name="Line 10">
            <a:extLst>
              <a:ext uri="{FF2B5EF4-FFF2-40B4-BE49-F238E27FC236}">
                <a16:creationId xmlns:a16="http://schemas.microsoft.com/office/drawing/2014/main" id="{773E35CB-B16C-47C8-9113-30B68A870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1989138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035" name="Line 11">
            <a:extLst>
              <a:ext uri="{FF2B5EF4-FFF2-40B4-BE49-F238E27FC236}">
                <a16:creationId xmlns:a16="http://schemas.microsoft.com/office/drawing/2014/main" id="{D4F8BB51-942F-45A9-A031-4540039FDA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19891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036" name="Line 12">
            <a:extLst>
              <a:ext uri="{FF2B5EF4-FFF2-40B4-BE49-F238E27FC236}">
                <a16:creationId xmlns:a16="http://schemas.microsoft.com/office/drawing/2014/main" id="{A68A399B-6B35-4B8B-B95A-9CF51BD6C9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95550" y="2997200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037" name="Line 13">
            <a:extLst>
              <a:ext uri="{FF2B5EF4-FFF2-40B4-BE49-F238E27FC236}">
                <a16:creationId xmlns:a16="http://schemas.microsoft.com/office/drawing/2014/main" id="{A96CB96F-C07F-40A2-A201-1EA241F00D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5550" y="19891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038" name="Rectangle 15">
            <a:extLst>
              <a:ext uri="{FF2B5EF4-FFF2-40B4-BE49-F238E27FC236}">
                <a16:creationId xmlns:a16="http://schemas.microsoft.com/office/drawing/2014/main" id="{566B1D6D-DA0B-4804-9560-2ADA37E47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9039" name="Object 14">
            <a:extLst>
              <a:ext uri="{FF2B5EF4-FFF2-40B4-BE49-F238E27FC236}">
                <a16:creationId xmlns:a16="http://schemas.microsoft.com/office/drawing/2014/main" id="{44D4BF90-B1E4-4A43-BD81-1A66F7D830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5051" y="5594351"/>
          <a:ext cx="24479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231366" imgH="228501" progId="Equation.3">
                  <p:embed/>
                </p:oleObj>
              </mc:Choice>
              <mc:Fallback>
                <p:oleObj name="Enačba" r:id="rId2" imgW="1231366" imgH="228501" progId="Equation.3">
                  <p:embed/>
                  <p:pic>
                    <p:nvPicPr>
                      <p:cNvPr id="129039" name="Object 14">
                        <a:extLst>
                          <a:ext uri="{FF2B5EF4-FFF2-40B4-BE49-F238E27FC236}">
                            <a16:creationId xmlns:a16="http://schemas.microsoft.com/office/drawing/2014/main" id="{44D4BF90-B1E4-4A43-BD81-1A66F7D830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1" y="5594351"/>
                        <a:ext cx="2447925" cy="45561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40" name="Rectangle 16">
            <a:extLst>
              <a:ext uri="{FF2B5EF4-FFF2-40B4-BE49-F238E27FC236}">
                <a16:creationId xmlns:a16="http://schemas.microsoft.com/office/drawing/2014/main" id="{A657315D-56C6-460D-8C83-5D65738DC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1" y="2565400"/>
            <a:ext cx="50403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U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- U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sl-SI" altLang="sl-SI" sz="1800">
                <a:solidFill>
                  <a:srgbClr val="000000"/>
                </a:solidFill>
              </a:rPr>
              <a:t> sprememba notranje energije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W</a:t>
            </a:r>
            <a:r>
              <a:rPr lang="sl-SI" altLang="sl-SI" sz="1800" baseline="-25000">
                <a:solidFill>
                  <a:srgbClr val="000000"/>
                </a:solidFill>
              </a:rPr>
              <a:t>12ad </a:t>
            </a:r>
            <a:r>
              <a:rPr lang="sl-SI" altLang="sl-SI" sz="180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sl-SI" altLang="sl-SI" sz="1800">
                <a:solidFill>
                  <a:srgbClr val="000000"/>
                </a:solidFill>
              </a:rPr>
              <a:t> adiabatno delo [J]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3">
            <a:extLst>
              <a:ext uri="{FF2B5EF4-FFF2-40B4-BE49-F238E27FC236}">
                <a16:creationId xmlns:a16="http://schemas.microsoft.com/office/drawing/2014/main" id="{C97273A6-3998-44A7-88EC-A1DA580090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D4FF6FE-A2AE-4C92-9D03-65FCECF5EAF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0051" name="Ograda številke diapozitiva 2">
            <a:extLst>
              <a:ext uri="{FF2B5EF4-FFF2-40B4-BE49-F238E27FC236}">
                <a16:creationId xmlns:a16="http://schemas.microsoft.com/office/drawing/2014/main" id="{FD637EEC-F133-4A25-81F4-E974B3F2B86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04F2950-1D3B-4330-8BAA-FEAA9B754C4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BD81D65E-BCC5-4C15-8C54-CB333E050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2113"/>
            <a:ext cx="849630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adiabatnem valju je </a:t>
            </a:r>
            <a:r>
              <a:rPr lang="sl-SI" altLang="sl-SI" sz="2200" i="1">
                <a:solidFill>
                  <a:srgbClr val="000000"/>
                </a:solidFill>
              </a:rPr>
              <a:t>V = </a:t>
            </a:r>
            <a:r>
              <a:rPr lang="sl-SI" altLang="sl-SI" sz="2200">
                <a:solidFill>
                  <a:srgbClr val="000000"/>
                </a:solidFill>
              </a:rPr>
              <a:t>400 litrov plina pod stalnim tlakom </a:t>
            </a:r>
            <a:r>
              <a:rPr lang="sl-SI" altLang="sl-SI" sz="2200" i="1">
                <a:solidFill>
                  <a:srgbClr val="000000"/>
                </a:solidFill>
              </a:rPr>
              <a:t>p = 2 </a:t>
            </a:r>
            <a:r>
              <a:rPr lang="sl-SI" altLang="sl-SI" sz="2200">
                <a:solidFill>
                  <a:srgbClr val="000000"/>
                </a:solidFill>
              </a:rPr>
              <a:t>bar, ki ga vzdržuje bat. Plinu dovedemo delo s trenjem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 i="1" baseline="-25000">
                <a:solidFill>
                  <a:srgbClr val="000000"/>
                </a:solidFill>
              </a:rPr>
              <a:t>tr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-0,2 kWh in tako se dvigne temperatura od </a:t>
            </a:r>
            <a:r>
              <a:rPr lang="sl-SI" altLang="sl-SI" sz="2200" b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18 °C na </a:t>
            </a:r>
            <a:r>
              <a:rPr lang="sl-SI" altLang="sl-SI" sz="2200" b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600 °C. Določi: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lang="sl-SI" altLang="sl-SI" sz="2200">
                <a:solidFill>
                  <a:srgbClr val="000000"/>
                </a:solidFill>
              </a:rPr>
              <a:t> volumsko delo plina;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</a:pPr>
            <a:r>
              <a:rPr lang="sl-SI" altLang="sl-SI" sz="2200">
                <a:solidFill>
                  <a:srgbClr val="000000"/>
                </a:solidFill>
              </a:rPr>
              <a:t> spremembo notranje energije sistema!</a:t>
            </a:r>
          </a:p>
        </p:txBody>
      </p:sp>
      <p:sp>
        <p:nvSpPr>
          <p:cNvPr id="130053" name="Rectangle 5">
            <a:extLst>
              <a:ext uri="{FF2B5EF4-FFF2-40B4-BE49-F238E27FC236}">
                <a16:creationId xmlns:a16="http://schemas.microsoft.com/office/drawing/2014/main" id="{E239F578-26FD-41C1-8B10-097215DCB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924175"/>
            <a:ext cx="22987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a) volumsko delo</a:t>
            </a:r>
          </a:p>
        </p:txBody>
      </p:sp>
      <p:sp>
        <p:nvSpPr>
          <p:cNvPr id="130054" name="Rectangle 7">
            <a:extLst>
              <a:ext uri="{FF2B5EF4-FFF2-40B4-BE49-F238E27FC236}">
                <a16:creationId xmlns:a16="http://schemas.microsoft.com/office/drawing/2014/main" id="{BA10BD5E-462A-467D-8E8F-FA829B697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611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0055" name="Object 6">
            <a:extLst>
              <a:ext uri="{FF2B5EF4-FFF2-40B4-BE49-F238E27FC236}">
                <a16:creationId xmlns:a16="http://schemas.microsoft.com/office/drawing/2014/main" id="{6F145899-EB5B-4DC0-8006-522D1A61A9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0089" y="5449888"/>
          <a:ext cx="3952875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574800" imgH="533400" progId="Equation.3">
                  <p:embed/>
                </p:oleObj>
              </mc:Choice>
              <mc:Fallback>
                <p:oleObj name="Enačba" r:id="rId2" imgW="1574800" imgH="533400" progId="Equation.3">
                  <p:embed/>
                  <p:pic>
                    <p:nvPicPr>
                      <p:cNvPr id="130055" name="Object 6">
                        <a:extLst>
                          <a:ext uri="{FF2B5EF4-FFF2-40B4-BE49-F238E27FC236}">
                            <a16:creationId xmlns:a16="http://schemas.microsoft.com/office/drawing/2014/main" id="{6F145899-EB5B-4DC0-8006-522D1A61A9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9" y="5449888"/>
                        <a:ext cx="3952875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6" name="Rectangle 9">
            <a:extLst>
              <a:ext uri="{FF2B5EF4-FFF2-40B4-BE49-F238E27FC236}">
                <a16:creationId xmlns:a16="http://schemas.microsoft.com/office/drawing/2014/main" id="{315FCE84-AECA-4735-88B7-DFA041EF6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03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0057" name="Object 8">
            <a:extLst>
              <a:ext uri="{FF2B5EF4-FFF2-40B4-BE49-F238E27FC236}">
                <a16:creationId xmlns:a16="http://schemas.microsoft.com/office/drawing/2014/main" id="{D45BBE3B-4947-483F-92E6-D4777A02FA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0688" y="3403600"/>
          <a:ext cx="3230562" cy="195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1346200" imgH="1041400" progId="Equation.3">
                  <p:embed/>
                </p:oleObj>
              </mc:Choice>
              <mc:Fallback>
                <p:oleObj name="Enačba" r:id="rId4" imgW="1346200" imgH="1041400" progId="Equation.3">
                  <p:embed/>
                  <p:pic>
                    <p:nvPicPr>
                      <p:cNvPr id="130057" name="Object 8">
                        <a:extLst>
                          <a:ext uri="{FF2B5EF4-FFF2-40B4-BE49-F238E27FC236}">
                            <a16:creationId xmlns:a16="http://schemas.microsoft.com/office/drawing/2014/main" id="{D45BBE3B-4947-483F-92E6-D4777A02F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3403600"/>
                        <a:ext cx="3230562" cy="195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8" name="Rectangle 11">
            <a:extLst>
              <a:ext uri="{FF2B5EF4-FFF2-40B4-BE49-F238E27FC236}">
                <a16:creationId xmlns:a16="http://schemas.microsoft.com/office/drawing/2014/main" id="{E63712C6-F886-4273-812D-47D3D70F8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30059" name="Object 10">
            <a:extLst>
              <a:ext uri="{FF2B5EF4-FFF2-40B4-BE49-F238E27FC236}">
                <a16:creationId xmlns:a16="http://schemas.microsoft.com/office/drawing/2014/main" id="{98FE7A51-D1DF-4892-BEC1-EAEC6054C1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2213" y="5045075"/>
          <a:ext cx="28384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1269449" imgH="469696" progId="Equation.3">
                  <p:embed/>
                </p:oleObj>
              </mc:Choice>
              <mc:Fallback>
                <p:oleObj name="Enačba" r:id="rId6" imgW="1269449" imgH="469696" progId="Equation.3">
                  <p:embed/>
                  <p:pic>
                    <p:nvPicPr>
                      <p:cNvPr id="130059" name="Object 10">
                        <a:extLst>
                          <a:ext uri="{FF2B5EF4-FFF2-40B4-BE49-F238E27FC236}">
                            <a16:creationId xmlns:a16="http://schemas.microsoft.com/office/drawing/2014/main" id="{98FE7A51-D1DF-4892-BEC1-EAEC6054C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3" y="5045075"/>
                        <a:ext cx="283845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60" name="Rectangle 12">
            <a:extLst>
              <a:ext uri="{FF2B5EF4-FFF2-40B4-BE49-F238E27FC236}">
                <a16:creationId xmlns:a16="http://schemas.microsoft.com/office/drawing/2014/main" id="{F824EFF9-4D63-4EA4-A720-2C52129E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6" y="4365625"/>
            <a:ext cx="43846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b)    sprememba notranje energije</a:t>
            </a:r>
          </a:p>
        </p:txBody>
      </p:sp>
      <p:sp>
        <p:nvSpPr>
          <p:cNvPr id="130061" name="PoljeZBesedilom 1">
            <a:extLst>
              <a:ext uri="{FF2B5EF4-FFF2-40B4-BE49-F238E27FC236}">
                <a16:creationId xmlns:a16="http://schemas.microsoft.com/office/drawing/2014/main" id="{96A1AAD4-1B9F-4601-9E45-C800A7D63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6" y="3068638"/>
            <a:ext cx="2314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1kwh = 3,6 MJ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958694E-CD63-4B6B-8ABA-AF7759BA0CB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88088" y="3505065"/>
            <a:ext cx="1512168" cy="781561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D4A620F3-4CD5-4B97-BC93-2DC11DE7DB59}"/>
              </a:ext>
            </a:extLst>
          </p:cNvPr>
          <p:cNvCxnSpPr>
            <a:stCxn id="2" idx="3"/>
          </p:cNvCxnSpPr>
          <p:nvPr/>
        </p:nvCxnSpPr>
        <p:spPr>
          <a:xfrm flipV="1">
            <a:off x="8399463" y="3895725"/>
            <a:ext cx="6540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3F8D4CC2-C88B-4AB0-B967-325E6AC7317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053512" y="3717033"/>
            <a:ext cx="1614488" cy="430887"/>
          </a:xfrm>
          <a:prstGeom prst="rect">
            <a:avLst/>
          </a:prstGeom>
          <a:blipFill rotWithShape="0">
            <a:blip r:embed="rId9"/>
            <a:stretch>
              <a:fillRect l="-377" t="-8571" b="-30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3">
            <a:extLst>
              <a:ext uri="{FF2B5EF4-FFF2-40B4-BE49-F238E27FC236}">
                <a16:creationId xmlns:a16="http://schemas.microsoft.com/office/drawing/2014/main" id="{3C43713C-C4ED-4DAA-AE3F-4083C294D6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751494-4F64-46F4-B8EC-19853920B41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1075" name="Ograda številke diapozitiva 2">
            <a:extLst>
              <a:ext uri="{FF2B5EF4-FFF2-40B4-BE49-F238E27FC236}">
                <a16:creationId xmlns:a16="http://schemas.microsoft.com/office/drawing/2014/main" id="{2F1BE5DE-AF3A-40A8-978C-ED04D829A5C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55C010-AD63-424C-8E02-0C4C108304A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425AEB5C-19E8-4339-B42E-54EFBE84E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0"/>
            <a:ext cx="15208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TOPLOTA</a:t>
            </a:r>
          </a:p>
        </p:txBody>
      </p:sp>
      <p:sp>
        <p:nvSpPr>
          <p:cNvPr id="131077" name="Rectangle 5">
            <a:extLst>
              <a:ext uri="{FF2B5EF4-FFF2-40B4-BE49-F238E27FC236}">
                <a16:creationId xmlns:a16="http://schemas.microsoft.com/office/drawing/2014/main" id="{8C99BB1E-FC85-4AB7-B4C3-0721AE1BD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08050"/>
            <a:ext cx="8569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energija, ki zaradi razlike v temperaturi prehaja iz enega telesa na drugega.</a:t>
            </a:r>
          </a:p>
        </p:txBody>
      </p:sp>
      <p:sp>
        <p:nvSpPr>
          <p:cNvPr id="131078" name="Rectangle 6">
            <a:extLst>
              <a:ext uri="{FF2B5EF4-FFF2-40B4-BE49-F238E27FC236}">
                <a16:creationId xmlns:a16="http://schemas.microsoft.com/office/drawing/2014/main" id="{E4CCECF0-9E24-4967-9F09-A78F74FDD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616076"/>
            <a:ext cx="856932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Razlika med notranjo energijo in toploto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 je stanje sistema.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je energija, ki prehaja preko sistema kot posledica temperaturne razlike med sistemom in okolico.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primeru, da sistem ne opravlja dela, je sprememba notranje energije sistema enaka preneseni toploti.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- 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   [J]</a:t>
            </a:r>
          </a:p>
        </p:txBody>
      </p:sp>
      <p:sp>
        <p:nvSpPr>
          <p:cNvPr id="131079" name="Rectangle 7">
            <a:extLst>
              <a:ext uri="{FF2B5EF4-FFF2-40B4-BE49-F238E27FC236}">
                <a16:creationId xmlns:a16="http://schemas.microsoft.com/office/drawing/2014/main" id="{4801B58E-F0E3-4F3C-BE15-4212B7CB7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365625"/>
            <a:ext cx="3278188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+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31080" name="Rectangle 8">
            <a:extLst>
              <a:ext uri="{FF2B5EF4-FFF2-40B4-BE49-F238E27FC236}">
                <a16:creationId xmlns:a16="http://schemas.microsoft.com/office/drawing/2014/main" id="{2C007040-D361-4450-AA6D-6A96F68C6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912559"/>
            <a:ext cx="8713788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Enačba nam pove, da je zaprtemu sistemu dovedena toplota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pri poljubnem procesu enaka vsoti spremembe notranje energije sistema in pri procesu iz sistema pridobljenega dela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2543</Words>
  <Application>Microsoft Office PowerPoint</Application>
  <PresentationFormat>Širokozaslonsko</PresentationFormat>
  <Paragraphs>331</Paragraphs>
  <Slides>25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Enačba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Gaja Vouk</cp:lastModifiedBy>
  <cp:revision>37</cp:revision>
  <dcterms:created xsi:type="dcterms:W3CDTF">2021-09-26T19:56:46Z</dcterms:created>
  <dcterms:modified xsi:type="dcterms:W3CDTF">2022-11-25T19:06:01Z</dcterms:modified>
</cp:coreProperties>
</file>