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67" r:id="rId12"/>
    <p:sldId id="286" r:id="rId13"/>
    <p:sldId id="287" r:id="rId14"/>
    <p:sldId id="288" r:id="rId15"/>
    <p:sldId id="289" r:id="rId16"/>
    <p:sldId id="291" r:id="rId17"/>
    <p:sldId id="292" r:id="rId1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11E2-83F0-459A-9BE8-E85A11B29253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3EC-0A18-46C6-9580-4953605D92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56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11E2-83F0-459A-9BE8-E85A11B29253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3EC-0A18-46C6-9580-4953605D92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892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11E2-83F0-459A-9BE8-E85A11B29253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3EC-0A18-46C6-9580-4953605D92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29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11E2-83F0-459A-9BE8-E85A11B29253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3EC-0A18-46C6-9580-4953605D92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37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11E2-83F0-459A-9BE8-E85A11B29253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3EC-0A18-46C6-9580-4953605D92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506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11E2-83F0-459A-9BE8-E85A11B29253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3EC-0A18-46C6-9580-4953605D92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449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11E2-83F0-459A-9BE8-E85A11B29253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3EC-0A18-46C6-9580-4953605D92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83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11E2-83F0-459A-9BE8-E85A11B29253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3EC-0A18-46C6-9580-4953605D92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248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11E2-83F0-459A-9BE8-E85A11B29253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3EC-0A18-46C6-9580-4953605D92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27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11E2-83F0-459A-9BE8-E85A11B29253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3EC-0A18-46C6-9580-4953605D92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02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11E2-83F0-459A-9BE8-E85A11B29253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53EC-0A18-46C6-9580-4953605D92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104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D11E2-83F0-459A-9BE8-E85A11B29253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853EC-0A18-46C6-9580-4953605D92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61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ctrTitle"/>
          </p:nvPr>
        </p:nvSpPr>
        <p:spPr>
          <a:xfrm>
            <a:off x="923635" y="646545"/>
            <a:ext cx="9467273" cy="3426981"/>
          </a:xfrm>
        </p:spPr>
        <p:txBody>
          <a:bodyPr>
            <a:normAutofit fontScale="90000"/>
          </a:bodyPr>
          <a:lstStyle/>
          <a:p>
            <a:r>
              <a:rPr lang="sl-SI" altLang="sl-SI" dirty="0" smtClean="0"/>
              <a:t/>
            </a:r>
            <a:br>
              <a:rPr lang="sl-SI" altLang="sl-SI" dirty="0" smtClean="0"/>
            </a:br>
            <a:r>
              <a:rPr lang="sl-SI" altLang="sl-SI" dirty="0"/>
              <a:t/>
            </a:r>
            <a:br>
              <a:rPr lang="sl-SI" altLang="sl-SI" dirty="0"/>
            </a:br>
            <a:r>
              <a:rPr lang="sl-SI" altLang="sl-SI" sz="4900" dirty="0" smtClean="0">
                <a:latin typeface="Garamond" panose="02020404030301010803" pitchFamily="18" charset="0"/>
              </a:rPr>
              <a:t>Didaktika matematike 1 – </a:t>
            </a:r>
            <a:br>
              <a:rPr lang="sl-SI" altLang="sl-SI" sz="4900" dirty="0" smtClean="0">
                <a:latin typeface="Garamond" panose="02020404030301010803" pitchFamily="18" charset="0"/>
              </a:rPr>
            </a:br>
            <a:r>
              <a:rPr lang="sl-SI" altLang="sl-SI" sz="4900" dirty="0" smtClean="0">
                <a:latin typeface="Garamond" panose="02020404030301010803" pitchFamily="18" charset="0"/>
              </a:rPr>
              <a:t>2. strokovno-didaktična obravnava matematičnih pojmov po vsebinskih sklopih: aritmetika in algebra </a:t>
            </a:r>
            <a:r>
              <a:rPr lang="sl-SI" altLang="sl-SI" sz="4900" dirty="0" smtClean="0">
                <a:latin typeface="Garamond" panose="02020404030301010803" pitchFamily="18" charset="0"/>
              </a:rPr>
              <a:t>3</a:t>
            </a:r>
            <a:r>
              <a:rPr lang="sl-SI" altLang="sl-SI" dirty="0" smtClean="0"/>
              <a:t/>
            </a:r>
            <a:br>
              <a:rPr lang="sl-SI" altLang="sl-SI" dirty="0" smtClean="0"/>
            </a:br>
            <a:r>
              <a:rPr lang="sl-SI" altLang="sl-SI" sz="2700" dirty="0"/>
              <a:t>(izročki za predavanja pri predmetu didaktika matematike, 2. l., RP)</a:t>
            </a:r>
          </a:p>
        </p:txBody>
      </p:sp>
      <p:sp>
        <p:nvSpPr>
          <p:cNvPr id="4099" name="Podnaslov 2"/>
          <p:cNvSpPr>
            <a:spLocks noGrp="1"/>
          </p:cNvSpPr>
          <p:nvPr>
            <p:ph type="subTitle" idx="1"/>
          </p:nvPr>
        </p:nvSpPr>
        <p:spPr bwMode="auto">
          <a:xfrm>
            <a:off x="2667000" y="4221163"/>
            <a:ext cx="6858000" cy="198755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 3" panose="05040102010807070707" pitchFamily="18" charset="2"/>
              <a:buNone/>
            </a:pPr>
            <a:endParaRPr lang="sl-SI" altLang="sl-SI" smtClean="0"/>
          </a:p>
          <a:p>
            <a:pPr>
              <a:buFont typeface="Wingdings 3" panose="05040102010807070707" pitchFamily="18" charset="2"/>
              <a:buNone/>
            </a:pPr>
            <a:endParaRPr lang="sl-SI" altLang="sl-SI" smtClean="0"/>
          </a:p>
          <a:p>
            <a:pPr>
              <a:buFont typeface="Wingdings 3" panose="05040102010807070707" pitchFamily="18" charset="2"/>
              <a:buNone/>
            </a:pPr>
            <a:r>
              <a:rPr lang="sl-SI" altLang="sl-SI" smtClean="0"/>
              <a:t>Prof. dr. Tatjana Hodnik</a:t>
            </a:r>
          </a:p>
        </p:txBody>
      </p:sp>
      <p:sp>
        <p:nvSpPr>
          <p:cNvPr id="4100" name="Ograda številke diapoz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3B2991-2BCA-4ABC-A8F6-46D1FC015825}" type="slidenum">
              <a:rPr lang="sl-SI" altLang="sl-SI">
                <a:solidFill>
                  <a:schemeClr val="tx2"/>
                </a:solidFill>
              </a:rPr>
              <a:pPr/>
              <a:t>1</a:t>
            </a:fld>
            <a:endParaRPr lang="sl-SI" altLang="sl-SI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4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Množenje in deljenje do 100</a:t>
            </a:r>
          </a:p>
          <a:p>
            <a:pPr marL="533400" indent="-533400"/>
            <a:endParaRPr lang="sl-SI" altLang="sl-SI" dirty="0" smtClean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marL="533400" indent="-533400"/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Množenje </a:t>
            </a:r>
            <a:r>
              <a:rPr lang="sl-SI" altLang="sl-SI" dirty="0">
                <a:latin typeface="Garamond" panose="02020404030301010803" pitchFamily="18" charset="0"/>
                <a:cs typeface="Times New Roman" panose="02020603050405020304" pitchFamily="18" charset="0"/>
              </a:rPr>
              <a:t>– notranja operacija (algebrska operacija) </a:t>
            </a:r>
          </a:p>
          <a:p>
            <a:pPr marL="533400" indent="-533400">
              <a:buNone/>
            </a:pPr>
            <a:r>
              <a:rPr lang="sl-SI" altLang="sl-SI" dirty="0">
                <a:latin typeface="Garamond" panose="02020404030301010803" pitchFamily="18" charset="0"/>
                <a:cs typeface="Times New Roman" panose="02020603050405020304" pitchFamily="18" charset="0"/>
              </a:rPr>
              <a:t>Dva načina obravnave množenja:</a:t>
            </a:r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Kot kartezični produkt</a:t>
            </a:r>
            <a:endParaRPr lang="sl-SI" altLang="sl-SI" dirty="0">
              <a:solidFill>
                <a:srgbClr val="FF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Kot krajši zapis seštevanja enakih seštevancev </a:t>
            </a:r>
          </a:p>
          <a:p>
            <a:pPr marL="533400" indent="-533400">
              <a:buNone/>
            </a:pPr>
            <a:r>
              <a:rPr lang="sl-SI" altLang="sl-SI" dirty="0">
                <a:latin typeface="Garamond" panose="02020404030301010803" pitchFamily="18" charset="0"/>
                <a:cs typeface="Times New Roman" panose="02020603050405020304" pitchFamily="18" charset="0"/>
              </a:rPr>
              <a:t> </a:t>
            </a:r>
          </a:p>
          <a:p>
            <a:pPr marL="533400" indent="-533400"/>
            <a:r>
              <a:rPr lang="sl-SI" altLang="sl-SI" dirty="0">
                <a:latin typeface="Garamond" panose="02020404030301010803" pitchFamily="18" charset="0"/>
                <a:cs typeface="Times New Roman" panose="02020603050405020304" pitchFamily="18" charset="0"/>
              </a:rPr>
              <a:t>Deljenje – ni notranja operacija</a:t>
            </a:r>
          </a:p>
          <a:p>
            <a:pPr marL="533400" indent="-533400">
              <a:buNone/>
            </a:pPr>
            <a:r>
              <a:rPr lang="sl-SI" altLang="sl-SI" dirty="0">
                <a:latin typeface="Garamond" panose="02020404030301010803" pitchFamily="18" charset="0"/>
                <a:cs typeface="Times New Roman" panose="02020603050405020304" pitchFamily="18" charset="0"/>
              </a:rPr>
              <a:t>Dva problema pri deljenju:</a:t>
            </a:r>
            <a:endParaRPr lang="sl-SI" altLang="sl-SI" dirty="0">
              <a:latin typeface="Garamond" panose="02020404030301010803" pitchFamily="18" charset="0"/>
            </a:endParaRPr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Določanje števila 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enako močnih množic.</a:t>
            </a:r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Določanje števila 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elementov v enako močnih množicah.</a:t>
            </a:r>
            <a:endParaRPr lang="sl-SI" altLang="sl-SI" dirty="0" smtClean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0627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3733800" cy="1219200"/>
          </a:xfrm>
        </p:spPr>
        <p:txBody>
          <a:bodyPr/>
          <a:lstStyle/>
          <a:p>
            <a:pPr eaLnBrk="1" hangingPunct="1"/>
            <a:r>
              <a:rPr lang="sl-SI" altLang="sl-SI" sz="2400"/>
              <a:t>Primer: poštevanka št. 2</a:t>
            </a:r>
            <a:br>
              <a:rPr lang="sl-SI" altLang="sl-SI" sz="2400"/>
            </a:br>
            <a:r>
              <a:rPr lang="sl-SI" altLang="sl-SI" sz="2400"/>
              <a:t> </a:t>
            </a:r>
            <a:br>
              <a:rPr lang="sl-SI" altLang="sl-SI" sz="2400"/>
            </a:br>
            <a:endParaRPr lang="sl-SI" altLang="sl-SI" sz="1600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Metodična obravnava vsebin po sklopih. Aritmetika in algebra.</a:t>
            </a:r>
          </a:p>
        </p:txBody>
      </p:sp>
      <p:sp>
        <p:nvSpPr>
          <p:cNvPr id="14340" name="Ograda številke diapozitiva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8B6B3A-C5F1-4F9F-BFF3-63311399A447}" type="slidenum">
              <a:rPr lang="sl-SI" altLang="sl-SI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sl-SI" altLang="sl-SI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4341" name="Picture 1028" descr="ar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1" y="609600"/>
            <a:ext cx="4513263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Rectangle 1029"/>
          <p:cNvSpPr>
            <a:spLocks noChangeArrowheads="1"/>
          </p:cNvSpPr>
          <p:nvPr/>
        </p:nvSpPr>
        <p:spPr bwMode="auto">
          <a:xfrm>
            <a:off x="1905000" y="4038600"/>
            <a:ext cx="3352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400">
                <a:solidFill>
                  <a:schemeClr val="tx2"/>
                </a:solidFill>
                <a:latin typeface="Tahoma" panose="020B0604030504040204" pitchFamily="34" charset="0"/>
              </a:rPr>
              <a:t/>
            </a:r>
            <a:br>
              <a:rPr lang="sl-SI" altLang="sl-SI" sz="2400">
                <a:solidFill>
                  <a:schemeClr val="tx2"/>
                </a:solidFill>
                <a:latin typeface="Tahoma" panose="020B0604030504040204" pitchFamily="34" charset="0"/>
              </a:rPr>
            </a:br>
            <a:r>
              <a:rPr lang="sl-SI" altLang="sl-SI" sz="1600">
                <a:solidFill>
                  <a:schemeClr val="tx2"/>
                </a:solidFill>
                <a:latin typeface="Tahoma" panose="020B0604030504040204" pitchFamily="34" charset="0"/>
              </a:rPr>
              <a:t>(viri ilustracij: Cotič, Hodnik Čadež idr. (2001, 2002,2003) Svet matematičnih čudes 1,2,3,4,5)</a:t>
            </a:r>
          </a:p>
        </p:txBody>
      </p:sp>
    </p:spTree>
    <p:extLst>
      <p:ext uri="{BB962C8B-B14F-4D97-AF65-F5344CB8AC3E}">
        <p14:creationId xmlns:p14="http://schemas.microsoft.com/office/powerpoint/2010/main" val="150831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  <a:defRPr/>
            </a:pP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  <a:cs typeface="Arial" charset="0"/>
              </a:rPr>
              <a:t>Poštevanka</a:t>
            </a:r>
          </a:p>
          <a:p>
            <a:pPr algn="just">
              <a:buNone/>
              <a:defRPr/>
            </a:pPr>
            <a:r>
              <a:rPr lang="en-US" dirty="0" err="1" smtClean="0">
                <a:latin typeface="Garamond" panose="02020404030301010803" pitchFamily="18" charset="0"/>
                <a:cs typeface="Arial" charset="0"/>
              </a:rPr>
              <a:t>Učenec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:</a:t>
            </a:r>
          </a:p>
          <a:p>
            <a:pPr algn="just">
              <a:buNone/>
              <a:defRPr/>
            </a:pPr>
            <a:r>
              <a:rPr lang="sl-SI" dirty="0">
                <a:latin typeface="Garamond" panose="02020404030301010803" pitchFamily="18" charset="0"/>
              </a:rPr>
              <a:t>-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zna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do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avtomatizma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vse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poštevanke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od 1-10</a:t>
            </a:r>
            <a:r>
              <a:rPr lang="sl-SI" dirty="0">
                <a:latin typeface="Garamond" panose="02020404030301010803" pitchFamily="18" charset="0"/>
              </a:rPr>
              <a:t>,</a:t>
            </a:r>
            <a:endParaRPr lang="en-US" dirty="0">
              <a:latin typeface="Garamond" panose="02020404030301010803" pitchFamily="18" charset="0"/>
            </a:endParaRPr>
          </a:p>
          <a:p>
            <a:pPr algn="just">
              <a:buNone/>
              <a:defRPr/>
            </a:pPr>
            <a:r>
              <a:rPr lang="sl-SI" dirty="0">
                <a:latin typeface="Garamond" panose="02020404030301010803" pitchFamily="18" charset="0"/>
              </a:rPr>
              <a:t>-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poveže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operaciji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množenja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in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deljenja</a:t>
            </a:r>
            <a:r>
              <a:rPr lang="sl-SI" dirty="0">
                <a:latin typeface="Garamond" panose="02020404030301010803" pitchFamily="18" charset="0"/>
              </a:rPr>
              <a:t>,</a:t>
            </a:r>
            <a:endParaRPr lang="en-US" dirty="0">
              <a:latin typeface="Garamond" panose="02020404030301010803" pitchFamily="18" charset="0"/>
            </a:endParaRPr>
          </a:p>
          <a:p>
            <a:pPr algn="just">
              <a:buNone/>
              <a:defRPr/>
            </a:pPr>
            <a:r>
              <a:rPr lang="sl-SI" dirty="0">
                <a:latin typeface="Garamond" panose="02020404030301010803" pitchFamily="18" charset="0"/>
              </a:rPr>
              <a:t>-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rešuje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besedilne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naloge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, v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katerih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uporabi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znanje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poštevanke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.</a:t>
            </a:r>
          </a:p>
          <a:p>
            <a:pPr algn="just">
              <a:buNone/>
              <a:defRPr/>
            </a:pPr>
            <a:r>
              <a:rPr lang="en-US" dirty="0">
                <a:latin typeface="Garamond" panose="02020404030301010803" pitchFamily="18" charset="0"/>
                <a:cs typeface="Arial" charset="0"/>
              </a:rPr>
              <a:t> </a:t>
            </a:r>
            <a:endParaRPr lang="sl-SI" dirty="0">
              <a:latin typeface="Garamond" panose="02020404030301010803" pitchFamily="18" charset="0"/>
            </a:endParaRPr>
          </a:p>
          <a:p>
            <a:pPr algn="just">
              <a:buNone/>
              <a:defRPr/>
            </a:pPr>
            <a:r>
              <a:rPr lang="en-US" dirty="0" err="1">
                <a:latin typeface="Garamond" panose="02020404030301010803" pitchFamily="18" charset="0"/>
                <a:cs typeface="Arial" charset="0"/>
              </a:rPr>
              <a:t>Vrstni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red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obravnave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poštevanke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: 2, 4, 10, 5, 3, 6, 8, 9, 7, 1</a:t>
            </a:r>
          </a:p>
          <a:p>
            <a:pPr algn="just">
              <a:buNone/>
              <a:defRPr/>
            </a:pPr>
            <a:endParaRPr lang="sl-SI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0965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  <a:defRPr/>
            </a:pPr>
            <a:r>
              <a:rPr lang="en-US" dirty="0" err="1">
                <a:latin typeface="Garamond" panose="02020404030301010803" pitchFamily="18" charset="0"/>
                <a:cs typeface="Arial" charset="0"/>
              </a:rPr>
              <a:t>Stopnje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pri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obravnavi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poštevanke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:</a:t>
            </a:r>
          </a:p>
          <a:p>
            <a:pPr algn="just">
              <a:defRPr/>
            </a:pPr>
            <a:r>
              <a:rPr lang="en-US" dirty="0" err="1">
                <a:latin typeface="Garamond" panose="02020404030301010803" pitchFamily="18" charset="0"/>
                <a:cs typeface="Arial" charset="0"/>
              </a:rPr>
              <a:t>poštevanka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(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rezultate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pri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poštevanki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imenujemo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večkratniki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)</a:t>
            </a:r>
            <a:r>
              <a:rPr lang="sl-SI" dirty="0">
                <a:latin typeface="Garamond" panose="02020404030301010803" pitchFamily="18" charset="0"/>
              </a:rPr>
              <a:t>,</a:t>
            </a:r>
            <a:endParaRPr lang="en-US" dirty="0">
              <a:latin typeface="Garamond" panose="02020404030301010803" pitchFamily="18" charset="0"/>
            </a:endParaRPr>
          </a:p>
          <a:p>
            <a:pPr algn="just">
              <a:defRPr/>
            </a:pPr>
            <a:r>
              <a:rPr lang="sl-SI" dirty="0">
                <a:latin typeface="Garamond" panose="02020404030301010803" pitchFamily="18" charset="0"/>
              </a:rPr>
              <a:t>k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oličniki</a:t>
            </a:r>
            <a:r>
              <a:rPr lang="sl-SI" dirty="0">
                <a:latin typeface="Garamond" panose="02020404030301010803" pitchFamily="18" charset="0"/>
              </a:rPr>
              <a:t>,</a:t>
            </a:r>
            <a:endParaRPr lang="en-US" dirty="0">
              <a:latin typeface="Garamond" panose="02020404030301010803" pitchFamily="18" charset="0"/>
            </a:endParaRPr>
          </a:p>
          <a:p>
            <a:pPr algn="just">
              <a:defRPr/>
            </a:pPr>
            <a:r>
              <a:rPr lang="en-US" dirty="0" err="1">
                <a:latin typeface="Garamond" panose="02020404030301010803" pitchFamily="18" charset="0"/>
                <a:cs typeface="Arial" charset="0"/>
              </a:rPr>
              <a:t>smiselno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povezovanje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večkratnikov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(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znotraj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ene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poštevanke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in med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različnimi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poštevankami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,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zakon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 o </a:t>
            </a:r>
            <a:r>
              <a:rPr lang="en-US" dirty="0" err="1">
                <a:latin typeface="Garamond" panose="02020404030301010803" pitchFamily="18" charset="0"/>
                <a:cs typeface="Arial" charset="0"/>
              </a:rPr>
              <a:t>zamenjavi</a:t>
            </a:r>
            <a:r>
              <a:rPr lang="en-US" dirty="0">
                <a:latin typeface="Garamond" panose="02020404030301010803" pitchFamily="18" charset="0"/>
                <a:cs typeface="Arial" charset="0"/>
              </a:rPr>
              <a:t>)</a:t>
            </a:r>
            <a:r>
              <a:rPr lang="sl-SI" dirty="0" smtClean="0">
                <a:latin typeface="Garamond" panose="02020404030301010803" pitchFamily="18" charset="0"/>
              </a:rPr>
              <a:t>.</a:t>
            </a:r>
          </a:p>
          <a:p>
            <a:pPr algn="just">
              <a:defRPr/>
            </a:pPr>
            <a:endParaRPr lang="sl-SI" dirty="0">
              <a:latin typeface="Garamond" panose="02020404030301010803" pitchFamily="18" charset="0"/>
              <a:cs typeface="Arial" charset="0"/>
            </a:endParaRPr>
          </a:p>
          <a:p>
            <a:pPr marL="0" indent="0" algn="just">
              <a:buNone/>
              <a:defRPr/>
            </a:pPr>
            <a:r>
              <a:rPr lang="sl-SI" dirty="0" smtClean="0">
                <a:latin typeface="Garamond" panose="02020404030301010803" pitchFamily="18" charset="0"/>
                <a:cs typeface="Arial" charset="0"/>
              </a:rPr>
              <a:t>Utrjevanje poštevanke: načrtno, sprotno, na osnovi povezovanj</a:t>
            </a:r>
          </a:p>
          <a:p>
            <a:pPr marL="0" indent="0" algn="just">
              <a:buNone/>
              <a:defRPr/>
            </a:pPr>
            <a:r>
              <a:rPr lang="sl-SI" dirty="0" smtClean="0">
                <a:latin typeface="Garamond" panose="02020404030301010803" pitchFamily="18" charset="0"/>
                <a:cs typeface="Arial" charset="0"/>
              </a:rPr>
              <a:t>Ločimo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  <a:cs typeface="Arial" charset="0"/>
              </a:rPr>
              <a:t>konstrukcijsko</a:t>
            </a:r>
            <a:r>
              <a:rPr lang="sl-SI" dirty="0" smtClean="0">
                <a:latin typeface="Garamond" panose="02020404030301010803" pitchFamily="18" charset="0"/>
                <a:cs typeface="Arial" charset="0"/>
              </a:rPr>
              <a:t> in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  <a:cs typeface="Arial" charset="0"/>
              </a:rPr>
              <a:t>reproduktivna</a:t>
            </a:r>
            <a:r>
              <a:rPr lang="sl-SI" dirty="0" smtClean="0">
                <a:latin typeface="Garamond" panose="02020404030301010803" pitchFamily="18" charset="0"/>
                <a:cs typeface="Arial" charset="0"/>
              </a:rPr>
              <a:t> obravnavo poštevanke (</a:t>
            </a:r>
            <a:r>
              <a:rPr lang="sl-SI" dirty="0" err="1" smtClean="0">
                <a:latin typeface="Garamond" panose="02020404030301010803" pitchFamily="18" charset="0"/>
                <a:cs typeface="Arial" charset="0"/>
              </a:rPr>
              <a:t>Streefland</a:t>
            </a:r>
            <a:r>
              <a:rPr lang="sl-SI" dirty="0" smtClean="0">
                <a:latin typeface="Garamond" panose="02020404030301010803" pitchFamily="18" charset="0"/>
                <a:cs typeface="Arial" charset="0"/>
              </a:rPr>
              <a:t>, 1991)</a:t>
            </a:r>
            <a:endParaRPr lang="sl-SI" dirty="0">
              <a:latin typeface="Garamond" panose="02020404030301010803" pitchFamily="18" charset="0"/>
              <a:cs typeface="Arial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3850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Primer konstrukcijske obravnave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1 x 7: vem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2 x 7: vem, ker je 7 + 7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3 x 7: s pomočjo (2 x 7) + 7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4 x 7: dvakrat 2 x 7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5 x 7: pol od 10 x 7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6 x 7: s pomočjo (5 x 7) + 7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7 x 7: novo, si zapomnim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8 x 7: s pomočjo (7 x 7) + 7, pomaga asociacija 56 = 7 x 8 (zaporedna števila)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9 x 7: s pomočjo (10 x 7) – 7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10 x 7: vem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048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Ostanek pri deljenju</a:t>
            </a:r>
          </a:p>
          <a:p>
            <a:pPr>
              <a:buFontTx/>
              <a:buChar char="-"/>
            </a:pPr>
            <a:r>
              <a:rPr lang="sl-SI" dirty="0" smtClean="0">
                <a:latin typeface="Garamond" panose="02020404030301010803" pitchFamily="18" charset="0"/>
              </a:rPr>
              <a:t>Konceptualno: predstavitev pojma, simbolnega zapisa (izbira problema deljenja) – od izoliranih modelov do splošnega modela</a:t>
            </a:r>
          </a:p>
          <a:p>
            <a:pPr>
              <a:buFontTx/>
              <a:buChar char="-"/>
            </a:pPr>
            <a:r>
              <a:rPr lang="sl-SI" dirty="0" smtClean="0">
                <a:latin typeface="Garamond" panose="02020404030301010803" pitchFamily="18" charset="0"/>
              </a:rPr>
              <a:t>Proceduralno znanje: izvajanje postopka pri deljenju, ki se ne izide - </a:t>
            </a:r>
            <a:r>
              <a:rPr lang="sl-SI" dirty="0" smtClean="0">
                <a:latin typeface="Garamond" panose="02020404030301010803" pitchFamily="18" charset="0"/>
              </a:rPr>
              <a:t>od izoliranih modelov do splošnega modela</a:t>
            </a:r>
            <a:endParaRPr lang="sl-SI" dirty="0" smtClean="0">
              <a:latin typeface="Garamond" panose="02020404030301010803" pitchFamily="18" charset="0"/>
            </a:endParaRPr>
          </a:p>
          <a:p>
            <a:pPr>
              <a:buFontTx/>
              <a:buChar char="-"/>
            </a:pPr>
            <a:r>
              <a:rPr lang="sl-SI" dirty="0" smtClean="0">
                <a:latin typeface="Garamond" panose="02020404030301010803" pitchFamily="18" charset="0"/>
              </a:rPr>
              <a:t>Deljenec ni več kot 10-kratnik delitelja</a:t>
            </a:r>
          </a:p>
          <a:p>
            <a:pPr>
              <a:buFontTx/>
              <a:buChar char="-"/>
            </a:pPr>
            <a:r>
              <a:rPr lang="sl-SI" dirty="0" smtClean="0">
                <a:latin typeface="Garamond" panose="02020404030301010803" pitchFamily="18" charset="0"/>
              </a:rPr>
              <a:t>Posebni primeri, ki so osnovna za izvajanje postopka pisnega deljenja</a:t>
            </a:r>
          </a:p>
          <a:p>
            <a:pPr>
              <a:buFontTx/>
              <a:buChar char="-"/>
            </a:pPr>
            <a:r>
              <a:rPr lang="sl-SI" dirty="0" smtClean="0">
                <a:latin typeface="Garamond" panose="02020404030301010803" pitchFamily="18" charset="0"/>
              </a:rPr>
              <a:t>Odnos ostanek delitelj</a:t>
            </a:r>
          </a:p>
          <a:p>
            <a:pPr>
              <a:buFontTx/>
              <a:buChar char="-"/>
            </a:pPr>
            <a:endParaRPr lang="sl-SI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774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Računski zakoni, pravila na razredni stopnji</a:t>
            </a:r>
            <a:endParaRPr lang="en-GB" sz="2800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  <a:defRPr/>
            </a:pPr>
            <a:r>
              <a:rPr lang="sl-SI" altLang="sl-SI" dirty="0">
                <a:latin typeface="Garamond" panose="02020404030301010803" pitchFamily="18" charset="0"/>
              </a:rPr>
              <a:t>a</a:t>
            </a:r>
            <a:r>
              <a:rPr lang="sl-SI" altLang="sl-SI" dirty="0" smtClean="0">
                <a:latin typeface="Garamond" panose="02020404030301010803" pitchFamily="18" charset="0"/>
              </a:rPr>
              <a:t> + b = b + a</a:t>
            </a:r>
          </a:p>
          <a:p>
            <a:pPr marL="514350" indent="-514350">
              <a:buAutoNum type="arabicPeriod"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a</a:t>
            </a:r>
            <a:r>
              <a:rPr lang="sl-SI" altLang="sl-SI" dirty="0">
                <a:latin typeface="Garamond" panose="02020404030301010803" pitchFamily="18" charset="0"/>
              </a:rPr>
              <a:t> </a:t>
            </a:r>
            <a:r>
              <a:rPr lang="sl-SI" altLang="sl-SI" dirty="0" smtClean="0">
                <a:latin typeface="Garamond" panose="02020404030301010803" pitchFamily="18" charset="0"/>
              </a:rPr>
              <a:t>x b = b x a</a:t>
            </a:r>
          </a:p>
          <a:p>
            <a:pPr marL="514350" indent="-514350">
              <a:buAutoNum type="arabicPeriod"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(a + b) + c = a + (b + c)</a:t>
            </a:r>
          </a:p>
          <a:p>
            <a:pPr marL="514350" indent="-514350">
              <a:buAutoNum type="arabicPeriod"/>
              <a:defRPr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(a × b) × c = a × (b × c)</a:t>
            </a:r>
          </a:p>
          <a:p>
            <a:pPr marL="514350" indent="-514350">
              <a:buAutoNum type="arabicPeriod"/>
              <a:defRPr/>
            </a:pPr>
            <a:r>
              <a:rPr lang="sl-SI" altLang="sl-SI" dirty="0">
                <a:latin typeface="Garamond" panose="02020404030301010803" pitchFamily="18" charset="0"/>
                <a:cs typeface="Times New Roman" panose="02020603050405020304" pitchFamily="18" charset="0"/>
              </a:rPr>
              <a:t>a</a:t>
            </a: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× 1 = a</a:t>
            </a:r>
          </a:p>
          <a:p>
            <a:pPr marL="514350" indent="-514350">
              <a:buAutoNum type="arabicPeriod"/>
              <a:defRPr/>
            </a:pPr>
            <a:r>
              <a:rPr lang="sl-SI" altLang="sl-SI" dirty="0">
                <a:latin typeface="Garamond" panose="02020404030301010803" pitchFamily="18" charset="0"/>
                <a:cs typeface="Times New Roman" panose="02020603050405020304" pitchFamily="18" charset="0"/>
              </a:rPr>
              <a:t>a</a:t>
            </a: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× 0 = 0</a:t>
            </a:r>
          </a:p>
          <a:p>
            <a:pPr marL="514350" indent="-514350">
              <a:buAutoNum type="arabicPeriod"/>
              <a:defRPr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(a + b) × c = a × c + b × c</a:t>
            </a:r>
          </a:p>
          <a:p>
            <a:pPr marL="514350" indent="-514350">
              <a:buAutoNum type="arabicPeriod"/>
              <a:defRPr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0 : a = 0</a:t>
            </a:r>
          </a:p>
          <a:p>
            <a:pPr marL="514350" indent="-514350">
              <a:buAutoNum type="arabicPeriod"/>
              <a:defRPr/>
            </a:pP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a : a = 1</a:t>
            </a:r>
            <a:endParaRPr lang="sl-SI" altLang="sl-SI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sl-SI" altLang="sl-SI" dirty="0">
                <a:latin typeface="Garamond" panose="02020404030301010803" pitchFamily="18" charset="0"/>
              </a:rPr>
              <a:t>10. </a:t>
            </a:r>
            <a:r>
              <a:rPr lang="sl-SI" altLang="sl-SI" dirty="0">
                <a:latin typeface="Garamond" panose="02020404030301010803" pitchFamily="18" charset="0"/>
                <a:cs typeface="Times New Roman" panose="02020603050405020304" pitchFamily="18" charset="0"/>
              </a:rPr>
              <a:t>a</a:t>
            </a: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: 0 </a:t>
            </a:r>
            <a:r>
              <a:rPr lang="sl-SI" altLang="sl-SI" dirty="0" smtClean="0">
                <a:latin typeface="Garamond" panose="02020404030301010803" pitchFamily="18" charset="0"/>
              </a:rPr>
              <a:t>=</a:t>
            </a:r>
            <a:r>
              <a:rPr lang="sl-SI" altLang="sl-SI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(nesmisel)</a:t>
            </a:r>
            <a:endParaRPr lang="sl-SI" altLang="sl-SI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3226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Druge teme v sklopu aritmetika in algebra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Pisno deljenje in množenje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Množenje, deljenje z večkratniki števila 10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Sklepanje (z enote na množino, z množine na enoto, z množine na množino)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Številski izrazi, številski izrazi z oklepaji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Potenca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Deli celote 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Enačbe in neenačbe 4. in 5. razred</a:t>
            </a:r>
          </a:p>
        </p:txBody>
      </p:sp>
    </p:spTree>
    <p:extLst>
      <p:ext uri="{BB962C8B-B14F-4D97-AF65-F5344CB8AC3E}">
        <p14:creationId xmlns:p14="http://schemas.microsoft.com/office/powerpoint/2010/main" val="2300237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Števila do 1000, seštevanje, odštevanje, množenje, </a:t>
            </a:r>
            <a:r>
              <a:rPr lang="sl-SI" sz="2800" b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deljenje, številski izrazi, enačbe, neenačbe</a:t>
            </a:r>
            <a:endParaRPr lang="en-GB" sz="2800" b="1" dirty="0"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Reprezentacije: </a:t>
            </a: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denar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, </a:t>
            </a: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modeli desetiških enot,</a:t>
            </a:r>
            <a:r>
              <a:rPr lang="sl-SI" altLang="sl-SI" dirty="0" smtClean="0">
                <a:latin typeface="Garamond" panose="02020404030301010803" pitchFamily="18" charset="0"/>
              </a:rPr>
              <a:t> 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pozicijsko računalo, številski </a:t>
            </a: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poltrak, ‚prazna 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številska </a:t>
            </a: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os‘</a:t>
            </a:r>
            <a:endParaRPr lang="sl-SI" altLang="sl-SI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>
              <a:buNone/>
            </a:pPr>
            <a:endParaRPr lang="sl-SI" altLang="sl-SI" dirty="0" smtClean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Vpeljava števil do 1000 – analogija z vpeljevanjem števil do 100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 </a:t>
            </a:r>
          </a:p>
          <a:p>
            <a:pPr algn="just">
              <a:buNone/>
            </a:pPr>
            <a:r>
              <a:rPr lang="sl-SI" altLang="sl-SI" dirty="0">
                <a:latin typeface="Garamond" panose="02020404030301010803" pitchFamily="18" charset="0"/>
              </a:rPr>
              <a:t>    </a:t>
            </a:r>
            <a:r>
              <a:rPr lang="sl-SI" altLang="sl-SI" dirty="0" smtClean="0">
                <a:latin typeface="Garamond" panose="02020404030301010803" pitchFamily="18" charset="0"/>
              </a:rPr>
              <a:t>Desetiške enote in odnosi med njimi: t</a:t>
            </a: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isočica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,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stotica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, desetica, enica</a:t>
            </a:r>
          </a:p>
          <a:p>
            <a:pPr algn="just">
              <a:buNone/>
            </a:pPr>
            <a:r>
              <a:rPr lang="sl-SI" altLang="sl-SI" dirty="0">
                <a:latin typeface="Garamond" panose="02020404030301010803" pitchFamily="18" charset="0"/>
              </a:rPr>
              <a:t>    </a:t>
            </a: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Utrjevanje števil do 1000</a:t>
            </a:r>
          </a:p>
          <a:p>
            <a:pPr algn="just">
              <a:buNone/>
            </a:pP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Princip dinamičnosti</a:t>
            </a:r>
            <a:endParaRPr lang="sl-SI" altLang="sl-SI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5652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Seštevanje in odštevanje do 1000 (ustno računanje oz. z uporabo različnih strategij – mentalno verbalne strategije)</a:t>
            </a:r>
          </a:p>
          <a:p>
            <a:pPr marL="0" indent="0" algn="just">
              <a:buNone/>
            </a:pPr>
            <a:r>
              <a:rPr lang="sl-SI" altLang="sl-SI" i="1" dirty="0" smtClean="0">
                <a:latin typeface="Garamond" panose="02020404030301010803" pitchFamily="18" charset="0"/>
                <a:cs typeface="Arial" panose="020B0604020202020204" pitchFamily="34" charset="0"/>
              </a:rPr>
              <a:t>Prva </a:t>
            </a:r>
            <a:r>
              <a:rPr lang="sl-SI" altLang="sl-SI" i="1" dirty="0">
                <a:latin typeface="Garamond" panose="02020404030301010803" pitchFamily="18" charset="0"/>
                <a:cs typeface="Arial" panose="020B0604020202020204" pitchFamily="34" charset="0"/>
              </a:rPr>
              <a:t>metodična stopnja</a:t>
            </a:r>
          </a:p>
          <a:p>
            <a:pPr marL="533400" indent="-533400" algn="just">
              <a:buFont typeface="Wingdings" panose="05000000000000000000" pitchFamily="2" charset="2"/>
              <a:buAutoNum type="arabicPeriod"/>
            </a:pP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Seštevanje (odštevanje)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stotičnih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števil</a:t>
            </a:r>
          </a:p>
          <a:p>
            <a:pPr marL="533400" indent="-533400" algn="just">
              <a:buFont typeface="Wingdings" panose="05000000000000000000" pitchFamily="2" charset="2"/>
              <a:buAutoNum type="arabicPeriod"/>
            </a:pP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Prištevanje enic k poljubnemu </a:t>
            </a: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trimestnemu številu 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(odštevanje enic od trimestnega števila) 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brez prehoda</a:t>
            </a:r>
            <a:endParaRPr lang="sl-SI" altLang="sl-SI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533400" indent="-533400" algn="just">
              <a:buFont typeface="Wingdings" panose="05000000000000000000" pitchFamily="2" charset="2"/>
              <a:buAutoNum type="arabicPeriod"/>
            </a:pPr>
            <a:r>
              <a:rPr lang="sl-SI" altLang="sl-SI" dirty="0">
                <a:latin typeface="Garamond" panose="02020404030301010803" pitchFamily="18" charset="0"/>
              </a:rPr>
              <a:t>P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rištevanje enic k trimestnemu številu do nove desetice (zmanjševanje odštevanca do </a:t>
            </a:r>
            <a:r>
              <a:rPr lang="sl-SI" altLang="sl-SI" dirty="0">
                <a:latin typeface="Garamond" panose="02020404030301010803" pitchFamily="18" charset="0"/>
              </a:rPr>
              <a:t>trimestnega </a:t>
            </a:r>
            <a:r>
              <a:rPr lang="sl-SI" altLang="sl-SI" dirty="0" err="1">
                <a:latin typeface="Garamond" panose="02020404030301010803" pitchFamily="18" charset="0"/>
              </a:rPr>
              <a:t>desetičnega</a:t>
            </a:r>
            <a:r>
              <a:rPr lang="sl-SI" altLang="sl-SI" dirty="0">
                <a:latin typeface="Garamond" panose="02020404030301010803" pitchFamily="18" charset="0"/>
              </a:rPr>
              <a:t> 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števila)</a:t>
            </a:r>
            <a:endParaRPr lang="sl-SI" altLang="sl-SI" dirty="0">
              <a:latin typeface="Garamond" panose="02020404030301010803" pitchFamily="18" charset="0"/>
            </a:endParaRPr>
          </a:p>
          <a:p>
            <a:pPr marL="533400" indent="-533400" algn="just">
              <a:buFont typeface="Wingdings" panose="05000000000000000000" pitchFamily="2" charset="2"/>
              <a:buAutoNum type="arabicPeriod"/>
            </a:pPr>
            <a:r>
              <a:rPr lang="sl-SI" altLang="sl-SI" dirty="0">
                <a:latin typeface="Garamond" panose="02020404030301010803" pitchFamily="18" charset="0"/>
              </a:rPr>
              <a:t>Pr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ištevanje (odštevanje) enic k trimestnemu številu 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 prehodom pri enicah </a:t>
            </a:r>
          </a:p>
          <a:p>
            <a:pPr marL="533400" indent="-533400" algn="just">
              <a:buNone/>
            </a:pPr>
            <a:r>
              <a:rPr lang="sl-SI" altLang="sl-SI" b="1" dirty="0">
                <a:latin typeface="Garamond" panose="02020404030301010803" pitchFamily="18" charset="0"/>
                <a:cs typeface="Arial" panose="020B0604020202020204" pitchFamily="34" charset="0"/>
              </a:rPr>
              <a:t> </a:t>
            </a:r>
            <a:endParaRPr lang="sl-SI" altLang="sl-SI" b="1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939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sl-SI" altLang="sl-SI" i="1" dirty="0">
                <a:latin typeface="Garamond" panose="02020404030301010803" pitchFamily="18" charset="0"/>
                <a:cs typeface="Arial" panose="020B0604020202020204" pitchFamily="34" charset="0"/>
              </a:rPr>
              <a:t>Druga metodična stopnja</a:t>
            </a:r>
            <a:endParaRPr lang="sl-SI" altLang="sl-SI" i="1" dirty="0">
              <a:latin typeface="Garamond" panose="02020404030301010803" pitchFamily="18" charset="0"/>
            </a:endParaRPr>
          </a:p>
          <a:p>
            <a:pPr marL="533400" indent="-533400" algn="just">
              <a:buFont typeface="Wingdings" panose="05000000000000000000" pitchFamily="2" charset="2"/>
              <a:buAutoNum type="arabicPeriod"/>
            </a:pP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Prištevanje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desetičnih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števil </a:t>
            </a: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k </a:t>
            </a:r>
            <a:r>
              <a:rPr lang="sl-SI" altLang="sl-SI" dirty="0" err="1" smtClean="0">
                <a:latin typeface="Garamond" panose="02020404030301010803" pitchFamily="18" charset="0"/>
                <a:cs typeface="Arial" panose="020B0604020202020204" pitchFamily="34" charset="0"/>
              </a:rPr>
              <a:t>stotičnemu</a:t>
            </a: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številu</a:t>
            </a:r>
            <a:endParaRPr lang="sl-SI" altLang="sl-SI" dirty="0">
              <a:latin typeface="Garamond" panose="02020404030301010803" pitchFamily="18" charset="0"/>
            </a:endParaRPr>
          </a:p>
          <a:p>
            <a:pPr marL="533400" indent="-533400" algn="just">
              <a:buFont typeface="Wingdings" panose="05000000000000000000" pitchFamily="2" charset="2"/>
              <a:buAutoNum type="arabicPeriod"/>
            </a:pP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Prištevanje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desetičnih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števil k trimestnemu </a:t>
            </a:r>
            <a:r>
              <a:rPr lang="sl-SI" altLang="sl-SI" dirty="0">
                <a:latin typeface="Garamond" panose="02020404030301010803" pitchFamily="18" charset="0"/>
              </a:rPr>
              <a:t>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desetičnemu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številu (odštevanje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desetičnih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števil od trimestnega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desetičnega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števila)</a:t>
            </a:r>
            <a:r>
              <a:rPr lang="sl-SI" altLang="sl-SI" dirty="0">
                <a:latin typeface="Garamond" panose="02020404030301010803" pitchFamily="18" charset="0"/>
              </a:rPr>
              <a:t> 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</a:rPr>
              <a:t>brez prehoda </a:t>
            </a:r>
          </a:p>
          <a:p>
            <a:pPr marL="533400" indent="-533400" algn="just">
              <a:buFont typeface="Wingdings" panose="05000000000000000000" pitchFamily="2" charset="2"/>
              <a:buAutoNum type="arabicPeriod"/>
            </a:pP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Prištevanje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desetičnih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števil k trimestnemu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desetičnemu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številu 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do (nove) </a:t>
            </a:r>
            <a:r>
              <a:rPr lang="sl-SI" altLang="sl-SI" dirty="0" err="1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stotice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(zmanjševanje odštevanca do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stotičnega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števila)</a:t>
            </a:r>
          </a:p>
          <a:p>
            <a:pPr marL="533400" indent="-533400" algn="just">
              <a:buFont typeface="Wingdings" panose="05000000000000000000" pitchFamily="2" charset="2"/>
              <a:buAutoNum type="arabicPeriod"/>
            </a:pP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Prištevanje 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(odštevanje) </a:t>
            </a:r>
            <a:r>
              <a:rPr lang="sl-SI" altLang="sl-SI" dirty="0" err="1">
                <a:latin typeface="Garamond" panose="02020404030301010803" pitchFamily="18" charset="0"/>
              </a:rPr>
              <a:t>desetičnih</a:t>
            </a:r>
            <a:r>
              <a:rPr lang="sl-SI" altLang="sl-SI" dirty="0">
                <a:latin typeface="Garamond" panose="02020404030301010803" pitchFamily="18" charset="0"/>
              </a:rPr>
              <a:t> števil </a:t>
            </a:r>
            <a:r>
              <a:rPr lang="sl-SI" altLang="sl-SI" dirty="0" smtClean="0">
                <a:latin typeface="Garamond" panose="02020404030301010803" pitchFamily="18" charset="0"/>
              </a:rPr>
              <a:t>k trimestnemu </a:t>
            </a:r>
            <a:r>
              <a:rPr lang="sl-SI" altLang="sl-SI" dirty="0" err="1" smtClean="0">
                <a:latin typeface="Garamond" panose="02020404030301010803" pitchFamily="18" charset="0"/>
              </a:rPr>
              <a:t>desetičnemu</a:t>
            </a:r>
            <a:r>
              <a:rPr lang="sl-SI" altLang="sl-SI" dirty="0" smtClean="0">
                <a:latin typeface="Garamond" panose="02020404030301010803" pitchFamily="18" charset="0"/>
              </a:rPr>
              <a:t> številu (od trimestnega </a:t>
            </a:r>
            <a:r>
              <a:rPr lang="sl-SI" altLang="sl-SI" dirty="0" err="1" smtClean="0">
                <a:latin typeface="Garamond" panose="02020404030301010803" pitchFamily="18" charset="0"/>
              </a:rPr>
              <a:t>desetičnega</a:t>
            </a:r>
            <a:r>
              <a:rPr lang="sl-SI" altLang="sl-SI" dirty="0" smtClean="0">
                <a:latin typeface="Garamond" panose="02020404030301010803" pitchFamily="18" charset="0"/>
              </a:rPr>
              <a:t> števila)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 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prehodom pri deseticah </a:t>
            </a:r>
            <a:r>
              <a:rPr lang="sl-SI" altLang="sl-SI" b="1" dirty="0" smtClean="0">
                <a:latin typeface="Garamond" panose="02020404030301010803" pitchFamily="18" charset="0"/>
                <a:cs typeface="Arial" panose="020B0604020202020204" pitchFamily="34" charset="0"/>
              </a:rPr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764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sl-SI" altLang="sl-SI" i="1" dirty="0" smtClean="0">
                <a:latin typeface="Garamond" panose="02020404030301010803" pitchFamily="18" charset="0"/>
                <a:cs typeface="Arial" panose="020B0604020202020204" pitchFamily="34" charset="0"/>
              </a:rPr>
              <a:t>Tretja </a:t>
            </a:r>
            <a:r>
              <a:rPr lang="sl-SI" altLang="sl-SI" i="1" dirty="0">
                <a:latin typeface="Garamond" panose="02020404030301010803" pitchFamily="18" charset="0"/>
                <a:cs typeface="Arial" panose="020B0604020202020204" pitchFamily="34" charset="0"/>
              </a:rPr>
              <a:t>metodična stopnja</a:t>
            </a:r>
            <a:endParaRPr lang="sl-SI" altLang="sl-SI" i="1" dirty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endParaRPr lang="sl-SI" altLang="sl-SI" dirty="0">
              <a:latin typeface="Garamond" panose="02020404030301010803" pitchFamily="18" charset="0"/>
            </a:endParaRPr>
          </a:p>
          <a:p>
            <a:pPr marL="609600" indent="-609600" algn="just">
              <a:buFont typeface="Wingdings" panose="05000000000000000000" pitchFamily="2" charset="2"/>
              <a:buAutoNum type="arabicPeriod"/>
            </a:pP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Prištevanje (odštevanje) trimestnih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desetičnih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števil 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k trimestnemu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desetičnemu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številu 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brez prehoda</a:t>
            </a:r>
          </a:p>
          <a:p>
            <a:pPr marL="609600" indent="-609600" algn="just">
              <a:buFont typeface="Wingdings" panose="05000000000000000000" pitchFamily="2" charset="2"/>
              <a:buAutoNum type="arabicPeriod"/>
            </a:pP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Prištevanje</a:t>
            </a:r>
            <a:r>
              <a:rPr lang="sl-SI" altLang="sl-SI" dirty="0">
                <a:latin typeface="Garamond" panose="02020404030301010803" pitchFamily="18" charset="0"/>
              </a:rPr>
              <a:t> (odštevanje)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trimestnih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desetičnih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števil k trimestnemu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desetičnemu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številu 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do nove </a:t>
            </a:r>
            <a:r>
              <a:rPr lang="sl-SI" altLang="sl-SI" dirty="0" err="1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stotice</a:t>
            </a:r>
            <a:endParaRPr lang="sl-SI" altLang="sl-SI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609600" indent="-609600" algn="just">
              <a:buFont typeface="Wingdings" panose="05000000000000000000" pitchFamily="2" charset="2"/>
              <a:buAutoNum type="arabicPeriod"/>
            </a:pP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Seštevanje (odštevanje) trimestnih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desetičnih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števil 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 prehodom pri deseticah</a:t>
            </a:r>
            <a:endParaRPr lang="en-GB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798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sl-SI" altLang="sl-SI" i="1" dirty="0">
                <a:latin typeface="Garamond" panose="02020404030301010803" pitchFamily="18" charset="0"/>
                <a:cs typeface="Arial" panose="020B0604020202020204" pitchFamily="34" charset="0"/>
              </a:rPr>
              <a:t>Četrta metodična stopnja</a:t>
            </a:r>
            <a:endParaRPr lang="sl-SI" altLang="sl-SI" i="1" dirty="0">
              <a:latin typeface="Garamond" panose="02020404030301010803" pitchFamily="18" charset="0"/>
            </a:endParaRPr>
          </a:p>
          <a:p>
            <a:pPr marL="609600" indent="-609600" algn="just">
              <a:buNone/>
            </a:pPr>
            <a:endParaRPr lang="sl-SI" altLang="sl-SI" dirty="0">
              <a:latin typeface="Garamond" panose="02020404030301010803" pitchFamily="18" charset="0"/>
            </a:endParaRPr>
          </a:p>
          <a:p>
            <a:pPr marL="609600" indent="-609600" algn="just">
              <a:buFont typeface="Wingdings" panose="05000000000000000000" pitchFamily="2" charset="2"/>
              <a:buAutoNum type="arabicPeriod"/>
            </a:pP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Prištevanje (odštevanje)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desetičnih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števil k poljubnemu trimestnemu številu 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brez prehoda </a:t>
            </a:r>
            <a:endParaRPr lang="sl-SI" altLang="sl-SI" dirty="0" smtClean="0">
              <a:solidFill>
                <a:srgbClr val="FF0000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609600" indent="-609600" algn="just">
              <a:buFont typeface="Wingdings" panose="05000000000000000000" pitchFamily="2" charset="2"/>
              <a:buAutoNum type="arabicPeriod"/>
            </a:pP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Prištevanje 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(odštevanje) </a:t>
            </a:r>
            <a:r>
              <a:rPr lang="sl-SI" altLang="sl-SI" dirty="0" err="1">
                <a:latin typeface="Garamond" panose="02020404030301010803" pitchFamily="18" charset="0"/>
                <a:cs typeface="Arial" panose="020B0604020202020204" pitchFamily="34" charset="0"/>
              </a:rPr>
              <a:t>desetičnih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 števil k poljubnemu trimestnemu številu 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 prehodom pri deseticah</a:t>
            </a: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781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sl-SI" altLang="sl-SI" i="1" dirty="0">
                <a:latin typeface="Garamond" panose="02020404030301010803" pitchFamily="18" charset="0"/>
                <a:cs typeface="Arial" panose="020B0604020202020204" pitchFamily="34" charset="0"/>
              </a:rPr>
              <a:t>Peta metodična stopnja</a:t>
            </a:r>
            <a:endParaRPr lang="sl-SI" altLang="sl-SI" i="1" dirty="0">
              <a:latin typeface="Garamond" panose="02020404030301010803" pitchFamily="18" charset="0"/>
            </a:endParaRPr>
          </a:p>
          <a:p>
            <a:pPr marL="609600" indent="-609600" algn="just">
              <a:buNone/>
            </a:pPr>
            <a:endParaRPr lang="sl-SI" altLang="sl-SI" dirty="0">
              <a:latin typeface="Garamond" panose="02020404030301010803" pitchFamily="18" charset="0"/>
            </a:endParaRPr>
          </a:p>
          <a:p>
            <a:pPr marL="609600" indent="-609600" algn="just">
              <a:buFont typeface="Wingdings" panose="05000000000000000000" pitchFamily="2" charset="2"/>
              <a:buAutoNum type="arabicPeriod"/>
            </a:pP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Prištevanje (odštevanje) dvomestnih števil </a:t>
            </a: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k poljubnemu 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trimestnemu številu 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brez prehoda</a:t>
            </a:r>
          </a:p>
          <a:p>
            <a:pPr marL="609600" indent="-609600" algn="just">
              <a:buFont typeface="Wingdings" panose="05000000000000000000" pitchFamily="2" charset="2"/>
              <a:buAutoNum type="arabicPeriod"/>
            </a:pP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Prištevanje (odštevanje) dvomestnih števil </a:t>
            </a: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k poljubnemu 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trimestnemu številu 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do (nove) </a:t>
            </a:r>
            <a:r>
              <a:rPr lang="sl-SI" altLang="sl-SI" dirty="0" err="1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stotice</a:t>
            </a:r>
            <a:endParaRPr lang="sl-SI" altLang="sl-SI" dirty="0">
              <a:solidFill>
                <a:srgbClr val="FF0000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609600" indent="-609600" algn="just">
              <a:buFont typeface="Wingdings" panose="05000000000000000000" pitchFamily="2" charset="2"/>
              <a:buAutoNum type="arabicPeriod"/>
            </a:pP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Prištevanje (odštevanje) dvomestnih števil </a:t>
            </a:r>
            <a:r>
              <a:rPr lang="sl-SI" altLang="sl-SI" dirty="0" smtClean="0">
                <a:latin typeface="Garamond" panose="02020404030301010803" pitchFamily="18" charset="0"/>
                <a:cs typeface="Arial" panose="020B0604020202020204" pitchFamily="34" charset="0"/>
              </a:rPr>
              <a:t>k poljubnemu </a:t>
            </a:r>
            <a:r>
              <a:rPr lang="sl-SI" altLang="sl-SI" dirty="0">
                <a:latin typeface="Garamond" panose="02020404030301010803" pitchFamily="18" charset="0"/>
                <a:cs typeface="Arial" panose="020B0604020202020204" pitchFamily="34" charset="0"/>
              </a:rPr>
              <a:t>trimestnemu številu 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 prehodom pri deseticah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586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  <a:defRPr/>
            </a:pPr>
            <a:r>
              <a:rPr lang="sl-SI" i="1" dirty="0">
                <a:latin typeface="Garamond" panose="02020404030301010803" pitchFamily="18" charset="0"/>
                <a:cs typeface="Arial" charset="0"/>
              </a:rPr>
              <a:t>Šesta metodična stopnja</a:t>
            </a:r>
            <a:endParaRPr lang="sl-SI" i="1" dirty="0">
              <a:latin typeface="Garamond" panose="02020404030301010803" pitchFamily="18" charset="0"/>
            </a:endParaRPr>
          </a:p>
          <a:p>
            <a:pPr marL="533400" indent="-533400" algn="just">
              <a:buNone/>
              <a:defRPr/>
            </a:pPr>
            <a:endParaRPr lang="sl-SI" dirty="0">
              <a:latin typeface="Garamond" panose="02020404030301010803" pitchFamily="18" charset="0"/>
            </a:endParaRPr>
          </a:p>
          <a:p>
            <a:pPr marL="533400" indent="-533400" algn="just">
              <a:buFont typeface="Wingdings" pitchFamily="2" charset="2"/>
              <a:buAutoNum type="arabicPeriod"/>
              <a:defRPr/>
            </a:pPr>
            <a:r>
              <a:rPr lang="sl-SI" dirty="0">
                <a:latin typeface="Garamond" panose="02020404030301010803" pitchFamily="18" charset="0"/>
                <a:cs typeface="Arial" charset="0"/>
              </a:rPr>
              <a:t>Seštevanje </a:t>
            </a:r>
            <a:r>
              <a:rPr lang="sl-SI" dirty="0">
                <a:latin typeface="Garamond" panose="02020404030301010803" pitchFamily="18" charset="0"/>
              </a:rPr>
              <a:t>(odštevanje) </a:t>
            </a:r>
            <a:r>
              <a:rPr lang="sl-SI" dirty="0">
                <a:latin typeface="Garamond" panose="02020404030301010803" pitchFamily="18" charset="0"/>
                <a:cs typeface="Arial" charset="0"/>
              </a:rPr>
              <a:t>dveh trimestnih števil </a:t>
            </a:r>
            <a:r>
              <a:rPr lang="sl-SI" dirty="0">
                <a:solidFill>
                  <a:srgbClr val="FF0000"/>
                </a:solidFill>
                <a:latin typeface="Garamond" panose="02020404030301010803" pitchFamily="18" charset="0"/>
                <a:cs typeface="Arial" charset="0"/>
              </a:rPr>
              <a:t>brez </a:t>
            </a:r>
            <a:r>
              <a:rPr lang="sl-SI" dirty="0">
                <a:solidFill>
                  <a:srgbClr val="FF0000"/>
                </a:solidFill>
                <a:latin typeface="Garamond" panose="02020404030301010803" pitchFamily="18" charset="0"/>
              </a:rPr>
              <a:t> </a:t>
            </a:r>
            <a:r>
              <a:rPr lang="sl-SI" dirty="0">
                <a:solidFill>
                  <a:srgbClr val="FF0000"/>
                </a:solidFill>
                <a:latin typeface="Garamond" panose="02020404030301010803" pitchFamily="18" charset="0"/>
                <a:cs typeface="Arial" charset="0"/>
              </a:rPr>
              <a:t>prehoda</a:t>
            </a:r>
          </a:p>
          <a:p>
            <a:pPr marL="533400" indent="-533400" algn="just">
              <a:buFont typeface="Wingdings" pitchFamily="2" charset="2"/>
              <a:buAutoNum type="arabicPeriod"/>
              <a:defRPr/>
            </a:pPr>
            <a:r>
              <a:rPr lang="sl-SI" dirty="0">
                <a:latin typeface="Garamond" panose="02020404030301010803" pitchFamily="18" charset="0"/>
                <a:cs typeface="Arial" charset="0"/>
              </a:rPr>
              <a:t>Seštevanje </a:t>
            </a:r>
            <a:r>
              <a:rPr lang="sl-SI" dirty="0">
                <a:latin typeface="Garamond" panose="02020404030301010803" pitchFamily="18" charset="0"/>
              </a:rPr>
              <a:t>(odštevanje) </a:t>
            </a:r>
            <a:r>
              <a:rPr lang="sl-SI" dirty="0">
                <a:latin typeface="Garamond" panose="02020404030301010803" pitchFamily="18" charset="0"/>
                <a:cs typeface="Arial" charset="0"/>
              </a:rPr>
              <a:t>dveh trimestnih števil</a:t>
            </a:r>
            <a:r>
              <a:rPr lang="sl-SI" dirty="0">
                <a:latin typeface="Garamond" panose="02020404030301010803" pitchFamily="18" charset="0"/>
              </a:rPr>
              <a:t> </a:t>
            </a:r>
            <a:r>
              <a:rPr lang="sl-SI" dirty="0">
                <a:solidFill>
                  <a:srgbClr val="FF0000"/>
                </a:solidFill>
                <a:latin typeface="Garamond" panose="02020404030301010803" pitchFamily="18" charset="0"/>
              </a:rPr>
              <a:t>s prehodom </a:t>
            </a:r>
            <a:r>
              <a:rPr lang="sl-SI" dirty="0">
                <a:solidFill>
                  <a:srgbClr val="FF0000"/>
                </a:solidFill>
                <a:latin typeface="Garamond" panose="02020404030301010803" pitchFamily="18" charset="0"/>
                <a:cs typeface="Arial" charset="0"/>
              </a:rPr>
              <a:t>  pri enicah</a:t>
            </a:r>
          </a:p>
          <a:p>
            <a:pPr marL="533400" indent="-533400" algn="just">
              <a:buFont typeface="Wingdings" pitchFamily="2" charset="2"/>
              <a:buAutoNum type="arabicPeriod"/>
              <a:defRPr/>
            </a:pPr>
            <a:r>
              <a:rPr lang="sl-SI" dirty="0">
                <a:latin typeface="Garamond" panose="02020404030301010803" pitchFamily="18" charset="0"/>
                <a:cs typeface="Arial" charset="0"/>
              </a:rPr>
              <a:t>Seštevanje </a:t>
            </a:r>
            <a:r>
              <a:rPr lang="sl-SI" dirty="0">
                <a:latin typeface="Garamond" panose="02020404030301010803" pitchFamily="18" charset="0"/>
              </a:rPr>
              <a:t>(odštevanje) </a:t>
            </a:r>
            <a:r>
              <a:rPr lang="sl-SI" dirty="0">
                <a:latin typeface="Garamond" panose="02020404030301010803" pitchFamily="18" charset="0"/>
                <a:cs typeface="Arial" charset="0"/>
              </a:rPr>
              <a:t>dveh trimestnih števil</a:t>
            </a:r>
            <a:r>
              <a:rPr lang="sl-SI" dirty="0">
                <a:latin typeface="Garamond" panose="02020404030301010803" pitchFamily="18" charset="0"/>
              </a:rPr>
              <a:t> </a:t>
            </a:r>
            <a:r>
              <a:rPr lang="sl-SI" dirty="0">
                <a:solidFill>
                  <a:srgbClr val="FF0000"/>
                </a:solidFill>
                <a:latin typeface="Garamond" panose="02020404030301010803" pitchFamily="18" charset="0"/>
              </a:rPr>
              <a:t>s prehodom </a:t>
            </a:r>
            <a:r>
              <a:rPr lang="sl-SI" dirty="0">
                <a:solidFill>
                  <a:srgbClr val="FF0000"/>
                </a:solidFill>
                <a:latin typeface="Garamond" panose="02020404030301010803" pitchFamily="18" charset="0"/>
                <a:cs typeface="Arial" charset="0"/>
              </a:rPr>
              <a:t> pri deseticah </a:t>
            </a:r>
          </a:p>
          <a:p>
            <a:pPr marL="533400" indent="-533400" algn="just">
              <a:buFont typeface="Wingdings" pitchFamily="2" charset="2"/>
              <a:buAutoNum type="arabicPeriod"/>
              <a:defRPr/>
            </a:pPr>
            <a:r>
              <a:rPr lang="sl-SI" dirty="0">
                <a:latin typeface="Garamond" panose="02020404030301010803" pitchFamily="18" charset="0"/>
                <a:cs typeface="Arial" charset="0"/>
              </a:rPr>
              <a:t>Seštevanje </a:t>
            </a:r>
            <a:r>
              <a:rPr lang="sl-SI" dirty="0">
                <a:latin typeface="Garamond" panose="02020404030301010803" pitchFamily="18" charset="0"/>
              </a:rPr>
              <a:t>(odštevanje) </a:t>
            </a:r>
            <a:r>
              <a:rPr lang="sl-SI" dirty="0">
                <a:latin typeface="Garamond" panose="02020404030301010803" pitchFamily="18" charset="0"/>
                <a:cs typeface="Arial" charset="0"/>
              </a:rPr>
              <a:t>dveh trimestnih števil </a:t>
            </a:r>
            <a:r>
              <a:rPr lang="sl-SI" dirty="0">
                <a:solidFill>
                  <a:srgbClr val="FF0000"/>
                </a:solidFill>
                <a:latin typeface="Garamond" panose="02020404030301010803" pitchFamily="18" charset="0"/>
              </a:rPr>
              <a:t>s prehodom </a:t>
            </a:r>
            <a:r>
              <a:rPr lang="sl-SI" dirty="0">
                <a:solidFill>
                  <a:srgbClr val="FF0000"/>
                </a:solidFill>
                <a:latin typeface="Garamond" panose="02020404030301010803" pitchFamily="18" charset="0"/>
                <a:cs typeface="Arial" charset="0"/>
              </a:rPr>
              <a:t>pri deseticah in enicah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0214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Pisno seštevanje in odštevanje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Pravilo razlike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Zaokroževanje števil na </a:t>
            </a:r>
            <a:r>
              <a:rPr lang="sl-SI" dirty="0" err="1" smtClean="0">
                <a:latin typeface="Garamond" panose="02020404030301010803" pitchFamily="18" charset="0"/>
              </a:rPr>
              <a:t>stotice</a:t>
            </a:r>
            <a:r>
              <a:rPr lang="sl-SI" dirty="0" smtClean="0">
                <a:latin typeface="Garamond" panose="02020404030301010803" pitchFamily="18" charset="0"/>
              </a:rPr>
              <a:t>, desetice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Poučevanje kot tehnika (glej vrste poučevanj po Aleksander, 2008)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Koraki pri vpeljavi pisnega računanja: ocena rezultata, izvedba postopka računanja, primerjava ocena rezultata in rezultat, preizkus (pri odštevanju)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803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853</Words>
  <Application>Microsoft Office PowerPoint</Application>
  <PresentationFormat>Širokozaslonsko</PresentationFormat>
  <Paragraphs>114</Paragraphs>
  <Slides>17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8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Garamond</vt:lpstr>
      <vt:lpstr>Tahoma</vt:lpstr>
      <vt:lpstr>Times New Roman</vt:lpstr>
      <vt:lpstr>Wingdings</vt:lpstr>
      <vt:lpstr>Wingdings 3</vt:lpstr>
      <vt:lpstr>Officeova tema</vt:lpstr>
      <vt:lpstr>  Didaktika matematike 1 –  2. strokovno-didaktična obravnava matematičnih pojmov po vsebinskih sklopih: aritmetika in algebra 3 (izročki za predavanja pri predmetu didaktika matematike, 2. l., RP)</vt:lpstr>
      <vt:lpstr>Števila do 1000, seštevanje, odštevanje, množenje, deljenje, številski izrazi, enačbe, neenačbe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Primer: poštevanka št. 2   </vt:lpstr>
      <vt:lpstr>PowerPointova predstavitev</vt:lpstr>
      <vt:lpstr>PowerPointova predstavitev</vt:lpstr>
      <vt:lpstr>PowerPointova predstavitev</vt:lpstr>
      <vt:lpstr>PowerPointova predstavitev</vt:lpstr>
      <vt:lpstr>Računski zakoni, pravila na razredni stopnji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Rewiever</dc:creator>
  <cp:lastModifiedBy>Rewiever</cp:lastModifiedBy>
  <cp:revision>9</cp:revision>
  <dcterms:created xsi:type="dcterms:W3CDTF">2022-03-25T16:14:38Z</dcterms:created>
  <dcterms:modified xsi:type="dcterms:W3CDTF">2022-03-25T17:23:54Z</dcterms:modified>
</cp:coreProperties>
</file>