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5A6"/>
    <a:srgbClr val="FCECB8"/>
    <a:srgbClr val="F8F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4" autoAdjust="0"/>
    <p:restoredTop sz="94660"/>
  </p:normalViewPr>
  <p:slideViewPr>
    <p:cSldViewPr snapToGrid="0">
      <p:cViewPr>
        <p:scale>
          <a:sx n="76" d="100"/>
          <a:sy n="76" d="100"/>
        </p:scale>
        <p:origin x="1722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943" y="1057048"/>
            <a:ext cx="8623663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43" y="3536723"/>
            <a:ext cx="86236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1683613"/>
            <a:ext cx="8251553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3" y="4563338"/>
            <a:ext cx="8251553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E3D5A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943" y="1873975"/>
            <a:ext cx="420624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926" y="1873975"/>
            <a:ext cx="429768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299811"/>
            <a:ext cx="8623663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0" y="1615849"/>
            <a:ext cx="43891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941" y="2439761"/>
            <a:ext cx="4389120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1629" y="1615849"/>
            <a:ext cx="411697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1629" y="2439761"/>
            <a:ext cx="411697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465138"/>
            <a:ext cx="3099980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4" y="465138"/>
            <a:ext cx="5371011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943" y="2065338"/>
            <a:ext cx="309998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4" y="483326"/>
            <a:ext cx="2677886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18899" y="483326"/>
            <a:ext cx="580970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944" y="2083526"/>
            <a:ext cx="267788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4943" y="417376"/>
            <a:ext cx="8623663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3" y="1841862"/>
            <a:ext cx="8623663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4943" y="6356349"/>
            <a:ext cx="2183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3D5A6"/>
                </a:solidFill>
              </a:defRPr>
            </a:lvl1pPr>
          </a:lstStyle>
          <a:p>
            <a:fld id="{276D79ED-3FA7-4EF8-964B-EB8BCFAB02F8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8899" y="6356349"/>
            <a:ext cx="3275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3D5A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693" y="6356350"/>
            <a:ext cx="1903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3D5A6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30647" y="5035152"/>
            <a:ext cx="1136899" cy="32439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 rot="16200000">
            <a:off x="-1998232" y="2661600"/>
            <a:ext cx="36576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prezentr.com!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gradFill>
            <a:gsLst>
              <a:gs pos="31000">
                <a:srgbClr val="E3D5A6"/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620000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CECB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CECB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CECB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CECB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CECB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Rimsko</a:t>
            </a:r>
            <a:r>
              <a:rPr lang="en-US" dirty="0" smtClean="0"/>
              <a:t> </a:t>
            </a:r>
            <a:r>
              <a:rPr lang="en-US" dirty="0" err="1" smtClean="0"/>
              <a:t>cesarstvo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(27 pr. n. </a:t>
            </a:r>
            <a:r>
              <a:rPr lang="en-US" sz="4800" b="1" dirty="0" err="1" smtClean="0"/>
              <a:t>št</a:t>
            </a:r>
            <a:r>
              <a:rPr lang="en-US" sz="4800" b="1" dirty="0" smtClean="0"/>
              <a:t>. </a:t>
            </a:r>
            <a:r>
              <a:rPr lang="en-SI" sz="4800" b="1" dirty="0" smtClean="0"/>
              <a:t>–</a:t>
            </a:r>
            <a:r>
              <a:rPr lang="en-US" sz="4800" b="1" dirty="0"/>
              <a:t> </a:t>
            </a:r>
            <a:r>
              <a:rPr lang="en-US" sz="4800" b="1" dirty="0" smtClean="0"/>
              <a:t>476 n. </a:t>
            </a:r>
            <a:r>
              <a:rPr lang="en-US" sz="4800" b="1" dirty="0" err="1" smtClean="0"/>
              <a:t>št</a:t>
            </a:r>
            <a:r>
              <a:rPr lang="en-US" sz="4800" b="1" dirty="0" smtClean="0"/>
              <a:t>.)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</a:t>
            </a:r>
            <a:r>
              <a:rPr lang="en-US" dirty="0" err="1" smtClean="0"/>
              <a:t>Konec</a:t>
            </a:r>
            <a:r>
              <a:rPr lang="en-US" dirty="0" smtClean="0"/>
              <a:t> </a:t>
            </a:r>
            <a:r>
              <a:rPr lang="en-US" dirty="0" err="1" smtClean="0"/>
              <a:t>rimske</a:t>
            </a:r>
            <a:r>
              <a:rPr lang="en-US" dirty="0" smtClean="0"/>
              <a:t> </a:t>
            </a:r>
            <a:r>
              <a:rPr lang="en-US" dirty="0" err="1" smtClean="0"/>
              <a:t>republike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3" y="1841862"/>
            <a:ext cx="8777157" cy="438735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Vzroki</a:t>
            </a:r>
            <a:r>
              <a:rPr lang="en-US" sz="3200" dirty="0" smtClean="0"/>
              <a:t> </a:t>
            </a:r>
            <a:r>
              <a:rPr lang="en-US" sz="3200" dirty="0" err="1" smtClean="0"/>
              <a:t>za</a:t>
            </a:r>
            <a:r>
              <a:rPr lang="en-US" sz="3200" dirty="0" smtClean="0"/>
              <a:t> </a:t>
            </a:r>
            <a:r>
              <a:rPr lang="en-US" sz="3200" dirty="0" err="1" smtClean="0"/>
              <a:t>konec</a:t>
            </a:r>
            <a:r>
              <a:rPr lang="en-US" sz="3200" dirty="0" smtClean="0"/>
              <a:t> </a:t>
            </a:r>
            <a:r>
              <a:rPr lang="en-US" sz="3200" dirty="0" err="1" smtClean="0"/>
              <a:t>republike</a:t>
            </a:r>
            <a:r>
              <a:rPr lang="en-US" sz="3200" dirty="0" smtClean="0"/>
              <a:t>:</a:t>
            </a:r>
          </a:p>
          <a:p>
            <a:pPr lvl="1"/>
            <a:r>
              <a:rPr lang="en-US" sz="3200" dirty="0" err="1"/>
              <a:t>d</a:t>
            </a:r>
            <a:r>
              <a:rPr lang="en-US" sz="3200" dirty="0" err="1" smtClean="0"/>
              <a:t>ržavljanske</a:t>
            </a:r>
            <a:r>
              <a:rPr lang="en-US" sz="3200" dirty="0" smtClean="0"/>
              <a:t> </a:t>
            </a:r>
            <a:r>
              <a:rPr lang="en-US" sz="3200" dirty="0" err="1" smtClean="0"/>
              <a:t>vojne</a:t>
            </a:r>
            <a:endParaRPr lang="en-US" sz="3200" dirty="0" smtClean="0"/>
          </a:p>
          <a:p>
            <a:pPr lvl="1"/>
            <a:r>
              <a:rPr lang="en-US" sz="3200" dirty="0" err="1"/>
              <a:t>p</a:t>
            </a:r>
            <a:r>
              <a:rPr lang="en-US" sz="3200" dirty="0" err="1" smtClean="0"/>
              <a:t>olitične</a:t>
            </a:r>
            <a:r>
              <a:rPr lang="en-US" sz="3200" dirty="0" smtClean="0"/>
              <a:t> </a:t>
            </a:r>
            <a:r>
              <a:rPr lang="en-US" sz="3200" dirty="0" err="1" smtClean="0"/>
              <a:t>krize</a:t>
            </a:r>
            <a:endParaRPr lang="en-US" sz="3200" dirty="0" smtClean="0"/>
          </a:p>
          <a:p>
            <a:pPr lvl="1"/>
            <a:r>
              <a:rPr lang="en-US" sz="3200" dirty="0" err="1"/>
              <a:t>d</a:t>
            </a:r>
            <a:r>
              <a:rPr lang="en-US" sz="3200" dirty="0" err="1" smtClean="0"/>
              <a:t>ružbeni</a:t>
            </a:r>
            <a:r>
              <a:rPr lang="en-US" sz="3200" dirty="0" smtClean="0"/>
              <a:t> </a:t>
            </a:r>
            <a:r>
              <a:rPr lang="en-US" sz="3200" dirty="0" err="1" smtClean="0"/>
              <a:t>nemiri</a:t>
            </a:r>
            <a:endParaRPr lang="en-US" sz="3200" dirty="0" smtClean="0"/>
          </a:p>
          <a:p>
            <a:pPr lvl="1"/>
            <a:r>
              <a:rPr lang="en-US" sz="3200" dirty="0" err="1" smtClean="0"/>
              <a:t>vojaška</a:t>
            </a:r>
            <a:r>
              <a:rPr lang="en-US" sz="3200" dirty="0" smtClean="0"/>
              <a:t> in </a:t>
            </a:r>
            <a:r>
              <a:rPr lang="en-US" sz="3200" dirty="0" err="1" smtClean="0"/>
              <a:t>politična</a:t>
            </a:r>
            <a:r>
              <a:rPr lang="en-US" sz="3200" dirty="0" smtClean="0"/>
              <a:t> </a:t>
            </a:r>
            <a:r>
              <a:rPr lang="en-US" sz="3200" dirty="0" err="1" smtClean="0"/>
              <a:t>moč</a:t>
            </a:r>
            <a:r>
              <a:rPr lang="en-US" sz="3200" dirty="0" smtClean="0"/>
              <a:t> VOJAŠKIH POVELJNIKOV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4943" y="417376"/>
            <a:ext cx="9577257" cy="1325563"/>
          </a:xfrm>
        </p:spPr>
        <p:txBody>
          <a:bodyPr/>
          <a:lstStyle/>
          <a:p>
            <a:r>
              <a:rPr lang="en-US" dirty="0" smtClean="0"/>
              <a:t>2) </a:t>
            </a:r>
            <a:r>
              <a:rPr lang="en-US" dirty="0" err="1" smtClean="0"/>
              <a:t>Gaj</a:t>
            </a:r>
            <a:r>
              <a:rPr lang="en-US" dirty="0" smtClean="0"/>
              <a:t> </a:t>
            </a:r>
            <a:r>
              <a:rPr lang="en-US" dirty="0" err="1" smtClean="0"/>
              <a:t>Julij</a:t>
            </a:r>
            <a:r>
              <a:rPr lang="en-US" dirty="0" smtClean="0"/>
              <a:t> Cezar </a:t>
            </a:r>
            <a:r>
              <a:rPr lang="sl-SI" dirty="0"/>
              <a:t>(100 pr. n. št. – 44 pr. n. št.) 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velik </a:t>
            </a:r>
            <a:r>
              <a:rPr lang="sl-SI" sz="3200" dirty="0"/>
              <a:t>vojskovodja in </a:t>
            </a:r>
            <a:r>
              <a:rPr lang="sl-SI" sz="3200" dirty="0" smtClean="0"/>
              <a:t>politik</a:t>
            </a:r>
            <a:endParaRPr lang="en-US" sz="3200" dirty="0" smtClean="0"/>
          </a:p>
          <a:p>
            <a:r>
              <a:rPr lang="sl-SI" sz="3200" dirty="0" smtClean="0"/>
              <a:t>vojn</a:t>
            </a:r>
            <a:r>
              <a:rPr lang="en-US" sz="3200" dirty="0" smtClean="0"/>
              <a:t>e</a:t>
            </a:r>
            <a:r>
              <a:rPr lang="sl-SI" sz="3200" dirty="0" smtClean="0"/>
              <a:t> </a:t>
            </a:r>
            <a:r>
              <a:rPr lang="sl-SI" sz="3200" dirty="0"/>
              <a:t>z </a:t>
            </a:r>
            <a:r>
              <a:rPr lang="sl-SI" sz="3200" b="1" dirty="0"/>
              <a:t>Galci</a:t>
            </a:r>
            <a:r>
              <a:rPr lang="sl-SI" sz="3200" dirty="0"/>
              <a:t>, o katerih je napisal knjigo </a:t>
            </a:r>
            <a:r>
              <a:rPr lang="en-US" sz="3200" b="1" dirty="0" err="1" smtClean="0"/>
              <a:t>Komentar</a:t>
            </a:r>
            <a:r>
              <a:rPr lang="en-US" sz="3200" b="1" dirty="0" smtClean="0"/>
              <a:t> o </a:t>
            </a:r>
            <a:r>
              <a:rPr lang="en-US" sz="3200" b="1" dirty="0" err="1" smtClean="0"/>
              <a:t>galskih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vojnah</a:t>
            </a:r>
            <a:endParaRPr lang="en-US" sz="3200" b="1" dirty="0" smtClean="0"/>
          </a:p>
          <a:p>
            <a:r>
              <a:rPr lang="en-US" sz="3200" dirty="0" smtClean="0"/>
              <a:t>hotel je </a:t>
            </a:r>
            <a:r>
              <a:rPr lang="en-US" sz="3200" dirty="0" err="1" smtClean="0"/>
              <a:t>stabilizirati</a:t>
            </a:r>
            <a:r>
              <a:rPr lang="en-US" sz="3200" dirty="0" smtClean="0"/>
              <a:t> </a:t>
            </a:r>
            <a:r>
              <a:rPr lang="en-US" sz="3200" dirty="0" err="1" smtClean="0"/>
              <a:t>državo</a:t>
            </a:r>
            <a:endParaRPr lang="en-US" sz="3200" dirty="0"/>
          </a:p>
        </p:txBody>
      </p:sp>
      <p:pic>
        <p:nvPicPr>
          <p:cNvPr id="4" name="Slika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12" y="3200400"/>
            <a:ext cx="3163888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63" y="3816350"/>
            <a:ext cx="2160143" cy="295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96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6343" y="419462"/>
            <a:ext cx="8623663" cy="4387352"/>
          </a:xfrm>
        </p:spPr>
        <p:txBody>
          <a:bodyPr>
            <a:normAutofit/>
          </a:bodyPr>
          <a:lstStyle/>
          <a:p>
            <a:pPr lvl="0"/>
            <a:r>
              <a:rPr lang="sl-SI" sz="3200" dirty="0"/>
              <a:t>bil je </a:t>
            </a:r>
            <a:r>
              <a:rPr lang="sl-SI" sz="3600" b="1" dirty="0"/>
              <a:t>dosmrtni</a:t>
            </a:r>
            <a:r>
              <a:rPr lang="sl-SI" sz="3200" b="1" dirty="0"/>
              <a:t> diktator</a:t>
            </a:r>
            <a:endParaRPr lang="en-US" sz="3200" dirty="0"/>
          </a:p>
          <a:p>
            <a:pPr lvl="0"/>
            <a:r>
              <a:rPr lang="sl-SI" sz="3200" dirty="0"/>
              <a:t>uvedel je </a:t>
            </a:r>
            <a:r>
              <a:rPr lang="sl-SI" sz="3200" b="1" dirty="0"/>
              <a:t>julijanski koledar</a:t>
            </a:r>
            <a:endParaRPr lang="en-US" sz="3200" dirty="0"/>
          </a:p>
          <a:p>
            <a:pPr lvl="0"/>
            <a:r>
              <a:rPr lang="sl-SI" sz="3200" b="1" dirty="0"/>
              <a:t>okrepil </a:t>
            </a:r>
            <a:r>
              <a:rPr lang="sl-SI" sz="3200" dirty="0"/>
              <a:t>je </a:t>
            </a:r>
            <a:r>
              <a:rPr lang="sl-SI" sz="3200" b="1" dirty="0"/>
              <a:t>vojsko</a:t>
            </a:r>
            <a:endParaRPr lang="en-US" sz="3200" dirty="0"/>
          </a:p>
          <a:p>
            <a:pPr lvl="0"/>
            <a:r>
              <a:rPr lang="sl-SI" sz="3200" dirty="0"/>
              <a:t>gradil je veličastne </a:t>
            </a:r>
            <a:r>
              <a:rPr lang="sl-SI" sz="3200" b="1" dirty="0"/>
              <a:t>stavbe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9432"/>
            <a:ext cx="6781800" cy="3814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0065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2543" y="355962"/>
            <a:ext cx="8623663" cy="438735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Umorili</a:t>
            </a:r>
            <a:r>
              <a:rPr lang="en-US" sz="3200" dirty="0" smtClean="0"/>
              <a:t> so </a:t>
            </a:r>
            <a:r>
              <a:rPr lang="en-US" sz="3200" dirty="0" err="1" smtClean="0"/>
              <a:t>ga</a:t>
            </a:r>
            <a:r>
              <a:rPr lang="en-US" sz="3200" dirty="0" smtClean="0"/>
              <a:t> 15. </a:t>
            </a:r>
            <a:r>
              <a:rPr lang="en-US" sz="3200" dirty="0" err="1" smtClean="0"/>
              <a:t>marca</a:t>
            </a:r>
            <a:r>
              <a:rPr lang="en-US" sz="3200" dirty="0" smtClean="0"/>
              <a:t> 44 pr. n. </a:t>
            </a:r>
            <a:r>
              <a:rPr lang="en-US" sz="3200" dirty="0" err="1" smtClean="0"/>
              <a:t>št</a:t>
            </a:r>
            <a:r>
              <a:rPr lang="en-US" sz="3200" dirty="0" smtClean="0"/>
              <a:t>., </a:t>
            </a:r>
            <a:r>
              <a:rPr lang="en-US" sz="3200" dirty="0" err="1" smtClean="0"/>
              <a:t>nato</a:t>
            </a:r>
            <a:r>
              <a:rPr lang="en-US" sz="3200" dirty="0" smtClean="0"/>
              <a:t> je </a:t>
            </a:r>
            <a:r>
              <a:rPr lang="en-US" sz="3200" dirty="0" err="1" smtClean="0"/>
              <a:t>prišlo</a:t>
            </a:r>
            <a:r>
              <a:rPr lang="en-US" sz="3200" dirty="0" smtClean="0"/>
              <a:t> do </a:t>
            </a:r>
            <a:r>
              <a:rPr lang="en-US" sz="3200" dirty="0" err="1" smtClean="0"/>
              <a:t>državljanske</a:t>
            </a:r>
            <a:r>
              <a:rPr lang="en-US" sz="3200" dirty="0" smtClean="0"/>
              <a:t> </a:t>
            </a:r>
            <a:r>
              <a:rPr lang="en-US" sz="3200" dirty="0" err="1" smtClean="0"/>
              <a:t>vojne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160" y="1825738"/>
            <a:ext cx="4132311" cy="406706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5" y="1680214"/>
            <a:ext cx="6947175" cy="390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76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3) Cesar </a:t>
            </a:r>
            <a:r>
              <a:rPr lang="en-US" dirty="0" err="1" smtClean="0"/>
              <a:t>Oktavijan</a:t>
            </a:r>
            <a:r>
              <a:rPr lang="en-US" dirty="0" smtClean="0"/>
              <a:t> </a:t>
            </a:r>
            <a:r>
              <a:rPr lang="en-US" dirty="0" err="1" smtClean="0"/>
              <a:t>Avgust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63643" y="1435462"/>
            <a:ext cx="8623663" cy="43873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/>
              <a:t>Senat</a:t>
            </a:r>
            <a:r>
              <a:rPr lang="en-US" sz="3200" dirty="0" smtClean="0"/>
              <a:t> mu je </a:t>
            </a:r>
            <a:r>
              <a:rPr lang="en-US" sz="3200" dirty="0" err="1" smtClean="0"/>
              <a:t>leta</a:t>
            </a:r>
            <a:r>
              <a:rPr lang="en-US" sz="3200" dirty="0" smtClean="0"/>
              <a:t> 27. pr. n. </a:t>
            </a:r>
            <a:r>
              <a:rPr lang="en-US" sz="3200" dirty="0" err="1" smtClean="0"/>
              <a:t>št</a:t>
            </a:r>
            <a:r>
              <a:rPr lang="en-US" sz="3200" dirty="0" smtClean="0"/>
              <a:t>. </a:t>
            </a:r>
            <a:r>
              <a:rPr lang="en-US" sz="3200" dirty="0" err="1" smtClean="0"/>
              <a:t>podelil</a:t>
            </a:r>
            <a:r>
              <a:rPr lang="en-US" sz="3200" dirty="0" smtClean="0"/>
              <a:t> </a:t>
            </a:r>
            <a:r>
              <a:rPr lang="en-US" sz="3200" dirty="0" err="1" smtClean="0"/>
              <a:t>naslov</a:t>
            </a:r>
            <a:r>
              <a:rPr lang="en-US" sz="3200" dirty="0" smtClean="0"/>
              <a:t> AVGUST (</a:t>
            </a:r>
            <a:r>
              <a:rPr lang="en-US" sz="3200" dirty="0" err="1" smtClean="0"/>
              <a:t>vzvišeni</a:t>
            </a:r>
            <a:r>
              <a:rPr lang="en-US" sz="3200" dirty="0" smtClean="0"/>
              <a:t>). S tem </a:t>
            </a:r>
            <a:r>
              <a:rPr lang="en-US" sz="3200" dirty="0" err="1" smtClean="0"/>
              <a:t>dejanjem</a:t>
            </a:r>
            <a:r>
              <a:rPr lang="en-US" sz="3200" dirty="0" smtClean="0"/>
              <a:t> se ZAČNE RIMSKO CESARSTVO.</a:t>
            </a:r>
            <a:endParaRPr lang="en-US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299" y="1435462"/>
            <a:ext cx="3338464" cy="438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008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6343" y="355962"/>
            <a:ext cx="8623663" cy="5663838"/>
          </a:xfrm>
        </p:spPr>
        <p:txBody>
          <a:bodyPr>
            <a:normAutofit/>
          </a:bodyPr>
          <a:lstStyle/>
          <a:p>
            <a:r>
              <a:rPr lang="en-US" dirty="0" smtClean="0"/>
              <a:t>CAESAR (</a:t>
            </a:r>
            <a:r>
              <a:rPr lang="en-US" dirty="0" err="1" smtClean="0"/>
              <a:t>bil</a:t>
            </a:r>
            <a:r>
              <a:rPr lang="en-US" dirty="0" smtClean="0"/>
              <a:t> je </a:t>
            </a:r>
            <a:r>
              <a:rPr lang="en-US" dirty="0" err="1" smtClean="0"/>
              <a:t>prvi</a:t>
            </a:r>
            <a:r>
              <a:rPr lang="en-US" dirty="0" smtClean="0"/>
              <a:t> CESAR)</a:t>
            </a:r>
          </a:p>
          <a:p>
            <a:r>
              <a:rPr lang="en-US" dirty="0" smtClean="0"/>
              <a:t>VRHOVNI SVEČENIK (“pontifex </a:t>
            </a:r>
            <a:r>
              <a:rPr lang="en-US" dirty="0" err="1" smtClean="0"/>
              <a:t>maximus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KONZUL (“</a:t>
            </a:r>
            <a:r>
              <a:rPr lang="en-US" dirty="0" err="1" smtClean="0"/>
              <a:t>princeps</a:t>
            </a:r>
            <a:r>
              <a:rPr lang="en-US" dirty="0" smtClean="0"/>
              <a:t>” </a:t>
            </a:r>
            <a:r>
              <a:rPr lang="en-US" dirty="0" err="1" smtClean="0"/>
              <a:t>ali</a:t>
            </a:r>
            <a:r>
              <a:rPr lang="en-US" dirty="0" smtClean="0"/>
              <a:t> PRVI MED ENAKIMI; </a:t>
            </a:r>
            <a:r>
              <a:rPr lang="en-US" dirty="0" err="1" smtClean="0"/>
              <a:t>predstavnik</a:t>
            </a:r>
            <a:r>
              <a:rPr lang="en-US" dirty="0" smtClean="0"/>
              <a:t> </a:t>
            </a:r>
            <a:r>
              <a:rPr lang="en-US" dirty="0" err="1" smtClean="0"/>
              <a:t>patricijev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TRIBUN (</a:t>
            </a:r>
            <a:r>
              <a:rPr lang="en-US" dirty="0" err="1" smtClean="0"/>
              <a:t>predstavnik</a:t>
            </a:r>
            <a:r>
              <a:rPr lang="en-US" dirty="0" smtClean="0"/>
              <a:t> </a:t>
            </a:r>
            <a:r>
              <a:rPr lang="en-US" dirty="0" err="1" smtClean="0"/>
              <a:t>plebejcev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IMPERATOR (</a:t>
            </a:r>
            <a:r>
              <a:rPr lang="en-US" dirty="0" err="1" smtClean="0"/>
              <a:t>vrhovni</a:t>
            </a:r>
            <a:r>
              <a:rPr lang="en-US" dirty="0" smtClean="0"/>
              <a:t> </a:t>
            </a:r>
            <a:r>
              <a:rPr lang="en-US" dirty="0" err="1" smtClean="0"/>
              <a:t>poveljnik</a:t>
            </a:r>
            <a:r>
              <a:rPr lang="en-US" dirty="0" smtClean="0"/>
              <a:t> </a:t>
            </a:r>
            <a:r>
              <a:rPr lang="en-US" dirty="0" err="1" smtClean="0"/>
              <a:t>vojske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 smtClean="0"/>
              <a:t>Imenoval</a:t>
            </a:r>
            <a:r>
              <a:rPr lang="en-US" dirty="0" smtClean="0"/>
              <a:t> je URADNIKE, </a:t>
            </a:r>
            <a:r>
              <a:rPr lang="en-US" dirty="0" err="1" smtClean="0"/>
              <a:t>pripravljal</a:t>
            </a:r>
            <a:r>
              <a:rPr lang="en-US" dirty="0" smtClean="0"/>
              <a:t> je ZAKONE.</a:t>
            </a:r>
          </a:p>
          <a:p>
            <a:endParaRPr lang="en-US" dirty="0"/>
          </a:p>
          <a:p>
            <a:r>
              <a:rPr lang="en-US" dirty="0" err="1" smtClean="0"/>
              <a:t>Bil</a:t>
            </a:r>
            <a:r>
              <a:rPr lang="en-US" dirty="0" smtClean="0"/>
              <a:t> je </a:t>
            </a:r>
            <a:r>
              <a:rPr lang="en-US" dirty="0" err="1" smtClean="0"/>
              <a:t>priljubljen</a:t>
            </a:r>
            <a:r>
              <a:rPr lang="en-US" dirty="0" smtClean="0"/>
              <a:t> med VOJAKI in </a:t>
            </a:r>
            <a:r>
              <a:rPr lang="en-US" dirty="0" err="1" smtClean="0"/>
              <a:t>navadnimi</a:t>
            </a:r>
            <a:r>
              <a:rPr lang="en-US" dirty="0" smtClean="0"/>
              <a:t> PREBIVALCI.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0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8243" y="353876"/>
            <a:ext cx="10047157" cy="1325563"/>
          </a:xfrm>
        </p:spPr>
        <p:txBody>
          <a:bodyPr/>
          <a:lstStyle/>
          <a:p>
            <a:pPr algn="l"/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Romana</a:t>
            </a:r>
            <a:r>
              <a:rPr lang="en-US" dirty="0" smtClean="0"/>
              <a:t> (27 pr. n. </a:t>
            </a:r>
            <a:r>
              <a:rPr lang="en-US" dirty="0" err="1" smtClean="0"/>
              <a:t>št</a:t>
            </a:r>
            <a:r>
              <a:rPr lang="en-US" dirty="0" smtClean="0"/>
              <a:t>. </a:t>
            </a:r>
            <a:r>
              <a:rPr lang="en-SI" dirty="0" smtClean="0"/>
              <a:t>–</a:t>
            </a:r>
            <a:r>
              <a:rPr lang="en-US" dirty="0" smtClean="0"/>
              <a:t> 180 n. </a:t>
            </a:r>
            <a:r>
              <a:rPr lang="en-US" dirty="0" err="1" smtClean="0"/>
              <a:t>št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04943" y="1841862"/>
            <a:ext cx="8623663" cy="5016138"/>
          </a:xfrm>
        </p:spPr>
        <p:txBody>
          <a:bodyPr/>
          <a:lstStyle/>
          <a:p>
            <a:r>
              <a:rPr lang="sl-SI" dirty="0"/>
              <a:t>V prevodu iz latinščine: </a:t>
            </a:r>
            <a:r>
              <a:rPr lang="sl-SI" b="1" dirty="0"/>
              <a:t>RIMSKI MIR.</a:t>
            </a:r>
          </a:p>
          <a:p>
            <a:r>
              <a:rPr lang="sl-SI" dirty="0"/>
              <a:t>To obdobje traja </a:t>
            </a:r>
            <a:r>
              <a:rPr lang="sl-SI" b="1" dirty="0"/>
              <a:t>206</a:t>
            </a:r>
            <a:r>
              <a:rPr lang="sl-SI" dirty="0"/>
              <a:t> let, ker Rima ni ogrožal noben imperij ali vojaška sila. </a:t>
            </a:r>
          </a:p>
          <a:p>
            <a:r>
              <a:rPr lang="sl-SI" dirty="0"/>
              <a:t>Ugodno za </a:t>
            </a:r>
            <a:r>
              <a:rPr lang="sl-SI" b="1" dirty="0"/>
              <a:t>gospodarski razvoj </a:t>
            </a:r>
            <a:r>
              <a:rPr lang="sl-SI" dirty="0"/>
              <a:t>(ker so razvili pravni sistem). Cveti trgovina, kultura, umetnost, hitreje se razvija kmetijstvo. </a:t>
            </a:r>
          </a:p>
          <a:p>
            <a:r>
              <a:rPr lang="sl-SI" dirty="0"/>
              <a:t>Pospešeno poteka </a:t>
            </a:r>
            <a:r>
              <a:rPr lang="sl-SI" b="1" dirty="0"/>
              <a:t>ROMANIZACIJA</a:t>
            </a:r>
            <a:r>
              <a:rPr lang="sl-SI" dirty="0"/>
              <a:t> (širjenje rimske kulture), njeni največji nosilci so bili uradniki, vojaki in trgovci. Najhitreje je potekalo na zahodu Rimskega imperija (Španija).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57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100" y="417376"/>
            <a:ext cx="6450506" cy="1325563"/>
          </a:xfrm>
        </p:spPr>
        <p:txBody>
          <a:bodyPr/>
          <a:lstStyle/>
          <a:p>
            <a:r>
              <a:rPr lang="en-US" dirty="0" err="1" smtClean="0"/>
              <a:t>Domača</a:t>
            </a:r>
            <a:r>
              <a:rPr lang="en-US" dirty="0" smtClean="0"/>
              <a:t> </a:t>
            </a:r>
            <a:r>
              <a:rPr lang="en-US" dirty="0" err="1" smtClean="0"/>
              <a:t>naloga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695700" y="1841862"/>
            <a:ext cx="5332906" cy="4387352"/>
          </a:xfrm>
        </p:spPr>
        <p:txBody>
          <a:bodyPr>
            <a:normAutofit/>
          </a:bodyPr>
          <a:lstStyle/>
          <a:p>
            <a:r>
              <a:rPr lang="en-US" sz="4400" dirty="0"/>
              <a:t>DZ, str. 105 in 106</a:t>
            </a:r>
            <a:endParaRPr lang="en-US" sz="4400" dirty="0" smtClean="0"/>
          </a:p>
          <a:p>
            <a:pPr lvl="1"/>
            <a:r>
              <a:rPr lang="en-US" sz="4000" dirty="0" err="1" smtClean="0"/>
              <a:t>Naloge</a:t>
            </a:r>
            <a:r>
              <a:rPr lang="en-US" sz="4000" dirty="0" smtClean="0"/>
              <a:t>: 6, 7, 8 in 9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0"/>
          <a:stretch/>
        </p:blipFill>
        <p:spPr>
          <a:xfrm>
            <a:off x="114300" y="2519291"/>
            <a:ext cx="4102100" cy="3032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9706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1DEFCD84-DFDB-ED4C-8D9C-BFA329D63644}" vid="{2660AD25-AED1-C942-9008-CB98BB3956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Roman-Empire-PowerPoint-Template</Template>
  <TotalTime>42</TotalTime>
  <Words>310</Words>
  <Application>Microsoft Office PowerPoint</Application>
  <PresentationFormat>Širokozaslonsko</PresentationFormat>
  <Paragraphs>36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Officeova tema</vt:lpstr>
      <vt:lpstr>Rimsko cesarstvo</vt:lpstr>
      <vt:lpstr>1) Konec rimske republike</vt:lpstr>
      <vt:lpstr>2) Gaj Julij Cezar (100 pr. n. št. – 44 pr. n. št.) </vt:lpstr>
      <vt:lpstr>PowerPointova predstavitev</vt:lpstr>
      <vt:lpstr>PowerPointova predstavitev</vt:lpstr>
      <vt:lpstr>3) Cesar Oktavijan Avgust</vt:lpstr>
      <vt:lpstr>PowerPointova predstavitev</vt:lpstr>
      <vt:lpstr>Pax Romana (27 pr. n. št. – 180 n. št.)</vt:lpstr>
      <vt:lpstr>Domača naloga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Rimsko cesarstvo</dc:title>
  <dc:creator>ivanc</dc:creator>
  <cp:lastModifiedBy>ivanc</cp:lastModifiedBy>
  <cp:revision>4</cp:revision>
  <dcterms:created xsi:type="dcterms:W3CDTF">2021-03-14T09:59:15Z</dcterms:created>
  <dcterms:modified xsi:type="dcterms:W3CDTF">2021-03-14T10:41:29Z</dcterms:modified>
</cp:coreProperties>
</file>