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56" r:id="rId3"/>
    <p:sldId id="257" r:id="rId4"/>
    <p:sldId id="258" r:id="rId5"/>
    <p:sldId id="259" r:id="rId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C03-6E97-420E-AF12-3D3A8FC0BAF3}" type="datetimeFigureOut">
              <a:rPr lang="sl-SI" smtClean="0"/>
              <a:t>26. 05. 2024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95A61-EB58-4F0C-A167-6453503F8774}" type="slidenum">
              <a:rPr lang="sl-SI" smtClean="0"/>
              <a:t>‹#›</a:t>
            </a:fld>
            <a:endParaRPr lang="sl-SI"/>
          </a:p>
        </p:txBody>
      </p:sp>
    </p:spTree>
    <p:extLst>
      <p:ext uri="{BB962C8B-B14F-4D97-AF65-F5344CB8AC3E}">
        <p14:creationId xmlns:p14="http://schemas.microsoft.com/office/powerpoint/2010/main" val="249888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3526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270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1030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sl-SI"/>
              <a:t>Uredite slog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Uredite slog podnaslova matrice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8ED83-C335-4FA4-BDA6-179399F756AF}"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79144217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D372B-98C9-45C1-B3E4-0BB45466FF19}"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8426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sl-SI"/>
              <a:t>Uredite slog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FC54D-B943-45B3-B5E2-99D8C109FCA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4118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95B58-2672-420F-A83F-490BC50CA27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1207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l-SI"/>
              <a:t>Uredite sloge besedila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11E4B-E72E-4AA2-ADB0-98F0264233B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0556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E36E0-6D9A-4190-9200-1A7B025678ED}"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17836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1BB38-EF53-41DB-B574-B2714CC5853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0825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sl-SI"/>
              <a:t>Uredite slog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A22FC-E472-4603-8085-7E8C7182AB6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22912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718293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CC9E-CCC7-4B27-9C8A-D0E9DAFC469C}"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207706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E803D-59A1-47A9-A29E-85B68C4F61F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2452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667A5-1DA1-48F3-B53A-014B6633B53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73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8126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9AE5B2D3-E92A-43A6-B56B-D75458889EF5}" type="datetimeFigureOut">
              <a:rPr lang="sl-SI" smtClean="0"/>
              <a:t>26. 05. 2024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11219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9AE5B2D3-E92A-43A6-B56B-D75458889EF5}" type="datetimeFigureOut">
              <a:rPr lang="sl-SI" smtClean="0"/>
              <a:t>26. 05. 2024</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00396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9AE5B2D3-E92A-43A6-B56B-D75458889EF5}" type="datetimeFigureOut">
              <a:rPr lang="sl-SI" smtClean="0"/>
              <a:t>26. 05. 2024</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0707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AE5B2D3-E92A-43A6-B56B-D75458889EF5}" type="datetimeFigureOut">
              <a:rPr lang="sl-SI" smtClean="0"/>
              <a:t>26. 05. 2024</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286318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26. 05. 2024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85155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26. 05. 2024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16029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5B2D3-E92A-43A6-B56B-D75458889EF5}" type="datetimeFigureOut">
              <a:rPr lang="sl-SI" smtClean="0"/>
              <a:t>26. 05. 2024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2063-8523-477E-8762-FE2D02B0EB80}" type="slidenum">
              <a:rPr lang="sl-SI" smtClean="0"/>
              <a:t>‹#›</a:t>
            </a:fld>
            <a:endParaRPr lang="sl-SI"/>
          </a:p>
        </p:txBody>
      </p:sp>
    </p:spTree>
    <p:extLst>
      <p:ext uri="{BB962C8B-B14F-4D97-AF65-F5344CB8AC3E}">
        <p14:creationId xmlns:p14="http://schemas.microsoft.com/office/powerpoint/2010/main" val="187243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sl-SI"/>
              <a:t>Uredite slog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51A5B0-DD74-4BC7-96D3-901634CACEF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808893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b="1" dirty="0">
                <a:solidFill>
                  <a:schemeClr val="accent1"/>
                </a:solidFill>
              </a:rPr>
              <a:t>KOTALNI LEŽAJI</a:t>
            </a:r>
          </a:p>
          <a:p>
            <a:pPr marL="0" indent="0" algn="just">
              <a:buNone/>
            </a:pPr>
            <a:r>
              <a:rPr lang="sl-SI" b="1" dirty="0">
                <a:solidFill>
                  <a:schemeClr val="tx2"/>
                </a:solidFill>
              </a:rPr>
              <a:t>Kotalni ležaji so sestavljeni iz 2 obročev različnih premerov ali 2 kolutov, med katerimi se kotalijo kotalna telesa, ki imajo dvojno gibanje: vrtijo se okoli osi ležaja in okoli svoje osi, pri čemer nastane kotalno trenje. </a:t>
            </a:r>
            <a:r>
              <a:rPr lang="sl-SI" dirty="0">
                <a:solidFill>
                  <a:schemeClr val="tx2"/>
                </a:solidFill>
              </a:rPr>
              <a:t>Pomemben sestavni element vsakega kotalnega ležaja je tudi vodilna kletka, ki drži kotalna telesa v enaki medsebojni razdalji. Glede na smer sil, ki jih kotalni ležaji prenašajo, ločimo </a:t>
            </a:r>
            <a:r>
              <a:rPr lang="sl-SI" b="1" dirty="0">
                <a:solidFill>
                  <a:schemeClr val="tx2"/>
                </a:solidFill>
              </a:rPr>
              <a:t>radialne in aksialne ležaje</a:t>
            </a:r>
            <a:r>
              <a:rPr lang="sl-SI" dirty="0">
                <a:solidFill>
                  <a:schemeClr val="tx2"/>
                </a:solidFill>
              </a:rPr>
              <a:t>, po obliki kotalnih elementov pa </a:t>
            </a:r>
            <a:r>
              <a:rPr lang="sl-SI" b="1" dirty="0">
                <a:solidFill>
                  <a:schemeClr val="tx2"/>
                </a:solidFill>
              </a:rPr>
              <a:t>kroglične, valjčne, sodčkaste, stožčaste in iglične kotalne ležaje</a:t>
            </a:r>
            <a:r>
              <a:rPr lang="sl-SI" dirty="0">
                <a:solidFill>
                  <a:schemeClr val="tx2"/>
                </a:solidFill>
              </a:rPr>
              <a:t>. Po številu tirov ločimo </a:t>
            </a:r>
            <a:r>
              <a:rPr lang="sl-SI" b="1" dirty="0">
                <a:solidFill>
                  <a:schemeClr val="tx2"/>
                </a:solidFill>
              </a:rPr>
              <a:t>enovrstne in dvovrstne kotalne ležaje.</a:t>
            </a:r>
          </a:p>
          <a:p>
            <a:pPr marL="0" indent="0" algn="just">
              <a:buNone/>
            </a:pPr>
            <a:endParaRPr lang="sl-SI" dirty="0">
              <a:solidFill>
                <a:schemeClr val="tx2"/>
              </a:solidFill>
            </a:endParaRPr>
          </a:p>
          <a:p>
            <a:pPr marL="0" indent="0" algn="just">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a:extLst>
              <a:ext uri="{FF2B5EF4-FFF2-40B4-BE49-F238E27FC236}">
                <a16:creationId xmlns:a16="http://schemas.microsoft.com/office/drawing/2014/main" id="{02243182-3B05-7015-1B97-030EF19F8D1C}"/>
              </a:ext>
            </a:extLst>
          </p:cNvPr>
          <p:cNvPicPr>
            <a:picLocks noChangeAspect="1"/>
          </p:cNvPicPr>
          <p:nvPr/>
        </p:nvPicPr>
        <p:blipFill>
          <a:blip r:embed="rId2"/>
          <a:stretch>
            <a:fillRect/>
          </a:stretch>
        </p:blipFill>
        <p:spPr>
          <a:xfrm>
            <a:off x="558375" y="3446630"/>
            <a:ext cx="6208579" cy="3117170"/>
          </a:xfrm>
          <a:prstGeom prst="rect">
            <a:avLst/>
          </a:prstGeom>
        </p:spPr>
      </p:pic>
      <p:pic>
        <p:nvPicPr>
          <p:cNvPr id="5" name="Slika 4">
            <a:extLst>
              <a:ext uri="{FF2B5EF4-FFF2-40B4-BE49-F238E27FC236}">
                <a16:creationId xmlns:a16="http://schemas.microsoft.com/office/drawing/2014/main" id="{B45AC914-7F7A-C41B-6F2A-26D716757B0C}"/>
              </a:ext>
            </a:extLst>
          </p:cNvPr>
          <p:cNvPicPr>
            <a:picLocks noChangeAspect="1"/>
          </p:cNvPicPr>
          <p:nvPr/>
        </p:nvPicPr>
        <p:blipFill>
          <a:blip r:embed="rId3"/>
          <a:stretch>
            <a:fillRect/>
          </a:stretch>
        </p:blipFill>
        <p:spPr>
          <a:xfrm>
            <a:off x="7426794" y="3429000"/>
            <a:ext cx="3945785" cy="3117170"/>
          </a:xfrm>
          <a:prstGeom prst="rect">
            <a:avLst/>
          </a:prstGeom>
        </p:spPr>
      </p:pic>
    </p:spTree>
    <p:extLst>
      <p:ext uri="{BB962C8B-B14F-4D97-AF65-F5344CB8AC3E}">
        <p14:creationId xmlns:p14="http://schemas.microsoft.com/office/powerpoint/2010/main" val="182428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b="1" dirty="0">
                <a:solidFill>
                  <a:schemeClr val="accent1"/>
                </a:solidFill>
              </a:rPr>
              <a:t>VRSTE KOTALNIH LEŽAJEV</a:t>
            </a:r>
          </a:p>
          <a:p>
            <a:pPr marL="0" indent="0" algn="just">
              <a:buNone/>
            </a:pPr>
            <a:r>
              <a:rPr lang="sl-SI" dirty="0">
                <a:solidFill>
                  <a:schemeClr val="tx2"/>
                </a:solidFill>
              </a:rPr>
              <a:t>Kotalne ležaje delimo </a:t>
            </a:r>
            <a:r>
              <a:rPr lang="sl-SI" b="1" dirty="0">
                <a:solidFill>
                  <a:schemeClr val="tx2"/>
                </a:solidFill>
              </a:rPr>
              <a:t>glede na smer delovanja obremenitve </a:t>
            </a:r>
            <a:r>
              <a:rPr lang="sl-SI" dirty="0">
                <a:solidFill>
                  <a:schemeClr val="tx2"/>
                </a:solidFill>
              </a:rPr>
              <a:t>na naslednje osnovne vrste:</a:t>
            </a:r>
          </a:p>
          <a:p>
            <a:pPr algn="just"/>
            <a:r>
              <a:rPr lang="sl-SI" b="1" dirty="0">
                <a:solidFill>
                  <a:schemeClr val="tx2"/>
                </a:solidFill>
              </a:rPr>
              <a:t>radialni kotalni ležaji,</a:t>
            </a:r>
          </a:p>
          <a:p>
            <a:pPr algn="just"/>
            <a:r>
              <a:rPr lang="sl-SI" b="1" dirty="0">
                <a:solidFill>
                  <a:schemeClr val="tx2"/>
                </a:solidFill>
              </a:rPr>
              <a:t>aksialni kotalni ležaji </a:t>
            </a:r>
            <a:r>
              <a:rPr lang="sl-SI" dirty="0">
                <a:solidFill>
                  <a:schemeClr val="tx2"/>
                </a:solidFill>
              </a:rPr>
              <a:t>in</a:t>
            </a:r>
          </a:p>
          <a:p>
            <a:pPr algn="just"/>
            <a:r>
              <a:rPr lang="sl-SI" b="1" dirty="0">
                <a:solidFill>
                  <a:schemeClr val="tx2"/>
                </a:solidFill>
              </a:rPr>
              <a:t>radialno-aksialni kotalni ležaji ali kombinirani ležaji</a:t>
            </a:r>
            <a:r>
              <a:rPr lang="sl-SI" dirty="0">
                <a:solidFill>
                  <a:schemeClr val="tx2"/>
                </a:solidFill>
              </a:rPr>
              <a:t>, ki lahko prenašajo istočasno radialne in aksialne sile.</a:t>
            </a:r>
          </a:p>
          <a:p>
            <a:pPr marL="0" indent="0" algn="just">
              <a:buNone/>
            </a:pPr>
            <a:endParaRPr lang="sl-SI" dirty="0">
              <a:solidFill>
                <a:schemeClr val="tx2"/>
              </a:solidFill>
            </a:endParaRPr>
          </a:p>
          <a:p>
            <a:pPr marL="0" indent="0" algn="just">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53478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780092" y="503853"/>
            <a:ext cx="10212373" cy="6059947"/>
          </a:xfrm>
        </p:spPr>
        <p:txBody>
          <a:bodyPr>
            <a:normAutofit/>
          </a:bodyPr>
          <a:lstStyle/>
          <a:p>
            <a:pPr marL="0" indent="0" algn="just">
              <a:buNone/>
            </a:pPr>
            <a:r>
              <a:rPr lang="sl-SI" b="1" dirty="0">
                <a:solidFill>
                  <a:schemeClr val="accent1"/>
                </a:solidFill>
              </a:rPr>
              <a:t>RADIALNI KOTALNI LEŽAJI</a:t>
            </a:r>
          </a:p>
          <a:p>
            <a:pPr marL="0" indent="0" algn="just">
              <a:buNone/>
            </a:pPr>
            <a:r>
              <a:rPr lang="sl-SI" dirty="0">
                <a:solidFill>
                  <a:schemeClr val="tx2"/>
                </a:solidFill>
              </a:rPr>
              <a:t>1. </a:t>
            </a:r>
            <a:r>
              <a:rPr lang="sl-SI" b="1" dirty="0">
                <a:solidFill>
                  <a:schemeClr val="tx2"/>
                </a:solidFill>
              </a:rPr>
              <a:t>Enovrstni valjčni ležaj </a:t>
            </a:r>
            <a:r>
              <a:rPr lang="sl-SI" dirty="0">
                <a:solidFill>
                  <a:schemeClr val="tx2"/>
                </a:solidFill>
              </a:rPr>
              <a:t>ima zagotovljene elemente valjčke, ki so vodeni s kletko med notranjim in zunanjim obročem. Eden od obeh obročev je izveden z dvema naslonoma, drugi pa je brez naslona, ali pa ima en sam naslon. Če je ena od obeh obročev brez naslona, je ležaj aksialno pomičen in ne more prenašati nobene aksialne sile. Če pa ima en naslon, je enostransko pomičen.</a:t>
            </a:r>
          </a:p>
          <a:p>
            <a:pPr marL="0" indent="0" algn="just">
              <a:buNone/>
            </a:pPr>
            <a:r>
              <a:rPr lang="sl-SI" dirty="0">
                <a:solidFill>
                  <a:schemeClr val="tx2"/>
                </a:solidFill>
              </a:rPr>
              <a:t>Uporabljamo ga za </a:t>
            </a:r>
            <a:r>
              <a:rPr lang="sl-SI" dirty="0" err="1">
                <a:solidFill>
                  <a:schemeClr val="tx2"/>
                </a:solidFill>
              </a:rPr>
              <a:t>uležajenje</a:t>
            </a:r>
            <a:r>
              <a:rPr lang="sl-SI" dirty="0">
                <a:solidFill>
                  <a:schemeClr val="tx2"/>
                </a:solidFill>
              </a:rPr>
              <a:t> gredi elektromotorjev, tirničnih vozil, centrifug…</a:t>
            </a:r>
          </a:p>
          <a:p>
            <a:pPr marL="0" indent="0" algn="just">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a:extLst>
              <a:ext uri="{FF2B5EF4-FFF2-40B4-BE49-F238E27FC236}">
                <a16:creationId xmlns:a16="http://schemas.microsoft.com/office/drawing/2014/main" id="{F5DE3221-D608-81F4-9D61-489B93B371D1}"/>
              </a:ext>
            </a:extLst>
          </p:cNvPr>
          <p:cNvPicPr>
            <a:picLocks noChangeAspect="1"/>
          </p:cNvPicPr>
          <p:nvPr/>
        </p:nvPicPr>
        <p:blipFill rotWithShape="1">
          <a:blip r:embed="rId2"/>
          <a:srcRect t="3848"/>
          <a:stretch/>
        </p:blipFill>
        <p:spPr>
          <a:xfrm>
            <a:off x="3426902" y="3148334"/>
            <a:ext cx="4429071" cy="3736709"/>
          </a:xfrm>
          <a:prstGeom prst="rect">
            <a:avLst/>
          </a:prstGeom>
        </p:spPr>
      </p:pic>
    </p:spTree>
    <p:extLst>
      <p:ext uri="{BB962C8B-B14F-4D97-AF65-F5344CB8AC3E}">
        <p14:creationId xmlns:p14="http://schemas.microsoft.com/office/powerpoint/2010/main" val="112861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dirty="0">
                <a:solidFill>
                  <a:schemeClr val="tx2"/>
                </a:solidFill>
              </a:rPr>
              <a:t>2. </a:t>
            </a:r>
            <a:r>
              <a:rPr lang="sl-SI" b="1" dirty="0">
                <a:solidFill>
                  <a:schemeClr val="tx2"/>
                </a:solidFill>
              </a:rPr>
              <a:t>Dvovrstni valjčni ležaj </a:t>
            </a:r>
            <a:r>
              <a:rPr lang="sl-SI" dirty="0">
                <a:solidFill>
                  <a:schemeClr val="tx2"/>
                </a:solidFill>
              </a:rPr>
              <a:t>ima valjčke, ki so v kletki vodeni na zunanjem ali notranjem obroču. Ležaj je v aksialni smeri pomičen. Obstajajo pa tudi valjčni ležaji, ki ne dopuščajo aksialnega pomika.</a:t>
            </a:r>
          </a:p>
          <a:p>
            <a:pPr marL="0" indent="0" algn="just">
              <a:buNone/>
            </a:pPr>
            <a:r>
              <a:rPr lang="sl-SI" dirty="0">
                <a:solidFill>
                  <a:schemeClr val="tx2"/>
                </a:solidFill>
              </a:rPr>
              <a:t>3. </a:t>
            </a:r>
            <a:r>
              <a:rPr lang="sl-SI" b="1" dirty="0">
                <a:solidFill>
                  <a:schemeClr val="tx2"/>
                </a:solidFill>
              </a:rPr>
              <a:t>Iglični ležaj </a:t>
            </a:r>
            <a:r>
              <a:rPr lang="sl-SI" dirty="0">
                <a:solidFill>
                  <a:schemeClr val="tx2"/>
                </a:solidFill>
              </a:rPr>
              <a:t>ima za kotalne elemente igle, to so elementi, ki imajo majhen premer v primerjavi z dolžino. Kotalni elementi so vgrajeni v kletko, lahko pa so tudi brez nje. Kletka z iglicami je že sama sposobna prenašati gibanje, če sta gred in izvrtina, med katerima je vstavljena, sposobni prenašati obremenitev pri kotaljenju.</a:t>
            </a:r>
          </a:p>
          <a:p>
            <a:pPr marL="0" indent="0" algn="just">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a:extLst>
              <a:ext uri="{FF2B5EF4-FFF2-40B4-BE49-F238E27FC236}">
                <a16:creationId xmlns:a16="http://schemas.microsoft.com/office/drawing/2014/main" id="{EC3DCD6C-8F15-5592-43D3-FC848D001D52}"/>
              </a:ext>
            </a:extLst>
          </p:cNvPr>
          <p:cNvPicPr>
            <a:picLocks noChangeAspect="1"/>
          </p:cNvPicPr>
          <p:nvPr/>
        </p:nvPicPr>
        <p:blipFill>
          <a:blip r:embed="rId2"/>
          <a:stretch>
            <a:fillRect/>
          </a:stretch>
        </p:blipFill>
        <p:spPr>
          <a:xfrm>
            <a:off x="1160206" y="2888501"/>
            <a:ext cx="4549185" cy="3969500"/>
          </a:xfrm>
          <a:prstGeom prst="rect">
            <a:avLst/>
          </a:prstGeom>
        </p:spPr>
      </p:pic>
      <p:pic>
        <p:nvPicPr>
          <p:cNvPr id="5" name="Slika 4">
            <a:extLst>
              <a:ext uri="{FF2B5EF4-FFF2-40B4-BE49-F238E27FC236}">
                <a16:creationId xmlns:a16="http://schemas.microsoft.com/office/drawing/2014/main" id="{4766FC7C-550B-428C-42C0-C34601390619}"/>
              </a:ext>
            </a:extLst>
          </p:cNvPr>
          <p:cNvPicPr>
            <a:picLocks noChangeAspect="1"/>
          </p:cNvPicPr>
          <p:nvPr/>
        </p:nvPicPr>
        <p:blipFill>
          <a:blip r:embed="rId3"/>
          <a:stretch>
            <a:fillRect/>
          </a:stretch>
        </p:blipFill>
        <p:spPr>
          <a:xfrm>
            <a:off x="7533193" y="2888501"/>
            <a:ext cx="3016820" cy="3969500"/>
          </a:xfrm>
          <a:prstGeom prst="rect">
            <a:avLst/>
          </a:prstGeom>
        </p:spPr>
      </p:pic>
    </p:spTree>
    <p:extLst>
      <p:ext uri="{BB962C8B-B14F-4D97-AF65-F5344CB8AC3E}">
        <p14:creationId xmlns:p14="http://schemas.microsoft.com/office/powerpoint/2010/main" val="365230074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343</Words>
  <Application>Microsoft Office PowerPoint</Application>
  <PresentationFormat>Širokozaslonsko</PresentationFormat>
  <Paragraphs>16</Paragraphs>
  <Slides>4</Slides>
  <Notes>0</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4</vt:i4>
      </vt:variant>
    </vt:vector>
  </HeadingPairs>
  <TitlesOfParts>
    <vt:vector size="11" baseType="lpstr">
      <vt:lpstr>Arial</vt:lpstr>
      <vt:lpstr>Calibri</vt:lpstr>
      <vt:lpstr>Calibri Light</vt:lpstr>
      <vt:lpstr>Century Schoolbook</vt:lpstr>
      <vt:lpstr>Wingdings 2</vt:lpstr>
      <vt:lpstr>Officeova tema</vt:lpstr>
      <vt:lpstr>3_View</vt:lpstr>
      <vt:lpstr>PowerPointova predstavitev</vt:lpstr>
      <vt:lpstr>PowerPointova predstavitev</vt:lpstr>
      <vt:lpstr>PowerPointova predstavitev</vt:lpstr>
      <vt:lpstr>PowerPointova predstavitev</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SILA IN POSPEŠEK</dc:title>
  <dc:creator>Tanja</dc:creator>
  <cp:lastModifiedBy>Tanja</cp:lastModifiedBy>
  <cp:revision>67</cp:revision>
  <dcterms:created xsi:type="dcterms:W3CDTF">2022-12-12T14:37:12Z</dcterms:created>
  <dcterms:modified xsi:type="dcterms:W3CDTF">2024-05-26T09:52:42Z</dcterms:modified>
</cp:coreProperties>
</file>