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1" r:id="rId4"/>
    <p:sldId id="260" r:id="rId5"/>
    <p:sldId id="256" r:id="rId6"/>
    <p:sldId id="262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24657-E67D-4913-B852-5174C96279BF}" type="datetimeFigureOut">
              <a:rPr lang="sl-SI" smtClean="0"/>
              <a:pPr/>
              <a:t>5. 05. 2020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2F5F-97C0-47D9-81C7-148A870AEE5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24657-E67D-4913-B852-5174C96279BF}" type="datetimeFigureOut">
              <a:rPr lang="sl-SI" smtClean="0"/>
              <a:pPr/>
              <a:t>5. 05. 2020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2F5F-97C0-47D9-81C7-148A870AEE5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24657-E67D-4913-B852-5174C96279BF}" type="datetimeFigureOut">
              <a:rPr lang="sl-SI" smtClean="0"/>
              <a:pPr/>
              <a:t>5. 05. 2020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2F5F-97C0-47D9-81C7-148A870AEE5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24657-E67D-4913-B852-5174C96279BF}" type="datetimeFigureOut">
              <a:rPr lang="sl-SI" smtClean="0"/>
              <a:pPr/>
              <a:t>5. 05. 2020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2F5F-97C0-47D9-81C7-148A870AEE5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24657-E67D-4913-B852-5174C96279BF}" type="datetimeFigureOut">
              <a:rPr lang="sl-SI" smtClean="0"/>
              <a:pPr/>
              <a:t>5. 05. 2020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2F5F-97C0-47D9-81C7-148A870AEE5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24657-E67D-4913-B852-5174C96279BF}" type="datetimeFigureOut">
              <a:rPr lang="sl-SI" smtClean="0"/>
              <a:pPr/>
              <a:t>5. 05. 2020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2F5F-97C0-47D9-81C7-148A870AEE5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24657-E67D-4913-B852-5174C96279BF}" type="datetimeFigureOut">
              <a:rPr lang="sl-SI" smtClean="0"/>
              <a:pPr/>
              <a:t>5. 05. 2020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2F5F-97C0-47D9-81C7-148A870AEE5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24657-E67D-4913-B852-5174C96279BF}" type="datetimeFigureOut">
              <a:rPr lang="sl-SI" smtClean="0"/>
              <a:pPr/>
              <a:t>5. 05. 2020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2F5F-97C0-47D9-81C7-148A870AEE5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24657-E67D-4913-B852-5174C96279BF}" type="datetimeFigureOut">
              <a:rPr lang="sl-SI" smtClean="0"/>
              <a:pPr/>
              <a:t>5. 05. 2020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2F5F-97C0-47D9-81C7-148A870AEE5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24657-E67D-4913-B852-5174C96279BF}" type="datetimeFigureOut">
              <a:rPr lang="sl-SI" smtClean="0"/>
              <a:pPr/>
              <a:t>5. 05. 2020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2F5F-97C0-47D9-81C7-148A870AEE5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24657-E67D-4913-B852-5174C96279BF}" type="datetimeFigureOut">
              <a:rPr lang="sl-SI" smtClean="0"/>
              <a:pPr/>
              <a:t>5. 05. 2020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2F5F-97C0-47D9-81C7-148A870AEE5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24657-E67D-4913-B852-5174C96279BF}" type="datetimeFigureOut">
              <a:rPr lang="sl-SI" smtClean="0"/>
              <a:pPr/>
              <a:t>5. 05. 2020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E2F5F-97C0-47D9-81C7-148A870AEE58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youtube.com/watch?v=Pz-Gi-ML1k8&amp;feature=youtu.be" TargetMode="Externa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z-Gi-ML1k8&amp;feature=youtu.b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3886200" cy="1470025"/>
          </a:xfrm>
        </p:spPr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DVOTAKTNI BENCINSKI MOTOR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2912368" cy="1752600"/>
          </a:xfrm>
        </p:spPr>
        <p:txBody>
          <a:bodyPr/>
          <a:lstStyle/>
          <a:p>
            <a:r>
              <a:rPr lang="sl-SI" dirty="0"/>
              <a:t>Martin Knuplež,</a:t>
            </a:r>
          </a:p>
          <a:p>
            <a:r>
              <a:rPr lang="sl-SI" dirty="0"/>
              <a:t>OŠBI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C49317F0-666D-4A37-936D-48099475F4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0034" y="1560062"/>
            <a:ext cx="2667402" cy="37378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Documents and Settings\Martin Knuplez\Desktop\motorno_kolo_3_small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60784" y="1022636"/>
            <a:ext cx="2068832" cy="2172990"/>
          </a:xfrm>
          <a:prstGeom prst="rect">
            <a:avLst/>
          </a:prstGeom>
          <a:noFill/>
        </p:spPr>
      </p:pic>
      <p:pic>
        <p:nvPicPr>
          <p:cNvPr id="1029" name="Picture 5" descr="Motorne škropilnice &gt; MODEL M3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046" y="4905660"/>
            <a:ext cx="2857500" cy="1866901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381640" y="102702"/>
            <a:ext cx="4055572" cy="667303"/>
          </a:xfrm>
        </p:spPr>
        <p:txBody>
          <a:bodyPr>
            <a:noAutofit/>
          </a:bodyPr>
          <a:lstStyle/>
          <a:p>
            <a:r>
              <a:rPr lang="sl-SI" sz="2800" dirty="0"/>
              <a:t>UPORABA:</a:t>
            </a:r>
          </a:p>
        </p:txBody>
      </p:sp>
      <p:pic>
        <p:nvPicPr>
          <p:cNvPr id="1027" name="Picture 3" descr="Tomos APN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62260" y="994282"/>
            <a:ext cx="1928836" cy="1598178"/>
          </a:xfrm>
          <a:prstGeom prst="rect">
            <a:avLst/>
          </a:prstGeom>
          <a:noFill/>
        </p:spPr>
      </p:pic>
      <p:pic>
        <p:nvPicPr>
          <p:cNvPr id="1031" name="Picture 7" descr="C:\Documents and Settings\Martin Knuplez\Desktop\mot_kosilnica na nitk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48332" y="4000504"/>
            <a:ext cx="3395668" cy="2521965"/>
          </a:xfrm>
          <a:prstGeom prst="rect">
            <a:avLst/>
          </a:prstGeom>
          <a:noFill/>
        </p:spPr>
      </p:pic>
      <p:pic>
        <p:nvPicPr>
          <p:cNvPr id="1032" name="Picture 8" descr="C:\Documents and Settings\Martin Knuplez\Desktop\mot_kosilnica_4-takt_m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09887" y="4121870"/>
            <a:ext cx="2738445" cy="2738445"/>
          </a:xfrm>
          <a:prstGeom prst="rect">
            <a:avLst/>
          </a:prstGeom>
          <a:noFill/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4FE1D936-F18A-4588-BCB4-263B7A055B3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13650" y="3224637"/>
            <a:ext cx="2880320" cy="1214214"/>
          </a:xfrm>
          <a:prstGeom prst="rect">
            <a:avLst/>
          </a:prstGeom>
        </p:spPr>
      </p:pic>
      <p:sp>
        <p:nvSpPr>
          <p:cNvPr id="5" name="Pravokotnik 4">
            <a:extLst>
              <a:ext uri="{FF2B5EF4-FFF2-40B4-BE49-F238E27FC236}">
                <a16:creationId xmlns:a16="http://schemas.microsoft.com/office/drawing/2014/main" id="{41D6D653-C50A-4C41-B40C-570D11B979CE}"/>
              </a:ext>
            </a:extLst>
          </p:cNvPr>
          <p:cNvSpPr/>
          <p:nvPr/>
        </p:nvSpPr>
        <p:spPr>
          <a:xfrm>
            <a:off x="268438" y="567753"/>
            <a:ext cx="408753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/>
              <a:t>Dvotaktni motorji imajo nižji izkoristek kot 4-taktni, saj se del goriva izgubi v izpuhu. Za mazanje potrebujejo olje, ki ga primešamo h gorivu v razmerju 16:1 do 100:1. Olje maže, hkrati pa zgori skupaj z bencinom. Zato </a:t>
            </a:r>
            <a:r>
              <a:rPr lang="sl-SI" b="1" dirty="0"/>
              <a:t>2-taktni motorji močno onesnažujejo zrak</a:t>
            </a:r>
            <a:r>
              <a:rPr lang="sl-SI" dirty="0"/>
              <a:t>. Uporaba dvotaktnih motorjev je smiselna, kjer potrebujemo razmeroma </a:t>
            </a:r>
            <a:r>
              <a:rPr lang="sl-SI" b="1" dirty="0"/>
              <a:t>veliko moč </a:t>
            </a:r>
            <a:r>
              <a:rPr lang="sl-SI" dirty="0"/>
              <a:t>glede na </a:t>
            </a:r>
            <a:r>
              <a:rPr lang="sl-SI" b="1" dirty="0"/>
              <a:t>majhno velikost in maso motorja</a:t>
            </a:r>
            <a:r>
              <a:rPr lang="sl-SI" dirty="0"/>
              <a:t>, kjer deluje stroj z motorjem v različnih položajih, npr. pri verižnih motornih žagah, saj ima učinkovito mazanje v vseh položajih.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D2FC22D3-2CA8-439E-8ABB-D877BD90A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sl-SI" sz="2800" dirty="0"/>
              <a:t>ZGRADBA DVOTAKTNEGA BENCINSKEGA MOTORJA</a:t>
            </a:r>
          </a:p>
        </p:txBody>
      </p:sp>
      <p:grpSp>
        <p:nvGrpSpPr>
          <p:cNvPr id="40" name="Skupina 39">
            <a:extLst>
              <a:ext uri="{FF2B5EF4-FFF2-40B4-BE49-F238E27FC236}">
                <a16:creationId xmlns:a16="http://schemas.microsoft.com/office/drawing/2014/main" id="{C9763136-89E9-41DC-85E2-918A4C346561}"/>
              </a:ext>
            </a:extLst>
          </p:cNvPr>
          <p:cNvGrpSpPr/>
          <p:nvPr/>
        </p:nvGrpSpPr>
        <p:grpSpPr>
          <a:xfrm>
            <a:off x="683568" y="764704"/>
            <a:ext cx="8166624" cy="4833828"/>
            <a:chOff x="971600" y="1012086"/>
            <a:chExt cx="8166624" cy="4833828"/>
          </a:xfrm>
        </p:grpSpPr>
        <p:sp>
          <p:nvSpPr>
            <p:cNvPr id="7" name="PoljeZBesedilom 6">
              <a:extLst>
                <a:ext uri="{FF2B5EF4-FFF2-40B4-BE49-F238E27FC236}">
                  <a16:creationId xmlns:a16="http://schemas.microsoft.com/office/drawing/2014/main" id="{1C8A61AD-8CC5-4C3D-AE1E-1429D5F512C4}"/>
                </a:ext>
              </a:extLst>
            </p:cNvPr>
            <p:cNvSpPr txBox="1"/>
            <p:nvPr/>
          </p:nvSpPr>
          <p:spPr>
            <a:xfrm>
              <a:off x="5867032" y="1788919"/>
              <a:ext cx="3271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dirty="0"/>
                <a:t>hladilna rebra – zračno hlajenje</a:t>
              </a:r>
            </a:p>
          </p:txBody>
        </p:sp>
        <p:grpSp>
          <p:nvGrpSpPr>
            <p:cNvPr id="39" name="Skupina 38">
              <a:extLst>
                <a:ext uri="{FF2B5EF4-FFF2-40B4-BE49-F238E27FC236}">
                  <a16:creationId xmlns:a16="http://schemas.microsoft.com/office/drawing/2014/main" id="{518B13AA-0A25-4428-93F7-F0834F164B41}"/>
                </a:ext>
              </a:extLst>
            </p:cNvPr>
            <p:cNvGrpSpPr/>
            <p:nvPr/>
          </p:nvGrpSpPr>
          <p:grpSpPr>
            <a:xfrm>
              <a:off x="971600" y="1012086"/>
              <a:ext cx="7714088" cy="4833828"/>
              <a:chOff x="971600" y="1012086"/>
              <a:chExt cx="7714088" cy="4833828"/>
            </a:xfrm>
          </p:grpSpPr>
          <p:pic>
            <p:nvPicPr>
              <p:cNvPr id="5" name="Slika 4">
                <a:extLst>
                  <a:ext uri="{FF2B5EF4-FFF2-40B4-BE49-F238E27FC236}">
                    <a16:creationId xmlns:a16="http://schemas.microsoft.com/office/drawing/2014/main" id="{C22DF057-304F-4CE5-9B3F-B768728040E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915816" y="1628800"/>
                <a:ext cx="2667402" cy="3737875"/>
              </a:xfrm>
              <a:prstGeom prst="rect">
                <a:avLst/>
              </a:prstGeom>
            </p:spPr>
          </p:pic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7C6ACB1C-5A9A-4A82-8580-B83582F9CEBD}"/>
                  </a:ext>
                </a:extLst>
              </p:cNvPr>
              <p:cNvSpPr txBox="1"/>
              <p:nvPr/>
            </p:nvSpPr>
            <p:spPr>
              <a:xfrm>
                <a:off x="4355976" y="1012086"/>
                <a:ext cx="28186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vžigalna svečka</a:t>
                </a:r>
              </a:p>
            </p:txBody>
          </p:sp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745AE78B-51A9-4CDD-891F-505609DF267B}"/>
                  </a:ext>
                </a:extLst>
              </p:cNvPr>
              <p:cNvSpPr txBox="1"/>
              <p:nvPr/>
            </p:nvSpPr>
            <p:spPr>
              <a:xfrm>
                <a:off x="5867032" y="2405633"/>
                <a:ext cx="28186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valj</a:t>
                </a:r>
              </a:p>
            </p:txBody>
          </p:sp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38E29FAB-B105-468A-B789-8468534CB59A}"/>
                  </a:ext>
                </a:extLst>
              </p:cNvPr>
              <p:cNvSpPr txBox="1"/>
              <p:nvPr/>
            </p:nvSpPr>
            <p:spPr>
              <a:xfrm>
                <a:off x="5867032" y="2780928"/>
                <a:ext cx="28186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bat</a:t>
                </a:r>
              </a:p>
            </p:txBody>
          </p:sp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8C30C1E0-ADAB-4CED-B5A8-C6E7E6245DBC}"/>
                  </a:ext>
                </a:extLst>
              </p:cNvPr>
              <p:cNvSpPr txBox="1"/>
              <p:nvPr/>
            </p:nvSpPr>
            <p:spPr>
              <a:xfrm>
                <a:off x="5867032" y="3182466"/>
                <a:ext cx="28186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prelivni kanal</a:t>
                </a:r>
              </a:p>
            </p:txBody>
          </p:sp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C0B82F29-B459-404C-B015-45A3FFF6CDC3}"/>
                  </a:ext>
                </a:extLst>
              </p:cNvPr>
              <p:cNvSpPr txBox="1"/>
              <p:nvPr/>
            </p:nvSpPr>
            <p:spPr>
              <a:xfrm>
                <a:off x="5867032" y="3713704"/>
                <a:ext cx="28186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ojnica</a:t>
                </a:r>
              </a:p>
            </p:txBody>
          </p:sp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29763A9B-CCCF-4BC7-B34D-CFAB9ED38C43}"/>
                  </a:ext>
                </a:extLst>
              </p:cNvPr>
              <p:cNvSpPr txBox="1"/>
              <p:nvPr/>
            </p:nvSpPr>
            <p:spPr>
              <a:xfrm>
                <a:off x="5867032" y="4694288"/>
                <a:ext cx="28186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motorna ali kolenasta gred</a:t>
                </a:r>
              </a:p>
            </p:txBody>
          </p:sp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72459952-4BD5-4071-9DB8-65A567BDF579}"/>
                  </a:ext>
                </a:extLst>
              </p:cNvPr>
              <p:cNvSpPr txBox="1"/>
              <p:nvPr/>
            </p:nvSpPr>
            <p:spPr>
              <a:xfrm>
                <a:off x="5867032" y="5476582"/>
                <a:ext cx="28186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dirty="0"/>
                  <a:t>karter</a:t>
                </a:r>
              </a:p>
            </p:txBody>
          </p:sp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2901F612-B2D3-4C94-8C6E-5453AECC7DA8}"/>
                  </a:ext>
                </a:extLst>
              </p:cNvPr>
              <p:cNvSpPr txBox="1"/>
              <p:nvPr/>
            </p:nvSpPr>
            <p:spPr>
              <a:xfrm>
                <a:off x="971600" y="2590299"/>
                <a:ext cx="15491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l-SI" dirty="0"/>
                  <a:t>izpušni kanal</a:t>
                </a:r>
              </a:p>
            </p:txBody>
          </p:sp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C997D3F8-EC0D-4EC2-8535-3633C179C422}"/>
                  </a:ext>
                </a:extLst>
              </p:cNvPr>
              <p:cNvSpPr txBox="1"/>
              <p:nvPr/>
            </p:nvSpPr>
            <p:spPr>
              <a:xfrm>
                <a:off x="971600" y="3059668"/>
                <a:ext cx="15491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sl-SI" dirty="0"/>
                  <a:t>sesalni kanal</a:t>
                </a:r>
              </a:p>
            </p:txBody>
          </p:sp>
          <p:cxnSp>
            <p:nvCxnSpPr>
              <p:cNvPr id="17" name="Raven povezovalnik 16">
                <a:extLst>
                  <a:ext uri="{FF2B5EF4-FFF2-40B4-BE49-F238E27FC236}">
                    <a16:creationId xmlns:a16="http://schemas.microsoft.com/office/drawing/2014/main" id="{F24B493A-4F49-4B07-B1E0-4C7033126B1E}"/>
                  </a:ext>
                </a:extLst>
              </p:cNvPr>
              <p:cNvCxnSpPr/>
              <p:nvPr/>
            </p:nvCxnSpPr>
            <p:spPr>
              <a:xfrm flipV="1">
                <a:off x="4355976" y="1340768"/>
                <a:ext cx="504056" cy="448151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Raven povezovalnik 17">
                <a:extLst>
                  <a:ext uri="{FF2B5EF4-FFF2-40B4-BE49-F238E27FC236}">
                    <a16:creationId xmlns:a16="http://schemas.microsoft.com/office/drawing/2014/main" id="{BE27F9AD-2EBB-47AE-A252-35CE86A95494}"/>
                  </a:ext>
                </a:extLst>
              </p:cNvPr>
              <p:cNvCxnSpPr>
                <a:cxnSpLocks/>
                <a:endCxn id="7" idx="1"/>
              </p:cNvCxnSpPr>
              <p:nvPr/>
            </p:nvCxnSpPr>
            <p:spPr>
              <a:xfrm flipV="1">
                <a:off x="5221069" y="1973585"/>
                <a:ext cx="645963" cy="331664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Raven povezovalnik 19">
                <a:extLst>
                  <a:ext uri="{FF2B5EF4-FFF2-40B4-BE49-F238E27FC236}">
                    <a16:creationId xmlns:a16="http://schemas.microsoft.com/office/drawing/2014/main" id="{978DCFD1-CE0C-44B8-99D8-418906918D57}"/>
                  </a:ext>
                </a:extLst>
              </p:cNvPr>
              <p:cNvCxnSpPr>
                <a:cxnSpLocks/>
                <a:endCxn id="8" idx="1"/>
              </p:cNvCxnSpPr>
              <p:nvPr/>
            </p:nvCxnSpPr>
            <p:spPr>
              <a:xfrm>
                <a:off x="4572000" y="2524730"/>
                <a:ext cx="1295032" cy="65569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Raven povezovalnik 22">
                <a:extLst>
                  <a:ext uri="{FF2B5EF4-FFF2-40B4-BE49-F238E27FC236}">
                    <a16:creationId xmlns:a16="http://schemas.microsoft.com/office/drawing/2014/main" id="{F1397268-61EA-458D-A2A4-CF492EE71758}"/>
                  </a:ext>
                </a:extLst>
              </p:cNvPr>
              <p:cNvCxnSpPr>
                <a:cxnSpLocks/>
                <a:endCxn id="9" idx="1"/>
              </p:cNvCxnSpPr>
              <p:nvPr/>
            </p:nvCxnSpPr>
            <p:spPr>
              <a:xfrm flipV="1">
                <a:off x="4608004" y="2965594"/>
                <a:ext cx="1259028" cy="28852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aven povezovalnik 25">
                <a:extLst>
                  <a:ext uri="{FF2B5EF4-FFF2-40B4-BE49-F238E27FC236}">
                    <a16:creationId xmlns:a16="http://schemas.microsoft.com/office/drawing/2014/main" id="{E7AB3C1C-56D5-4DEF-B9E4-9BBE7F5C6BBD}"/>
                  </a:ext>
                </a:extLst>
              </p:cNvPr>
              <p:cNvCxnSpPr>
                <a:cxnSpLocks/>
                <a:endCxn id="10" idx="1"/>
              </p:cNvCxnSpPr>
              <p:nvPr/>
            </p:nvCxnSpPr>
            <p:spPr>
              <a:xfrm flipV="1">
                <a:off x="5162955" y="3367132"/>
                <a:ext cx="704077" cy="10967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aven povezovalnik 30">
                <a:extLst>
                  <a:ext uri="{FF2B5EF4-FFF2-40B4-BE49-F238E27FC236}">
                    <a16:creationId xmlns:a16="http://schemas.microsoft.com/office/drawing/2014/main" id="{293C2CED-5EF0-4D58-9746-B910F2F84D9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608004" y="3936916"/>
                <a:ext cx="1259028" cy="28852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aven povezovalnik 31">
                <a:extLst>
                  <a:ext uri="{FF2B5EF4-FFF2-40B4-BE49-F238E27FC236}">
                    <a16:creationId xmlns:a16="http://schemas.microsoft.com/office/drawing/2014/main" id="{0E456AE7-E4C5-4E63-BDED-403144F63A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08004" y="4651795"/>
                <a:ext cx="1259028" cy="212733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aven povezovalnik 33">
                <a:extLst>
                  <a:ext uri="{FF2B5EF4-FFF2-40B4-BE49-F238E27FC236}">
                    <a16:creationId xmlns:a16="http://schemas.microsoft.com/office/drawing/2014/main" id="{B6E326B4-C6B5-442B-9856-8710A9DED322}"/>
                  </a:ext>
                </a:extLst>
              </p:cNvPr>
              <p:cNvCxnSpPr>
                <a:cxnSpLocks/>
                <a:endCxn id="13" idx="1"/>
              </p:cNvCxnSpPr>
              <p:nvPr/>
            </p:nvCxnSpPr>
            <p:spPr>
              <a:xfrm>
                <a:off x="4608004" y="5085074"/>
                <a:ext cx="1259028" cy="576174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Raven povezovalnik 35">
                <a:extLst>
                  <a:ext uri="{FF2B5EF4-FFF2-40B4-BE49-F238E27FC236}">
                    <a16:creationId xmlns:a16="http://schemas.microsoft.com/office/drawing/2014/main" id="{8098E1CB-2B3D-4DC0-98CB-93C74D208C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11536" y="3283474"/>
                <a:ext cx="620304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aven povezovalnik 37">
                <a:extLst>
                  <a:ext uri="{FF2B5EF4-FFF2-40B4-BE49-F238E27FC236}">
                    <a16:creationId xmlns:a16="http://schemas.microsoft.com/office/drawing/2014/main" id="{FADBB246-65F4-4CEA-B6D5-4DB740B10E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20726" y="2788909"/>
                <a:ext cx="620304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9D51BB5D-113F-45CD-AAE3-2F0B413328D1}"/>
              </a:ext>
            </a:extLst>
          </p:cNvPr>
          <p:cNvSpPr txBox="1"/>
          <p:nvPr/>
        </p:nvSpPr>
        <p:spPr>
          <a:xfrm>
            <a:off x="107504" y="5661248"/>
            <a:ext cx="89289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Dvotaktni bencinski motor ima enostavnejšo zgradbo kot 4-taktni, saj nima odmičnih gredi in ventilov. Vlogo ventilov opravlja bat, ki odpira in zapira sesalni, izpušni in prelivni kanal.</a:t>
            </a:r>
          </a:p>
          <a:p>
            <a:r>
              <a:rPr lang="sl-SI" dirty="0"/>
              <a:t>V karterju nima olja za mazanje, saj olje dodajamo h gorivu.</a:t>
            </a:r>
          </a:p>
        </p:txBody>
      </p:sp>
    </p:spTree>
    <p:extLst>
      <p:ext uri="{BB962C8B-B14F-4D97-AF65-F5344CB8AC3E}">
        <p14:creationId xmlns:p14="http://schemas.microsoft.com/office/powerpoint/2010/main" val="362519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680F686A-4B3B-4E9F-A20A-2DB48DF6B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2800" dirty="0"/>
              <a:t>DELOVANJE DVOTAKTNEGA MOTORJA Z NOTRANJIM ZGOREVANJEM</a:t>
            </a:r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E267DEBC-462C-4EB6-A6CB-B80653F27AEC}"/>
              </a:ext>
            </a:extLst>
          </p:cNvPr>
          <p:cNvSpPr/>
          <p:nvPr/>
        </p:nvSpPr>
        <p:spPr>
          <a:xfrm>
            <a:off x="457200" y="1772814"/>
            <a:ext cx="5400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/>
              <a:t>Dvotaktni motor je tip motorja z notranjim zgorevanjem, ki doseže celotni cikel spremembe energije goriva v vrtenje motorne gredi v dveh taktih. Ročična (motorna) gred pri tem opravi samo 1 vrtljaj. Poleg zgradbe se tudi po tem razlikuje od štiritaktnih motorjev, kjer sta za celoten proces  potrebna dva vrtljaja in štirje takti. </a:t>
            </a:r>
          </a:p>
          <a:p>
            <a:r>
              <a:rPr lang="sl-SI" dirty="0"/>
              <a:t>Takt obsega enosmerni premik bata iz prve skrajne lege v drugo (torej gor ali dol), pri čemer ročična gred vsakič opravi polovico obrata (vrtljaja).</a:t>
            </a:r>
          </a:p>
          <a:p>
            <a:endParaRPr lang="sl-SI" dirty="0"/>
          </a:p>
          <a:p>
            <a:r>
              <a:rPr lang="sl-SI" dirty="0"/>
              <a:t>Pretvorba energije se pri </a:t>
            </a:r>
            <a:r>
              <a:rPr lang="sl-SI" dirty="0" err="1"/>
              <a:t>dvo</a:t>
            </a:r>
            <a:r>
              <a:rPr lang="sl-SI" dirty="0"/>
              <a:t>- in štiritaktnih motorjih odvije v 4 korakih: sesanje, stiskanje (kompresija), delo (delovni takt) in izpuh. Pri 2-taktnem motorju se po 2 takta izvedeta istočasno.</a:t>
            </a:r>
          </a:p>
        </p:txBody>
      </p:sp>
      <p:pic>
        <p:nvPicPr>
          <p:cNvPr id="6" name="Picture 2" descr="C:\Documents and Settings\Martin Knuplez\Desktop\ŠOLA_0910\TIT_8_0910\Motorji\Two-Stroke_Engine_2-taktni motor.gif">
            <a:extLst>
              <a:ext uri="{FF2B5EF4-FFF2-40B4-BE49-F238E27FC236}">
                <a16:creationId xmlns:a16="http://schemas.microsoft.com/office/drawing/2014/main" id="{120204D9-CC31-4476-A29C-5AFF9A9742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1508778"/>
            <a:ext cx="2745434" cy="47753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30289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40C37C3E-750E-4C14-BDE4-60B555983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994122"/>
          </a:xfrm>
        </p:spPr>
        <p:txBody>
          <a:bodyPr>
            <a:noAutofit/>
          </a:bodyPr>
          <a:lstStyle/>
          <a:p>
            <a:r>
              <a:rPr lang="sl-SI" sz="2800" dirty="0"/>
              <a:t>DELOVANJE DVOTAKTNEGA MOTORJA Z NOTRANJIM ZGOREVANJEM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8DC71E03-AECA-47BB-B97B-11A0B4231C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628800"/>
            <a:ext cx="1409822" cy="2156647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4194C7CB-6FC5-4032-956A-1BE28C5C27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8304" y="1660969"/>
            <a:ext cx="1455546" cy="2088061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5A82082B-57FF-47E5-A9E1-5024FCF597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6804" y="1638107"/>
            <a:ext cx="1379340" cy="2110923"/>
          </a:xfrm>
          <a:prstGeom prst="rect">
            <a:avLst/>
          </a:prstGeom>
        </p:spPr>
      </p:pic>
      <p:sp>
        <p:nvSpPr>
          <p:cNvPr id="8" name="PoljeZBesedilom 7">
            <a:extLst>
              <a:ext uri="{FF2B5EF4-FFF2-40B4-BE49-F238E27FC236}">
                <a16:creationId xmlns:a16="http://schemas.microsoft.com/office/drawing/2014/main" id="{CF800C69-47FC-4BA2-A863-306B9FCFE572}"/>
              </a:ext>
            </a:extLst>
          </p:cNvPr>
          <p:cNvSpPr txBox="1"/>
          <p:nvPr/>
        </p:nvSpPr>
        <p:spPr>
          <a:xfrm>
            <a:off x="1168518" y="1185111"/>
            <a:ext cx="871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1. TAKT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D9D5CD88-40C3-4BC4-BE3B-1B07620B0893}"/>
              </a:ext>
            </a:extLst>
          </p:cNvPr>
          <p:cNvSpPr txBox="1"/>
          <p:nvPr/>
        </p:nvSpPr>
        <p:spPr>
          <a:xfrm>
            <a:off x="5454916" y="1171556"/>
            <a:ext cx="871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2. TAKT</a:t>
            </a:r>
          </a:p>
        </p:txBody>
      </p:sp>
      <p:sp>
        <p:nvSpPr>
          <p:cNvPr id="9" name="Puščica: gor 8">
            <a:extLst>
              <a:ext uri="{FF2B5EF4-FFF2-40B4-BE49-F238E27FC236}">
                <a16:creationId xmlns:a16="http://schemas.microsoft.com/office/drawing/2014/main" id="{8975FA54-9341-4566-9DD6-2C1FB8815049}"/>
              </a:ext>
            </a:extLst>
          </p:cNvPr>
          <p:cNvSpPr/>
          <p:nvPr/>
        </p:nvSpPr>
        <p:spPr>
          <a:xfrm>
            <a:off x="2339752" y="1916832"/>
            <a:ext cx="72008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9DA10DBB-D202-4DC0-80F9-EC3BABF57686}"/>
              </a:ext>
            </a:extLst>
          </p:cNvPr>
          <p:cNvSpPr txBox="1"/>
          <p:nvPr/>
        </p:nvSpPr>
        <p:spPr>
          <a:xfrm>
            <a:off x="2468321" y="1918573"/>
            <a:ext cx="1307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premikanje bata</a:t>
            </a:r>
          </a:p>
        </p:txBody>
      </p:sp>
      <p:sp>
        <p:nvSpPr>
          <p:cNvPr id="13" name="Puščica: gor 12">
            <a:extLst>
              <a:ext uri="{FF2B5EF4-FFF2-40B4-BE49-F238E27FC236}">
                <a16:creationId xmlns:a16="http://schemas.microsoft.com/office/drawing/2014/main" id="{73F39764-7EDC-4BFD-A78D-CFB816E9FCB5}"/>
              </a:ext>
            </a:extLst>
          </p:cNvPr>
          <p:cNvSpPr/>
          <p:nvPr/>
        </p:nvSpPr>
        <p:spPr>
          <a:xfrm flipV="1">
            <a:off x="6548629" y="2307300"/>
            <a:ext cx="72008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44CEFCFB-75CC-46A9-AB6F-E4D86968A32D}"/>
              </a:ext>
            </a:extLst>
          </p:cNvPr>
          <p:cNvSpPr txBox="1"/>
          <p:nvPr/>
        </p:nvSpPr>
        <p:spPr>
          <a:xfrm>
            <a:off x="6000972" y="1660969"/>
            <a:ext cx="1307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premikanje bata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8BF8662A-936E-4147-B8D4-1E9D280A5B9A}"/>
              </a:ext>
            </a:extLst>
          </p:cNvPr>
          <p:cNvSpPr txBox="1"/>
          <p:nvPr/>
        </p:nvSpPr>
        <p:spPr>
          <a:xfrm>
            <a:off x="206818" y="1524213"/>
            <a:ext cx="1006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/>
              <a:t>stiskanje zmesi goriva in zraka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2CC908F2-9D57-4CD2-8052-EF04320A94C6}"/>
              </a:ext>
            </a:extLst>
          </p:cNvPr>
          <p:cNvSpPr txBox="1"/>
          <p:nvPr/>
        </p:nvSpPr>
        <p:spPr>
          <a:xfrm>
            <a:off x="206818" y="2460572"/>
            <a:ext cx="10063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/>
              <a:t>sesanje zmesi goriva in zraka v  karter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61AD3052-0137-404F-AFD2-CEF472966885}"/>
              </a:ext>
            </a:extLst>
          </p:cNvPr>
          <p:cNvSpPr txBox="1"/>
          <p:nvPr/>
        </p:nvSpPr>
        <p:spPr>
          <a:xfrm>
            <a:off x="4264203" y="3785447"/>
            <a:ext cx="1644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/>
              <a:t>1. del drugega takta: </a:t>
            </a:r>
          </a:p>
          <a:p>
            <a:r>
              <a:rPr lang="sl-SI" sz="1200" dirty="0"/>
              <a:t>zgorevanje, delovni takt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B2A5748C-24AE-403A-82E6-BEC42D821D76}"/>
              </a:ext>
            </a:extLst>
          </p:cNvPr>
          <p:cNvSpPr txBox="1"/>
          <p:nvPr/>
        </p:nvSpPr>
        <p:spPr>
          <a:xfrm>
            <a:off x="7213579" y="3749030"/>
            <a:ext cx="16449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/>
              <a:t>2. del drugega takta: </a:t>
            </a:r>
          </a:p>
          <a:p>
            <a:r>
              <a:rPr lang="sl-SI" sz="1200" dirty="0"/>
              <a:t>bat odpre izpušni in prelivni kanal. Sledi izpuh in preliv svežega goriva v valj. 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1AE21145-F7BF-4ED7-81B4-D180DB93BABB}"/>
              </a:ext>
            </a:extLst>
          </p:cNvPr>
          <p:cNvSpPr txBox="1"/>
          <p:nvPr/>
        </p:nvSpPr>
        <p:spPr>
          <a:xfrm>
            <a:off x="484623" y="5078109"/>
            <a:ext cx="3111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/>
              <a:t>STISKANJE</a:t>
            </a:r>
            <a:r>
              <a:rPr lang="sl-SI" dirty="0"/>
              <a:t> (KOMPRESIJA) in</a:t>
            </a:r>
          </a:p>
          <a:p>
            <a:r>
              <a:rPr lang="sl-SI" b="1" dirty="0"/>
              <a:t>SESANJE</a:t>
            </a:r>
            <a:r>
              <a:rPr lang="sl-SI" dirty="0"/>
              <a:t> (V OHIŠJE KARTERJA)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85FEA560-BB78-4769-978D-7F460B4906BF}"/>
              </a:ext>
            </a:extLst>
          </p:cNvPr>
          <p:cNvSpPr txBox="1"/>
          <p:nvPr/>
        </p:nvSpPr>
        <p:spPr>
          <a:xfrm>
            <a:off x="5894461" y="5078109"/>
            <a:ext cx="1917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/>
              <a:t>DELOVNI TAKT</a:t>
            </a:r>
            <a:r>
              <a:rPr lang="sl-SI" dirty="0"/>
              <a:t> in</a:t>
            </a:r>
          </a:p>
          <a:p>
            <a:r>
              <a:rPr lang="sl-SI" b="1" dirty="0"/>
              <a:t>IZPUH</a:t>
            </a:r>
            <a:endParaRPr lang="sl-SI" dirty="0"/>
          </a:p>
        </p:txBody>
      </p:sp>
      <p:sp>
        <p:nvSpPr>
          <p:cNvPr id="19" name="Pravokotnik 18">
            <a:extLst>
              <a:ext uri="{FF2B5EF4-FFF2-40B4-BE49-F238E27FC236}">
                <a16:creationId xmlns:a16="http://schemas.microsoft.com/office/drawing/2014/main" id="{C0C4E0E3-E2B4-4AF5-9F39-0714AEEE137B}"/>
              </a:ext>
            </a:extLst>
          </p:cNvPr>
          <p:cNvSpPr/>
          <p:nvPr/>
        </p:nvSpPr>
        <p:spPr>
          <a:xfrm>
            <a:off x="2106544" y="6162927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hlinkClick r:id="rId5"/>
              </a:rPr>
              <a:t>https://www.youtube.com/watch?v=Pz-Gi-ML1k8&amp;feature=youtu.be</a:t>
            </a:r>
            <a:endParaRPr lang="sl-SI" dirty="0"/>
          </a:p>
        </p:txBody>
      </p:sp>
      <p:sp>
        <p:nvSpPr>
          <p:cNvPr id="21" name="Pravokotnik 20">
            <a:extLst>
              <a:ext uri="{FF2B5EF4-FFF2-40B4-BE49-F238E27FC236}">
                <a16:creationId xmlns:a16="http://schemas.microsoft.com/office/drawing/2014/main" id="{A58A9C2D-7FF3-43EB-873D-9520ECB82DBC}"/>
              </a:ext>
            </a:extLst>
          </p:cNvPr>
          <p:cNvSpPr/>
          <p:nvPr/>
        </p:nvSpPr>
        <p:spPr>
          <a:xfrm>
            <a:off x="323528" y="6162927"/>
            <a:ext cx="1946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/>
              <a:t>Oglej si delovanje: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>
            <a:extLst>
              <a:ext uri="{FF2B5EF4-FFF2-40B4-BE49-F238E27FC236}">
                <a16:creationId xmlns:a16="http://schemas.microsoft.com/office/drawing/2014/main" id="{4B9EF2DA-3520-4B1B-83C6-34CFCB961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Viri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94056C5-2D9A-4AC9-B6D5-6E0B4CD0F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https://www.youtube.com/watch?v=Pz-Gi-ML1k8&amp;feature=youtu.be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32927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419</Words>
  <Application>Microsoft Office PowerPoint</Application>
  <PresentationFormat>Diaprojekcija na zaslonu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Officeova tema</vt:lpstr>
      <vt:lpstr>DVOTAKTNI BENCINSKI MOTOR</vt:lpstr>
      <vt:lpstr>UPORABA:</vt:lpstr>
      <vt:lpstr>ZGRADBA DVOTAKTNEGA BENCINSKEGA MOTORJA</vt:lpstr>
      <vt:lpstr>DELOVANJE DVOTAKTNEGA MOTORJA Z NOTRANJIM ZGOREVANJEM</vt:lpstr>
      <vt:lpstr>DELOVANJE DVOTAKTNEGA MOTORJA Z NOTRANJIM ZGOREVANJEM</vt:lpstr>
      <vt:lpstr>Viri</vt:lpstr>
    </vt:vector>
  </TitlesOfParts>
  <Company>OŠ Bojana Ilicha Maribor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Martin Knuplež</dc:creator>
  <cp:lastModifiedBy>Martin Knuplež</cp:lastModifiedBy>
  <cp:revision>27</cp:revision>
  <dcterms:created xsi:type="dcterms:W3CDTF">2009-12-11T10:31:06Z</dcterms:created>
  <dcterms:modified xsi:type="dcterms:W3CDTF">2020-05-05T15:24:35Z</dcterms:modified>
</cp:coreProperties>
</file>