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4" r:id="rId3"/>
    <p:sldId id="295" r:id="rId4"/>
    <p:sldId id="296" r:id="rId5"/>
    <p:sldId id="297" r:id="rId6"/>
    <p:sldId id="301" r:id="rId7"/>
    <p:sldId id="298" r:id="rId8"/>
    <p:sldId id="299" r:id="rId9"/>
    <p:sldId id="300" r:id="rId10"/>
    <p:sldId id="258" r:id="rId11"/>
    <p:sldId id="259" r:id="rId12"/>
    <p:sldId id="311" r:id="rId13"/>
    <p:sldId id="262" r:id="rId14"/>
    <p:sldId id="263" r:id="rId15"/>
    <p:sldId id="266" r:id="rId16"/>
    <p:sldId id="267" r:id="rId17"/>
    <p:sldId id="268" r:id="rId18"/>
    <p:sldId id="269" r:id="rId19"/>
    <p:sldId id="309" r:id="rId20"/>
    <p:sldId id="310" r:id="rId21"/>
    <p:sldId id="270" r:id="rId22"/>
    <p:sldId id="271" r:id="rId23"/>
    <p:sldId id="272" r:id="rId24"/>
    <p:sldId id="273" r:id="rId25"/>
    <p:sldId id="274" r:id="rId26"/>
    <p:sldId id="27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04" r:id="rId39"/>
    <p:sldId id="307" r:id="rId40"/>
    <p:sldId id="308" r:id="rId41"/>
    <p:sldId id="305" r:id="rId42"/>
    <p:sldId id="306" r:id="rId43"/>
    <p:sldId id="292" r:id="rId44"/>
    <p:sldId id="293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F2983"/>
    <a:srgbClr val="21553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74B71-2E6F-8219-3344-F5E2118ED2E2}" v="1" dt="2022-02-21T11:06:32.065"/>
    <p1510:client id="{59367135-8AC1-4A65-5B18-AC6742EDE348}" v="123" dt="2021-05-13T17:49:31.097"/>
    <p1510:client id="{F7078C99-6544-5002-7F40-7069E4975373}" v="2" dt="2022-02-21T11:13:11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etel slog 3 – poudare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4A5A255-BA12-41B4-88E4-851CC0D9B2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CA47A9C-56E8-4566-B2AF-200E2E6CC6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6791FF2-0F3B-4D0E-8649-CB7C25BBDF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C5DA2C29-7C46-4C62-A93E-24A3CB4D6F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E7201907-468E-4175-8E94-0DC0497F4B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4583AE15-8760-4D49-80B7-EAF612655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745F26-4F40-4D6C-9483-B365A45A44CD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CBBFAFF-1570-4186-A145-BA1890D00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B7182-49A5-413B-8D37-EB56CA6C28A6}" type="slidenum">
              <a:rPr lang="en-US" altLang="sl-SI"/>
              <a:pPr>
                <a:spcBef>
                  <a:spcPct val="0"/>
                </a:spcBef>
              </a:pPr>
              <a:t>1</a:t>
            </a:fld>
            <a:endParaRPr lang="en-US" altLang="sl-SI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AD949D8-DBBC-4374-BBCD-2022606F9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FAC56EB-1CA8-453A-BDC6-885D80903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6969750-429C-42D5-AEA7-A48377927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234DBE-2197-422D-8B39-41800B911FE0}" type="slidenum">
              <a:rPr lang="en-US" altLang="sl-SI"/>
              <a:pPr>
                <a:spcBef>
                  <a:spcPct val="0"/>
                </a:spcBef>
              </a:pPr>
              <a:t>21</a:t>
            </a:fld>
            <a:endParaRPr lang="en-US" altLang="sl-SI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B908EF8-8D3D-4BE6-884F-9113566A5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F7EEB69-A194-433C-8E9F-D34B40CE9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9064897-1747-4E7E-B0D9-86718A391D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73791D-FA78-401C-BAA5-2F5A68C15D11}" type="slidenum">
              <a:rPr lang="en-US" altLang="sl-SI"/>
              <a:pPr>
                <a:spcBef>
                  <a:spcPct val="0"/>
                </a:spcBef>
              </a:pPr>
              <a:t>22</a:t>
            </a:fld>
            <a:endParaRPr lang="en-US" altLang="sl-SI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1B04083-9378-4292-B087-9E1011D93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5D44B12-A096-4463-9DCD-9D79435E5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12F9588-DF71-4C9D-96C4-40D77DE60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57AC2B-9004-4C4C-B9B3-6EDEBB5D8969}" type="slidenum">
              <a:rPr lang="en-US" altLang="sl-SI"/>
              <a:pPr>
                <a:spcBef>
                  <a:spcPct val="0"/>
                </a:spcBef>
              </a:pPr>
              <a:t>23</a:t>
            </a:fld>
            <a:endParaRPr lang="en-US" altLang="sl-SI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5557950-B8CD-443B-AC2C-7199F1874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0EBED65-7A2D-4775-881B-693C212FB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E409EB9-4444-4979-8878-0FF7C4C6C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CBFA0F-943C-4E2A-AE06-886D61BB2D65}" type="slidenum">
              <a:rPr lang="en-US" altLang="sl-SI"/>
              <a:pPr>
                <a:spcBef>
                  <a:spcPct val="0"/>
                </a:spcBef>
              </a:pPr>
              <a:t>24</a:t>
            </a:fld>
            <a:endParaRPr lang="en-US" altLang="sl-SI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85254A1-3458-4EDD-8DAB-A675F9C1E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CAFC923-359B-4A16-AAFC-1302B06B2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7078373-5104-41EE-8DA7-38C574648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B5A92-4563-4154-8553-6C47FDFAE78A}" type="slidenum">
              <a:rPr lang="en-US" altLang="sl-SI"/>
              <a:pPr>
                <a:spcBef>
                  <a:spcPct val="0"/>
                </a:spcBef>
              </a:pPr>
              <a:t>25</a:t>
            </a:fld>
            <a:endParaRPr lang="en-US" altLang="sl-SI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0622D9A-9820-4D8D-AA74-CA773606D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290872F-2BFF-46F6-A9BB-F347E3BEF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7C297F8-5496-43DA-89B8-76D64F966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9CC713-A94D-4D16-AC12-D1BBCB9C4FC4}" type="slidenum">
              <a:rPr lang="en-US" altLang="sl-SI"/>
              <a:pPr>
                <a:spcBef>
                  <a:spcPct val="0"/>
                </a:spcBef>
              </a:pPr>
              <a:t>26</a:t>
            </a:fld>
            <a:endParaRPr lang="en-US" altLang="sl-SI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59C02CB-F85E-4850-A48F-9D769148F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65EADD3-2A25-4DBA-8130-221E52E7B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F726E1E-B5E5-4236-BB9E-53DF27C75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D7B084-8340-4B2E-A8C0-9B4678697273}" type="slidenum">
              <a:rPr lang="en-US" altLang="sl-SI"/>
              <a:pPr>
                <a:spcBef>
                  <a:spcPct val="0"/>
                </a:spcBef>
              </a:pPr>
              <a:t>27</a:t>
            </a:fld>
            <a:endParaRPr lang="en-US" altLang="sl-SI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0DA4D6A-7C25-4F05-AA22-35609CC7B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0579B19-A9DE-45B5-9FB8-E5501D9D6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66E01D9F-3289-47C7-A637-87B80F4AD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AC8A43-22B6-4A99-B491-CA80A71EC2CF}" type="slidenum">
              <a:rPr lang="en-US" altLang="sl-SI"/>
              <a:pPr>
                <a:spcBef>
                  <a:spcPct val="0"/>
                </a:spcBef>
              </a:pPr>
              <a:t>28</a:t>
            </a:fld>
            <a:endParaRPr lang="en-US" altLang="sl-SI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68B0945-7F8A-43CD-B819-9FE571975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4DCAC2A-30AB-4FBE-BF60-ED72C8EA4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21059B-05AC-47D5-9C97-20C3A3333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CF4F2A-CC44-4E97-BD33-73AE5177EE5F}" type="slidenum">
              <a:rPr lang="en-US" altLang="sl-SI"/>
              <a:pPr>
                <a:spcBef>
                  <a:spcPct val="0"/>
                </a:spcBef>
              </a:pPr>
              <a:t>29</a:t>
            </a:fld>
            <a:endParaRPr lang="en-US" altLang="sl-SI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3AF80E3-2360-4980-ABAB-FFCB0A8E4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E6ADF6C-F9EF-4519-ADE3-99E92E8F3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7111163-1E9E-405C-9663-CA1FA43CD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9A6F67-A729-4095-A783-6F3B3027B99E}" type="slidenum">
              <a:rPr lang="en-US" altLang="sl-SI"/>
              <a:pPr>
                <a:spcBef>
                  <a:spcPct val="0"/>
                </a:spcBef>
              </a:pPr>
              <a:t>30</a:t>
            </a:fld>
            <a:endParaRPr lang="en-US" altLang="sl-SI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54E7382-1F3B-485E-AAC8-E5251CB93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0FE1707-F0A5-47A2-A9FB-B01F07E4F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D3F7B3B-D100-45E2-8BBE-4D3E7B4FD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F8A6E2-66CC-4CE5-8948-6D508A91659F}" type="slidenum">
              <a:rPr lang="en-US" altLang="sl-SI"/>
              <a:pPr>
                <a:spcBef>
                  <a:spcPct val="0"/>
                </a:spcBef>
              </a:pPr>
              <a:t>10</a:t>
            </a:fld>
            <a:endParaRPr lang="en-US" altLang="sl-SI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9A29353-E6F6-44A4-8E9A-CCCB95052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1AEEFE5-26BB-4A20-B45B-91F0D2A92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C410087-5277-4B8F-AA9B-E4BB7704B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7809D-5CD8-45F5-BE52-640E023AD8C1}" type="slidenum">
              <a:rPr lang="en-US" altLang="sl-SI"/>
              <a:pPr>
                <a:spcBef>
                  <a:spcPct val="0"/>
                </a:spcBef>
              </a:pPr>
              <a:t>31</a:t>
            </a:fld>
            <a:endParaRPr lang="en-US" altLang="sl-SI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6B8A241-32FB-456B-828E-CE818CAE4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9FCEE13-911D-40AA-A04E-B196ABD45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43D3DE7-05BC-473F-8B7A-BD8AEA49B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851996-3AF7-4F96-AABB-02BC49295365}" type="slidenum">
              <a:rPr lang="en-US" altLang="sl-SI"/>
              <a:pPr>
                <a:spcBef>
                  <a:spcPct val="0"/>
                </a:spcBef>
              </a:pPr>
              <a:t>32</a:t>
            </a:fld>
            <a:endParaRPr lang="en-US" altLang="sl-SI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41D3AD1-24B1-4EED-BF1F-5EEB3585E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9FF1FF2-3270-4BE6-87FA-FD79FAD92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888D7F7-A30D-4EF4-A303-4AA7A5547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23F2F2-9CBD-4021-9BCD-9E2E74A0DD61}" type="slidenum">
              <a:rPr lang="en-US" altLang="sl-SI"/>
              <a:pPr>
                <a:spcBef>
                  <a:spcPct val="0"/>
                </a:spcBef>
              </a:pPr>
              <a:t>33</a:t>
            </a:fld>
            <a:endParaRPr lang="en-US" altLang="sl-SI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4E116AF-5316-40B2-BD21-FF4A8FD2A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4D334D8-6ECB-4B29-8850-8CF25B223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BB67B0C-567A-4084-9BC6-E65C9C103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2A5D54-8306-4EA8-99D1-1D22A296A095}" type="slidenum">
              <a:rPr lang="en-US" altLang="sl-SI"/>
              <a:pPr>
                <a:spcBef>
                  <a:spcPct val="0"/>
                </a:spcBef>
              </a:pPr>
              <a:t>34</a:t>
            </a:fld>
            <a:endParaRPr lang="en-US" altLang="sl-SI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89412EF-E7E2-4EB0-8ADA-9E5D82FBE8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1FD7CC0-D723-4993-81B3-E8EE88292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FFE9CC4-5A05-476F-816A-540701F3D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F5111C-417F-43EE-99DD-04DB3FBE79D1}" type="slidenum">
              <a:rPr lang="en-US" altLang="sl-SI"/>
              <a:pPr>
                <a:spcBef>
                  <a:spcPct val="0"/>
                </a:spcBef>
              </a:pPr>
              <a:t>35</a:t>
            </a:fld>
            <a:endParaRPr lang="en-US" altLang="sl-SI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B4E1DE0-05C2-47A5-BF0E-0E9000229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BABBBF3-949C-444B-A525-ADE5CA42E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0CB4CB5-6DAF-4AFC-ABE2-5C4E25F67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702C11-06FA-4FE6-AE38-FE89723F5DEE}" type="slidenum">
              <a:rPr lang="en-US" altLang="sl-SI"/>
              <a:pPr>
                <a:spcBef>
                  <a:spcPct val="0"/>
                </a:spcBef>
              </a:pPr>
              <a:t>36</a:t>
            </a:fld>
            <a:endParaRPr lang="en-US" altLang="sl-SI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BDE986B-B4AD-4FA0-B57B-D03995730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EC018E8-CEC8-47F4-822A-10C0789E0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4598334-5DE5-4FE0-ABF5-4E9F9D87B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05033-B67E-4BFA-81A7-5CF1C1D54249}" type="slidenum">
              <a:rPr lang="en-US" altLang="sl-SI"/>
              <a:pPr>
                <a:spcBef>
                  <a:spcPct val="0"/>
                </a:spcBef>
              </a:pPr>
              <a:t>37</a:t>
            </a:fld>
            <a:endParaRPr lang="en-US" altLang="sl-SI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4E67F52-D19B-4B53-BF80-135BDE674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27BD51A-57D5-4B26-933B-6B952F3A8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AD502B4-B73A-43CE-9B61-D9982CE43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4223CE-5820-4CBE-BEFE-4F491352D35A}" type="slidenum">
              <a:rPr lang="en-US" altLang="sl-SI"/>
              <a:pPr>
                <a:spcBef>
                  <a:spcPct val="0"/>
                </a:spcBef>
              </a:pPr>
              <a:t>43</a:t>
            </a:fld>
            <a:endParaRPr lang="en-US" altLang="sl-SI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5BDDB3A-F646-454F-89B0-A0ADF4A6B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C905788-1540-4A96-95DD-99FF5737A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45DD677-EFC0-4B2B-90DA-8E30303DF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4C9DE3-DD0C-4C1A-94CB-10B4367CF6AA}" type="slidenum">
              <a:rPr lang="en-US" altLang="sl-SI"/>
              <a:pPr>
                <a:spcBef>
                  <a:spcPct val="0"/>
                </a:spcBef>
              </a:pPr>
              <a:t>44</a:t>
            </a:fld>
            <a:endParaRPr lang="en-US" altLang="sl-SI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1CB5F13-4FEF-468C-8BAD-0FDC20E2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6ECD88D-8064-473D-9F68-2FD5D654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A16F244-D7E3-4DC3-9241-D06610B9F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8F9805-6D30-4112-AFC8-BA3D0ABC9131}" type="slidenum">
              <a:rPr lang="en-US" altLang="sl-SI"/>
              <a:pPr>
                <a:spcBef>
                  <a:spcPct val="0"/>
                </a:spcBef>
              </a:pPr>
              <a:t>11</a:t>
            </a:fld>
            <a:endParaRPr lang="en-US" altLang="sl-SI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96089BF-B0D0-4F86-817D-4672B26DF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7A8195D-7444-4358-8FD8-DDDD74319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E6E84E2-3826-41A8-98F5-F22999D1F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C5F0F-7759-41F7-A1CE-2D96BAF8B73B}" type="slidenum">
              <a:rPr lang="en-US" altLang="sl-SI"/>
              <a:pPr>
                <a:spcBef>
                  <a:spcPct val="0"/>
                </a:spcBef>
              </a:pPr>
              <a:t>13</a:t>
            </a:fld>
            <a:endParaRPr lang="en-US" altLang="sl-SI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CDB8975-EB4C-48C8-A6E5-F9E5652D2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327E05A-3E7A-4580-9367-7A31FF3E3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114474F-F9D6-43F2-BFDD-26E1D9911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9FF1B2-CE4C-4CFC-B4E4-461B8DDAD631}" type="slidenum">
              <a:rPr lang="en-US" altLang="sl-SI"/>
              <a:pPr>
                <a:spcBef>
                  <a:spcPct val="0"/>
                </a:spcBef>
              </a:pPr>
              <a:t>14</a:t>
            </a:fld>
            <a:endParaRPr lang="en-US" altLang="sl-SI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6AFADFC-3AB7-4326-B1BD-3AFBED93E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DB1F835-AD52-4F6B-873B-9205E8228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61650EC-43D5-4C88-A26B-F5C784A21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2FF20B-E5CC-4AD3-A2BE-78F0D37B1D07}" type="slidenum">
              <a:rPr lang="en-US" altLang="sl-SI"/>
              <a:pPr>
                <a:spcBef>
                  <a:spcPct val="0"/>
                </a:spcBef>
              </a:pPr>
              <a:t>15</a:t>
            </a:fld>
            <a:endParaRPr lang="en-US" altLang="sl-SI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E3C4E3A-2D86-44DA-9A6A-698C8DF1B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3E3880B-34CF-4A17-B321-DEC2B1911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F8F9EB6-26FE-41F8-ACE6-AF60FB5B5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579BB8-4784-4C2C-A21B-63C574FF81D6}" type="slidenum">
              <a:rPr lang="en-US" altLang="sl-SI"/>
              <a:pPr>
                <a:spcBef>
                  <a:spcPct val="0"/>
                </a:spcBef>
              </a:pPr>
              <a:t>16</a:t>
            </a:fld>
            <a:endParaRPr lang="en-US" altLang="sl-SI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0376FB1-95AC-4795-9B70-11CAC2827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00C85C1-7E0F-4560-BC14-066D19046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F7CAD4B-99D9-4135-985A-6878CC651C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0CD14B-55CA-4AD2-B411-4E062E8C0ACD}" type="slidenum">
              <a:rPr lang="en-US" altLang="sl-SI"/>
              <a:pPr>
                <a:spcBef>
                  <a:spcPct val="0"/>
                </a:spcBef>
              </a:pPr>
              <a:t>17</a:t>
            </a:fld>
            <a:endParaRPr lang="en-US" altLang="sl-SI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7BA056E-D49D-454E-BE5A-6AA9D131C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F0621B2-7486-479F-8778-1C2F8A854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4277A97-1DA5-47DE-84D4-CC0E0E382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5893F7-F17A-4504-AB84-12EA9601141D}" type="slidenum">
              <a:rPr lang="en-US" altLang="sl-SI"/>
              <a:pPr>
                <a:spcBef>
                  <a:spcPct val="0"/>
                </a:spcBef>
              </a:pPr>
              <a:t>18</a:t>
            </a:fld>
            <a:endParaRPr lang="en-US" altLang="sl-SI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E1576B3-3AAF-41E0-BA00-AD37FC8F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411A4AB-9E13-4B48-B9A8-52A6BCD04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71A7CE-177D-4371-9B17-E17DDB461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DBB20-1741-45B7-9355-D21C9DA1D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69CA5-2B56-44A7-B749-40FDBF89A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23B5B-7801-4A5B-AB90-FEAD7308851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6699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98E7A-E843-45BC-86F1-D76858DED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A3A7BE-E0F7-466B-B4D9-B8F4D6388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107449-6290-4071-8FA2-D90E684E2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70D9F-465D-4FD5-A32A-996B6B4A915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3138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94049-6819-4306-802F-CB8CD1049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6A3DA8-ACB6-48FF-A43B-5DD695C35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DB9B5-453E-4EA4-B7F8-79958F22B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5A644-F140-4FBB-BD17-D692898F3BD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5740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E8DF2F-8B71-46C5-A454-56EED9937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3426C-F5FC-47EF-A3EC-2FDD26DAD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F6661-553F-4064-8AB3-AF4C6AD56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D8065-213D-42FB-9492-810079C7B0D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3783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318828-D5CC-4575-AAA9-B50046CBA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60E78F-EB7E-4473-847D-7D6019718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FC276-716E-40A1-A164-286F26E64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71419-4992-483F-A8B4-2094C81FA68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7050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A97E1-EAF7-47A1-99C8-C73335C80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033BC7-B787-4467-AED9-ECA6B1CB3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CF0B2-F736-4FD4-B113-A6A2D7F49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44153-3556-4AB0-A71D-77D998B07AC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908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3FD39F-FAAC-40B5-A482-2C28F2D1E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7D63BF-089D-47CF-98C6-97923100D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83E45E-51AB-45CD-88F3-C1138A439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B985D-BC8A-45CC-A03F-2376AAA9D59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3427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7D531D-97F9-49C3-A11C-E3CB778E4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77B524-49A4-4FF5-8ED9-E12FCB5EAC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6B0931-A32D-44E5-A7B4-54C501560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2C91E-8AB1-4589-AB9D-1859F1A581B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8494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D21F91-538C-402F-AFE0-136A86452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950F5-F77C-41EA-A20E-33B890022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7E08FC-89C2-4165-8699-BA031C4C4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EA370-5F77-459F-878D-6E72BD266F3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2330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070A1-BFF8-484A-9507-26F2D44F6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9E688-2FFF-4808-8026-3A88126B9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8EFE6-BA11-4251-8837-DC48ECCDF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F4A5C-5394-4CCA-AAEE-2159335C066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8225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DBDD8-EAD6-4C48-9E28-2CF4761D0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58447-36AC-48CB-B7B7-D72F91403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E1C9A-DF3F-4ED7-9E5D-FD0D9B618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20B99-6E33-4A1A-9C76-9FF55725FAF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414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41758F-3642-4253-8CF7-AE42DD433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53C5BF-C0A4-434E-B27C-F2C0881EA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F35DC6-9FD7-4BB2-99FB-44A838F826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365664-9AF6-4075-9F4A-91C31A688E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6DA686-A3FC-47E5-9A3F-733FE13AEE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C38C90-C951-461E-AD26-657AF09D4A77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/index.php?title=%C5%BDitni_klas&amp;action=edit&amp;redlink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sl.wikipedia.org/wiki/Mlin" TargetMode="External"/><Relationship Id="rId4" Type="http://schemas.openxmlformats.org/officeDocument/2006/relationships/hyperlink" Target="https://sl.wikipedia.org/w/index.php?title=Vodno_kolo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C763A3D7-956E-4C99-BB61-F6D7DA513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SKRBIMO ZA DOMAČ KRAJ</a:t>
            </a:r>
            <a:br>
              <a:rPr lang="sl-SI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DOMAČA POKRAJINA</a:t>
            </a:r>
            <a:br>
              <a:rPr lang="sl-SI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CE3996B-1813-4165-8B66-E46FAED38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Naštej naravne sestavine pokrajine.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13315" name="Picture 5" descr="http://www.gimvic.org/projekti/projektno_delo/2008/2c_ita/sardinija/pokrajina.jpg">
            <a:extLst>
              <a:ext uri="{FF2B5EF4-FFF2-40B4-BE49-F238E27FC236}">
                <a16:creationId xmlns:a16="http://schemas.microsoft.com/office/drawing/2014/main" id="{D49BE30A-D80C-4ACD-83B7-6ECA41AA4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DCA375-7BC9-42BF-9217-867EF0EF0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601E60D-85ED-4C2C-A58C-AA645273F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Podnebje, prst, relief, rastlinstvo, živalstvo vode in kamnine.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15364" name="Picture 6" descr="http://www2.arnes.si/~ljcsod13s/slike/rastje.jpg">
            <a:extLst>
              <a:ext uri="{FF2B5EF4-FFF2-40B4-BE49-F238E27FC236}">
                <a16:creationId xmlns:a16="http://schemas.microsoft.com/office/drawing/2014/main" id="{117129A8-653F-4FEE-A689-885242B3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486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cenbrazil.files.wordpress.com/2007/05/soil-small.jpg">
            <a:extLst>
              <a:ext uri="{FF2B5EF4-FFF2-40B4-BE49-F238E27FC236}">
                <a16:creationId xmlns:a16="http://schemas.microsoft.com/office/drawing/2014/main" id="{203C9A06-6F91-4436-AFAB-07963640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36576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http://shrani.si/f/2j/13H/353leZiq/reka.jpg">
            <a:extLst>
              <a:ext uri="{FF2B5EF4-FFF2-40B4-BE49-F238E27FC236}">
                <a16:creationId xmlns:a16="http://schemas.microsoft.com/office/drawing/2014/main" id="{714E2E43-92EA-4832-8F23-8249C0C5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http://parcodolomitifriulane.it/linea58/images/faglia-andreis_265.jpg">
            <a:extLst>
              <a:ext uri="{FF2B5EF4-FFF2-40B4-BE49-F238E27FC236}">
                <a16:creationId xmlns:a16="http://schemas.microsoft.com/office/drawing/2014/main" id="{1DABD435-EE87-40EE-93DC-53090BF1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5241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99"/>
            <a:ext cx="9134752" cy="53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6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70436B7C-5A22-4400-A060-DF8CEF112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Pokaži prisojno in osojno stran hriba.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17411" name="Picture 6" descr="http://www.o-4os.ce.edus.si/gradiva/geo/podnebje/foto_klima/prisojno_osojno.jpg">
            <a:extLst>
              <a:ext uri="{FF2B5EF4-FFF2-40B4-BE49-F238E27FC236}">
                <a16:creationId xmlns:a16="http://schemas.microsoft.com/office/drawing/2014/main" id="{95DAD098-1327-48E4-8F8C-856759FB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38100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2F17B6DD-ED1C-40D7-9F7D-B25E963A5BBE}"/>
              </a:ext>
            </a:extLst>
          </p:cNvPr>
          <p:cNvSpPr/>
          <p:nvPr/>
        </p:nvSpPr>
        <p:spPr>
          <a:xfrm>
            <a:off x="2514600" y="1828800"/>
            <a:ext cx="12954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ABDC60D-9373-43D7-874F-696AD297896C}"/>
              </a:ext>
            </a:extLst>
          </p:cNvPr>
          <p:cNvSpPr/>
          <p:nvPr/>
        </p:nvSpPr>
        <p:spPr>
          <a:xfrm>
            <a:off x="4648200" y="1828800"/>
            <a:ext cx="12954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29F77E7-AAA6-4F14-89AB-D3E8371AB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pic>
        <p:nvPicPr>
          <p:cNvPr id="19459" name="Picture 6" descr="http://www.o-4os.ce.edus.si/gradiva/geo/podnebje/foto_klima/prisojno_osojno.jpg">
            <a:extLst>
              <a:ext uri="{FF2B5EF4-FFF2-40B4-BE49-F238E27FC236}">
                <a16:creationId xmlns:a16="http://schemas.microsoft.com/office/drawing/2014/main" id="{BC4D03E0-75FD-4919-9546-775D5038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417638"/>
            <a:ext cx="38100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CC5B27D0-D751-4D72-8984-6C3BC6DDE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Kako človek posega v okolje?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21507" name="Picture 7" descr="http://t2.gstatic.com/images?q=tbn:ANd9GcTNLvZLeAiqS89v9rs2wty_HI-oZ0hbwbIIMyAMTfBEmZ1DRoTC2Y9NRg2L">
            <a:extLst>
              <a:ext uri="{FF2B5EF4-FFF2-40B4-BE49-F238E27FC236}">
                <a16:creationId xmlns:a16="http://schemas.microsoft.com/office/drawing/2014/main" id="{70CCE6AA-5FDC-4F60-8105-643F0D74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37639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FF50180-E35E-457C-B751-66B211FD2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4CE610B-2E34-48CB-99EF-645562A46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dirty="0">
                <a:solidFill>
                  <a:schemeClr val="bg1"/>
                </a:solidFill>
              </a:rPr>
              <a:t>Tako, da krči gozdove, gradi </a:t>
            </a:r>
            <a:r>
              <a:rPr lang="sl-SI" altLang="sl-SI" dirty="0" smtClean="0">
                <a:solidFill>
                  <a:schemeClr val="bg1"/>
                </a:solidFill>
              </a:rPr>
              <a:t>ceste, mostove, železniške tire…. </a:t>
            </a:r>
          </a:p>
          <a:p>
            <a:pPr eaLnBrk="1" hangingPunct="1"/>
            <a:r>
              <a:rPr lang="sl-SI" altLang="sl-SI" dirty="0" smtClean="0">
                <a:solidFill>
                  <a:schemeClr val="bg1"/>
                </a:solidFill>
              </a:rPr>
              <a:t>Seka drevesa, sadi rastline….</a:t>
            </a:r>
          </a:p>
          <a:p>
            <a:pPr eaLnBrk="1" hangingPunct="1"/>
            <a:r>
              <a:rPr lang="sl-SI" altLang="sl-SI" smtClean="0">
                <a:solidFill>
                  <a:schemeClr val="bg1"/>
                </a:solidFill>
              </a:rPr>
              <a:t>Izsušuje močvirja… </a:t>
            </a:r>
            <a:r>
              <a:rPr lang="sl-SI" altLang="sl-SI" smtClean="0">
                <a:solidFill>
                  <a:schemeClr val="bg1"/>
                </a:solidFill>
              </a:rPr>
              <a:t> </a:t>
            </a:r>
            <a:endParaRPr lang="sl-SI" altLang="sl-SI" dirty="0" smtClean="0">
              <a:solidFill>
                <a:schemeClr val="bg1"/>
              </a:solidFill>
            </a:endParaRPr>
          </a:p>
          <a:p>
            <a:pPr eaLnBrk="1" hangingPunct="1"/>
            <a:endParaRPr lang="sl-SI" altLang="sl-SI" dirty="0">
              <a:solidFill>
                <a:schemeClr val="bg1"/>
              </a:solidFill>
            </a:endParaRPr>
          </a:p>
          <a:p>
            <a:pPr eaLnBrk="1" hangingPunct="1"/>
            <a:endParaRPr lang="en-US" altLang="sl-SI" dirty="0">
              <a:solidFill>
                <a:schemeClr val="bg1"/>
              </a:solidFill>
            </a:endParaRPr>
          </a:p>
        </p:txBody>
      </p:sp>
      <p:pic>
        <p:nvPicPr>
          <p:cNvPr id="23556" name="Picture 6" descr="http://t1.gstatic.com/images?q=tbn:ANd9GcSDFvTFXVCLyn8X56WBfnufzofI4H-yFrkKBT4XmNlaQ8hmUkFBbVJLFkB1">
            <a:extLst>
              <a:ext uri="{FF2B5EF4-FFF2-40B4-BE49-F238E27FC236}">
                <a16:creationId xmlns:a16="http://schemas.microsoft.com/office/drawing/2014/main" id="{40465E91-3F8D-4102-BA54-36F56ACB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20" y="4343400"/>
            <a:ext cx="231206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http://www.viaslovenia.com/image/hotelsko-naselje-zeleni-gaj/normal/hotelsko-naselje-zeleni-gaj-1.jpg">
            <a:extLst>
              <a:ext uri="{FF2B5EF4-FFF2-40B4-BE49-F238E27FC236}">
                <a16:creationId xmlns:a16="http://schemas.microsoft.com/office/drawing/2014/main" id="{D4D486AC-2890-414A-BB12-B98DE01A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4A6E8E64-32B5-47B8-B4CE-53D012713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Po čem se razlikujejo naselja v domači pokrajini?</a:t>
            </a:r>
            <a:endParaRPr lang="en-US" altLang="sl-SI">
              <a:solidFill>
                <a:schemeClr val="bg1"/>
              </a:solidFill>
            </a:endParaRPr>
          </a:p>
        </p:txBody>
      </p:sp>
      <p:sp>
        <p:nvSpPr>
          <p:cNvPr id="5" name="Naslov 3">
            <a:extLst>
              <a:ext uri="{FF2B5EF4-FFF2-40B4-BE49-F238E27FC236}">
                <a16:creationId xmlns:a16="http://schemas.microsoft.com/office/drawing/2014/main" id="{B08A9EB9-D3A8-419D-8A1E-27517CD4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NASELJA V DOMAČI POKRAJINI</a:t>
            </a:r>
          </a:p>
        </p:txBody>
      </p:sp>
      <p:pic>
        <p:nvPicPr>
          <p:cNvPr id="25604" name="Picture 5" descr="http://www.pgd-dvor.si/foto/okolica/Dolenja_vas_novo_naselje_08.jpg">
            <a:extLst>
              <a:ext uri="{FF2B5EF4-FFF2-40B4-BE49-F238E27FC236}">
                <a16:creationId xmlns:a16="http://schemas.microsoft.com/office/drawing/2014/main" id="{120C0895-A041-45FE-859C-88F6C610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105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71593C-6C77-4B62-8944-AB6A50C32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DEC4E6-8E13-4006-ABF3-46A70EDEA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l-SI" altLang="sl-SI" dirty="0">
                <a:solidFill>
                  <a:schemeClr val="bg1"/>
                </a:solidFill>
              </a:rPr>
              <a:t>Razlikujejo se po: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legi,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velikosti,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obliki,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starosti,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vrsti,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pomenu.</a:t>
            </a:r>
          </a:p>
          <a:p>
            <a:pPr eaLnBrk="1" hangingPunct="1">
              <a:defRPr/>
            </a:pPr>
            <a:endParaRPr lang="sl-SI" altLang="sl-SI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sl-SI" altLang="sl-SI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1FFDCE6-AF6E-4AC3-B32B-4095FA3DF1E9}"/>
              </a:ext>
            </a:extLst>
          </p:cNvPr>
          <p:cNvSpPr txBox="1"/>
          <p:nvPr/>
        </p:nvSpPr>
        <p:spPr>
          <a:xfrm>
            <a:off x="717177" y="2357718"/>
            <a:ext cx="7996516" cy="10682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200" dirty="0">
                <a:solidFill>
                  <a:srgbClr val="FFFFFF"/>
                </a:solidFill>
                <a:latin typeface="Arial"/>
                <a:cs typeface="Arial"/>
              </a:rPr>
              <a:t>Opiši razlike med kmečkim in mestnim naseljem.</a:t>
            </a:r>
            <a:endParaRPr lang="sl-SI" sz="320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5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jeZBesedilom 1">
            <a:extLst>
              <a:ext uri="{FF2B5EF4-FFF2-40B4-BE49-F238E27FC236}">
                <a16:creationId xmlns:a16="http://schemas.microsoft.com/office/drawing/2014/main" id="{0911DD6D-9884-4BB3-92B6-AE77D519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6576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Kaj je letalska fotografija? </a:t>
            </a:r>
          </a:p>
        </p:txBody>
      </p:sp>
      <p:pic>
        <p:nvPicPr>
          <p:cNvPr id="5123" name="Picture 2" descr="LETALSKE FOTOGRAFIJE - POŠ NOVA CERKEV">
            <a:extLst>
              <a:ext uri="{FF2B5EF4-FFF2-40B4-BE49-F238E27FC236}">
                <a16:creationId xmlns:a16="http://schemas.microsoft.com/office/drawing/2014/main" id="{53DF4680-CA32-462E-92BA-B1D254F6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DCB754-2289-4FC6-8C88-AA8E5A02AB35}"/>
              </a:ext>
            </a:extLst>
          </p:cNvPr>
          <p:cNvSpPr txBox="1">
            <a:spLocks noChangeArrowheads="1"/>
          </p:cNvSpPr>
          <p:nvPr/>
        </p:nvSpPr>
        <p:spPr>
          <a:xfrm>
            <a:off x="322729" y="4155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pic>
        <p:nvPicPr>
          <p:cNvPr id="9" name="Slika 10" descr="Slika, ki vsebuje besede miza&#10;&#10;Opis je samodejno ustvarjen">
            <a:extLst>
              <a:ext uri="{FF2B5EF4-FFF2-40B4-BE49-F238E27FC236}">
                <a16:creationId xmlns:a16="http://schemas.microsoft.com/office/drawing/2014/main" id="{F0872E29-9E6E-4E84-BC84-A34A9614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0" y="841232"/>
            <a:ext cx="6503808" cy="58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1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1ACA9F09-8DE9-4906-827F-5BE4B726F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Kako delimo naselja glede na </a:t>
            </a:r>
            <a:r>
              <a:rPr lang="sl-SI" altLang="sl-SI" b="1">
                <a:solidFill>
                  <a:schemeClr val="bg1"/>
                </a:solidFill>
              </a:rPr>
              <a:t>prevladujočo dejavnost</a:t>
            </a:r>
            <a:r>
              <a:rPr lang="en-US" altLang="sl-SI" b="1">
                <a:solidFill>
                  <a:schemeClr val="bg1"/>
                </a:solidFill>
              </a:rPr>
              <a:t> </a:t>
            </a:r>
            <a:r>
              <a:rPr lang="sl-SI" altLang="sl-SI">
                <a:solidFill>
                  <a:schemeClr val="bg1"/>
                </a:solidFill>
              </a:rPr>
              <a:t>naselja?</a:t>
            </a:r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B4D1442-E81B-490C-AE67-F3CF88FE0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B495179-DF5C-4A72-ACAB-2F81FBE56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Turistično naselje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Spalno naselje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Počitniško – vikend naselje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Na podeželju – kmečko naselje</a:t>
            </a:r>
            <a:r>
              <a:rPr lang="en-US" altLang="sl-SI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1748" name="Picture 6" descr="http://www.ksena-turist.si/slike/hotelsko%20naselje%20zeleni%20gaj%20klju%C4%8Darovci%20slovenija%20relax%20-%203%20-.jpg">
            <a:extLst>
              <a:ext uri="{FF2B5EF4-FFF2-40B4-BE49-F238E27FC236}">
                <a16:creationId xmlns:a16="http://schemas.microsoft.com/office/drawing/2014/main" id="{5061412C-A8EF-4A2F-A409-9863E9CA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http://www.lese.si/kd/UserFiles/Image/27_page30.jpg">
            <a:extLst>
              <a:ext uri="{FF2B5EF4-FFF2-40B4-BE49-F238E27FC236}">
                <a16:creationId xmlns:a16="http://schemas.microsoft.com/office/drawing/2014/main" id="{F380374E-202B-4213-976F-53ABA8F2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2514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A0742597-3B26-4FCD-90C7-50A80A358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57400"/>
            <a:ext cx="6172200" cy="33528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Kaj </a:t>
            </a:r>
            <a:r>
              <a:rPr lang="sl-SI" altLang="sl-SI" b="1">
                <a:solidFill>
                  <a:schemeClr val="bg1"/>
                </a:solidFill>
              </a:rPr>
              <a:t>je središčno naselje</a:t>
            </a:r>
            <a:r>
              <a:rPr lang="sl-SI" altLang="sl-SI">
                <a:solidFill>
                  <a:schemeClr val="bg1"/>
                </a:solidFill>
              </a:rPr>
              <a:t>? </a:t>
            </a:r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0794ED1-CD81-4D04-A63D-529AA120C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D93B303-EA4D-49F3-B5EC-2C071916F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Je večje naselje, ki ima vpliv na širše območje in kamor prebivalci hodijo po različnih opravkih (delo, šola, trgovina).</a:t>
            </a:r>
          </a:p>
          <a:p>
            <a:pPr marL="0" indent="0" eaLnBrk="1" hangingPunct="1">
              <a:buFontTx/>
              <a:buNone/>
              <a:defRPr/>
            </a:pPr>
            <a:endParaRPr lang="sl-SI" altLang="sl-SI" dirty="0">
              <a:solidFill>
                <a:schemeClr val="bg1"/>
              </a:solidFill>
            </a:endParaRPr>
          </a:p>
        </p:txBody>
      </p:sp>
      <p:pic>
        <p:nvPicPr>
          <p:cNvPr id="35844" name="Slika 1">
            <a:extLst>
              <a:ext uri="{FF2B5EF4-FFF2-40B4-BE49-F238E27FC236}">
                <a16:creationId xmlns:a16="http://schemas.microsoft.com/office/drawing/2014/main" id="{9427846A-56D3-402D-9519-47AFB45B8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35363"/>
            <a:ext cx="405447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CCEF18AB-F78C-4906-89AB-35AD58060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Katero je središčno naselje domače pokrajine? Zakaj?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Opiši njen grb?</a:t>
            </a:r>
          </a:p>
          <a:p>
            <a:pPr eaLnBrk="1" hangingPunct="1"/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2A2A613-E407-48BA-9532-BE415E630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4FE9FBB-179C-4E2E-92AA-3092853DF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 b="1">
                <a:solidFill>
                  <a:schemeClr val="bg1"/>
                </a:solidFill>
              </a:rPr>
              <a:t>Beltinci</a:t>
            </a:r>
            <a:r>
              <a:rPr lang="sl-SI" altLang="sl-SI">
                <a:solidFill>
                  <a:schemeClr val="bg1"/>
                </a:solidFill>
              </a:rPr>
              <a:t>, ker je tam občina, šole, trgovski centri, banke …</a:t>
            </a:r>
          </a:p>
          <a:p>
            <a:pPr eaLnBrk="1" hangingPunct="1"/>
            <a:r>
              <a:rPr lang="sl-SI" altLang="sl-SI"/>
              <a:t>Levo spodnje polje je modre barve in zgornje desno  pa rumene.. V modrem polju se nahaja rumeni </a:t>
            </a:r>
            <a:r>
              <a:rPr lang="sl-SI" altLang="sl-SI" u="sng">
                <a:hlinkClick r:id="rId3" tooltip="Žitni klas (stran ne obstaja)"/>
              </a:rPr>
              <a:t>žitni klas</a:t>
            </a:r>
            <a:r>
              <a:rPr lang="sl-SI" altLang="sl-SI"/>
              <a:t>, medtem ko se v rumenem polju nahaja modro </a:t>
            </a:r>
            <a:r>
              <a:rPr lang="sl-SI" altLang="sl-SI">
                <a:hlinkClick r:id="rId4" tooltip="Vodno kolo (stran ne obstaja)"/>
              </a:rPr>
              <a:t>vodno kolo</a:t>
            </a:r>
            <a:r>
              <a:rPr lang="sl-SI" altLang="sl-SI"/>
              <a:t> (simbol </a:t>
            </a:r>
            <a:r>
              <a:rPr lang="sl-SI" altLang="sl-SI">
                <a:hlinkClick r:id="rId5" tooltip="Mlin"/>
              </a:rPr>
              <a:t>mlinov</a:t>
            </a:r>
            <a:r>
              <a:rPr lang="sl-SI" altLang="sl-SI"/>
              <a:t>).</a:t>
            </a:r>
            <a:r>
              <a:rPr lang="sl-SI" altLang="sl-SI">
                <a:solidFill>
                  <a:schemeClr val="bg1"/>
                </a:solidFill>
              </a:rPr>
              <a:t>.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39940" name="Slika 1">
            <a:extLst>
              <a:ext uri="{FF2B5EF4-FFF2-40B4-BE49-F238E27FC236}">
                <a16:creationId xmlns:a16="http://schemas.microsoft.com/office/drawing/2014/main" id="{247CA816-02AC-4113-9617-8A614D7D4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5250"/>
            <a:ext cx="203993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A243C106-9FB9-40B4-B442-C33B1661D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Naštej krajevne skupnosti, ki spadaj k občini Beltinci.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41987" name="Slika 1">
            <a:extLst>
              <a:ext uri="{FF2B5EF4-FFF2-40B4-BE49-F238E27FC236}">
                <a16:creationId xmlns:a16="http://schemas.microsoft.com/office/drawing/2014/main" id="{A0D528A7-D519-43D6-B566-83C311608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D92A7C9-0510-45F9-B308-4DA4B3BDF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08467BC-763E-414A-9273-7D1F5581B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Beltinci, Lipovci, Bratonci, Gančani, Ižakovci, Lipa, Melinci in Dokležovje.</a:t>
            </a:r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B41300C0-889E-495C-AA57-BBDB56F9D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Kdo je župan občine Beltinci?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46083" name="Slika 1">
            <a:extLst>
              <a:ext uri="{FF2B5EF4-FFF2-40B4-BE49-F238E27FC236}">
                <a16:creationId xmlns:a16="http://schemas.microsoft.com/office/drawing/2014/main" id="{1AB7DEBE-40A3-44A4-B20A-6A14F1A81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1399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1D295A-8DD1-4359-BE07-27085D1EA7F0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438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sl-SI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Fotografija zemeljskega površja posneta iz letala.</a:t>
            </a:r>
            <a:endParaRPr 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BC648-A3D6-43A2-B2AE-F094F7F8BFC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pic>
        <p:nvPicPr>
          <p:cNvPr id="6148" name="Picture 2" descr="LETALSKE FOTOGRAFIJE - POŠ NOVA CERKEV">
            <a:extLst>
              <a:ext uri="{FF2B5EF4-FFF2-40B4-BE49-F238E27FC236}">
                <a16:creationId xmlns:a16="http://schemas.microsoft.com/office/drawing/2014/main" id="{C0A9A0A2-CE5A-4B2F-8A5A-54CC86EC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750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07CC504-BED0-4A8E-ADCF-E7ED1D51B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DAE71DD-255A-4F0F-AF65-B0799D0EF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0" y="2057400"/>
            <a:ext cx="3429000" cy="4068763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Marko </a:t>
            </a:r>
            <a:r>
              <a:rPr lang="sl-SI" altLang="sl-SI" dirty="0" err="1">
                <a:solidFill>
                  <a:schemeClr val="bg1"/>
                </a:solidFill>
              </a:rPr>
              <a:t>Virag</a:t>
            </a:r>
            <a:r>
              <a:rPr lang="sl-SI" altLang="sl-SI" dirty="0">
                <a:solidFill>
                  <a:schemeClr val="bg1"/>
                </a:solidFill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en-US" alt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75D04068-687B-4B1D-AF8C-F820DF27A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048000"/>
            <a:ext cx="8229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Opiši lego svojega domačega kraja.</a:t>
            </a:r>
            <a:r>
              <a:rPr lang="en-US" altLang="sl-SI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26BAEB4-067C-47D6-A084-63A3F9F40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73CDF81-B20E-4536-86FF-898033715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2895600"/>
            <a:ext cx="7162800" cy="37338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Leži v SV delu Slovenije.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Na levem bregu reke Mure.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Na ravnini.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V bližini Murska Sobote.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52228" name="Slika 1">
            <a:extLst>
              <a:ext uri="{FF2B5EF4-FFF2-40B4-BE49-F238E27FC236}">
                <a16:creationId xmlns:a16="http://schemas.microsoft.com/office/drawing/2014/main" id="{BAA581A6-3D4F-4DC6-B967-81D2A1A3C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41425"/>
            <a:ext cx="26654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B10DEE12-1EE8-4D1D-AC02-2F649F01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514600"/>
            <a:ext cx="7100888" cy="3306763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Katere 3 dejavnosti spadajo v gospodarstvo?</a:t>
            </a:r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85B7BE7-3549-46DD-ABDB-75FCC0270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AE41D79-8A0D-4EE7-AEB2-12EF22013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Kmetijstvo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Industrija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Obrt </a:t>
            </a:r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56324" name="Slika 1">
            <a:extLst>
              <a:ext uri="{FF2B5EF4-FFF2-40B4-BE49-F238E27FC236}">
                <a16:creationId xmlns:a16="http://schemas.microsoft.com/office/drawing/2014/main" id="{EC945E32-3CE6-400D-BAF7-8DE6CE3A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Slika 2">
            <a:extLst>
              <a:ext uri="{FF2B5EF4-FFF2-40B4-BE49-F238E27FC236}">
                <a16:creationId xmlns:a16="http://schemas.microsoft.com/office/drawing/2014/main" id="{5EBD33A2-55C7-4200-A355-F3FB108F2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168775"/>
            <a:ext cx="404971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Slika 3">
            <a:extLst>
              <a:ext uri="{FF2B5EF4-FFF2-40B4-BE49-F238E27FC236}">
                <a16:creationId xmlns:a16="http://schemas.microsoft.com/office/drawing/2014/main" id="{8D017405-4394-40F9-B152-064DFB1BA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267200"/>
            <a:ext cx="29051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8D347802-F81A-4D43-B2D6-2EFD46304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16764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Katere </a:t>
            </a:r>
            <a:r>
              <a:rPr lang="sl-SI" altLang="sl-SI" b="1">
                <a:solidFill>
                  <a:schemeClr val="bg1"/>
                </a:solidFill>
              </a:rPr>
              <a:t>panoge</a:t>
            </a:r>
            <a:r>
              <a:rPr lang="sl-SI" altLang="sl-SI">
                <a:solidFill>
                  <a:schemeClr val="bg1"/>
                </a:solidFill>
              </a:rPr>
              <a:t> sodijo v kmetijstvo? </a:t>
            </a:r>
          </a:p>
        </p:txBody>
      </p:sp>
      <p:pic>
        <p:nvPicPr>
          <p:cNvPr id="58371" name="Slika 1">
            <a:extLst>
              <a:ext uri="{FF2B5EF4-FFF2-40B4-BE49-F238E27FC236}">
                <a16:creationId xmlns:a16="http://schemas.microsoft.com/office/drawing/2014/main" id="{D740E730-0724-44FB-B664-05320B9D0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143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A858497-E525-40B7-A8EC-ED65C02CC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59E44BB-5EDE-435D-86EB-AB1EF9330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60438"/>
            <a:ext cx="8229600" cy="5364162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Živinoreja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Poljedelstvo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Gozdarstvo 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Sadjarstvo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Vinogradništvo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Posebni obliki: vrtnarstvo, cvetličarstvo</a:t>
            </a:r>
          </a:p>
          <a:p>
            <a:pPr eaLnBrk="1" hangingPunct="1"/>
            <a:endParaRPr lang="sl-SI" altLang="sl-SI">
              <a:solidFill>
                <a:schemeClr val="bg1"/>
              </a:solidFill>
            </a:endParaRPr>
          </a:p>
          <a:p>
            <a:pPr eaLnBrk="1" hangingPunct="1"/>
            <a:endParaRPr lang="en-US" altLang="sl-SI">
              <a:solidFill>
                <a:schemeClr val="bg1"/>
              </a:solidFill>
            </a:endParaRPr>
          </a:p>
        </p:txBody>
      </p:sp>
      <p:pic>
        <p:nvPicPr>
          <p:cNvPr id="60420" name="Slika 1">
            <a:extLst>
              <a:ext uri="{FF2B5EF4-FFF2-40B4-BE49-F238E27FC236}">
                <a16:creationId xmlns:a16="http://schemas.microsoft.com/office/drawing/2014/main" id="{AAE10C6A-4679-4B08-83EB-A738C126C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815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Slika 2">
            <a:extLst>
              <a:ext uri="{FF2B5EF4-FFF2-40B4-BE49-F238E27FC236}">
                <a16:creationId xmlns:a16="http://schemas.microsoft.com/office/drawing/2014/main" id="{56578E81-AFC0-4D5D-A2F8-F73796EFE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7680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Slika 3">
            <a:extLst>
              <a:ext uri="{FF2B5EF4-FFF2-40B4-BE49-F238E27FC236}">
                <a16:creationId xmlns:a16="http://schemas.microsoft.com/office/drawing/2014/main" id="{A9C0A9A9-D431-48B4-86D1-D2BB1F713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631950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Slika 4">
            <a:extLst>
              <a:ext uri="{FF2B5EF4-FFF2-40B4-BE49-F238E27FC236}">
                <a16:creationId xmlns:a16="http://schemas.microsoft.com/office/drawing/2014/main" id="{61633AB2-FF1B-42FE-98DD-2B2D0C609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211763"/>
            <a:ext cx="22352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6DF2D4F2-3DA3-4139-A619-185344AE6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0"/>
            <a:ext cx="6248400" cy="22860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Kakšna  je </a:t>
            </a:r>
            <a:r>
              <a:rPr lang="sl-SI" altLang="sl-SI" b="1">
                <a:solidFill>
                  <a:schemeClr val="bg1"/>
                </a:solidFill>
              </a:rPr>
              <a:t>razlika</a:t>
            </a:r>
            <a:r>
              <a:rPr lang="sl-SI" altLang="sl-SI">
                <a:solidFill>
                  <a:schemeClr val="bg1"/>
                </a:solidFill>
              </a:rPr>
              <a:t> med </a:t>
            </a:r>
            <a:r>
              <a:rPr lang="sl-SI" altLang="sl-SI" b="1">
                <a:solidFill>
                  <a:schemeClr val="bg1"/>
                </a:solidFill>
              </a:rPr>
              <a:t>industrijo in obrtjo</a:t>
            </a:r>
            <a:r>
              <a:rPr lang="sl-SI" altLang="sl-SI">
                <a:solidFill>
                  <a:schemeClr val="bg1"/>
                </a:solidFill>
              </a:rPr>
              <a:t>?</a:t>
            </a:r>
            <a:endParaRPr lang="en-US" altLang="sl-SI">
              <a:solidFill>
                <a:schemeClr val="bg1"/>
              </a:solidFill>
            </a:endParaRPr>
          </a:p>
        </p:txBody>
      </p:sp>
      <p:sp>
        <p:nvSpPr>
          <p:cNvPr id="62467" name="AutoShape 27" descr="Ribnica - Rokodelski center Ribnica">
            <a:extLst>
              <a:ext uri="{FF2B5EF4-FFF2-40B4-BE49-F238E27FC236}">
                <a16:creationId xmlns:a16="http://schemas.microsoft.com/office/drawing/2014/main" id="{38B12CA6-756B-43F7-B25D-2B42522615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62468" name="Slika 2">
            <a:extLst>
              <a:ext uri="{FF2B5EF4-FFF2-40B4-BE49-F238E27FC236}">
                <a16:creationId xmlns:a16="http://schemas.microsoft.com/office/drawing/2014/main" id="{C431B763-8EEA-43AF-9417-156FEC70F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370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Slika 3">
            <a:extLst>
              <a:ext uri="{FF2B5EF4-FFF2-40B4-BE49-F238E27FC236}">
                <a16:creationId xmlns:a16="http://schemas.microsoft.com/office/drawing/2014/main" id="{FFA6D6ED-A678-4C0F-8147-58818BB41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732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5D24FD-5657-43DE-BBB2-1A516E4C0D32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95400"/>
          <a:ext cx="8001000" cy="5180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5001">
                  <a:extLst>
                    <a:ext uri="{9D8B030D-6E8A-4147-A177-3AD203B41FA5}">
                      <a16:colId xmlns:a16="http://schemas.microsoft.com/office/drawing/2014/main" val="3272689394"/>
                    </a:ext>
                  </a:extLst>
                </a:gridCol>
                <a:gridCol w="4165999">
                  <a:extLst>
                    <a:ext uri="{9D8B030D-6E8A-4147-A177-3AD203B41FA5}">
                      <a16:colId xmlns:a16="http://schemas.microsoft.com/office/drawing/2014/main" val="4147750853"/>
                    </a:ext>
                  </a:extLst>
                </a:gridCol>
              </a:tblGrid>
              <a:tr h="8380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INDUSTRIJA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278200"/>
                  </a:ext>
                </a:extLst>
              </a:tr>
              <a:tr h="9142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delo poteka v  tovarnah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delo poteka v obrtnih  delavnicah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282416"/>
                  </a:ext>
                </a:extLst>
              </a:tr>
              <a:tr h="5960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delo je strojno in poteka po tekočem traku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delo pretežno ročno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223477"/>
                  </a:ext>
                </a:extLst>
              </a:tr>
              <a:tr h="12074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         -  </a:t>
                      </a: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vsak delavec izdela le del izdelka, zato izdelava poteka hitreje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sl-SI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delavec izdela izdelek od začetka do konca, zato je postopek izdelave počasnejši 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752267"/>
                  </a:ext>
                </a:extLst>
              </a:tr>
              <a:tr h="10280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izdelkov je veliko in so narejeni iz različnih materialov – surovin, izdelki so običajno cenejši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manjše število izdelkov, dražji izdelki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104423"/>
                  </a:ext>
                </a:extLst>
              </a:tr>
              <a:tr h="5960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zaposlenih je veliko delavcev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- zaposlenih je malo delavcev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8103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86CF6CF-7DB9-49E7-BBE7-F18F8FD7F1E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ravokotnik 2">
            <a:extLst>
              <a:ext uri="{FF2B5EF4-FFF2-40B4-BE49-F238E27FC236}">
                <a16:creationId xmlns:a16="http://schemas.microsoft.com/office/drawing/2014/main" id="{54982D34-0162-4AE0-B7A5-F0A696DA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3136900"/>
            <a:ext cx="421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3200">
                <a:solidFill>
                  <a:srgbClr val="FFFFFF"/>
                </a:solidFill>
              </a:rPr>
              <a:t>Naštej vrste industrije!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1">
            <a:extLst>
              <a:ext uri="{FF2B5EF4-FFF2-40B4-BE49-F238E27FC236}">
                <a16:creationId xmlns:a16="http://schemas.microsoft.com/office/drawing/2014/main" id="{BB4095D2-5FC1-4222-A539-F39A7C53C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400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Na kaj moramo biti pozorni, ko opazujemo letalsko fotografijo?</a:t>
            </a:r>
          </a:p>
        </p:txBody>
      </p:sp>
      <p:pic>
        <p:nvPicPr>
          <p:cNvPr id="7171" name="Slika 1">
            <a:extLst>
              <a:ext uri="{FF2B5EF4-FFF2-40B4-BE49-F238E27FC236}">
                <a16:creationId xmlns:a16="http://schemas.microsoft.com/office/drawing/2014/main" id="{1848F7C1-3F2F-47E2-850F-99DD469E2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ravokotnik 2">
            <a:extLst>
              <a:ext uri="{FF2B5EF4-FFF2-40B4-BE49-F238E27FC236}">
                <a16:creationId xmlns:a16="http://schemas.microsoft.com/office/drawing/2014/main" id="{C2D27856-CED2-457A-B022-E2F2551F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09675"/>
            <a:ext cx="75628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kemična industrija,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lesna industrija,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pohištvena industrija,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tekstilna industrija,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kovinska industrija,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avtomobilska industrija,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živilska industrija, ..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A5A165-221B-4F75-8174-E4E83A9B8EC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oljeZBesedilom 1">
            <a:extLst>
              <a:ext uri="{FF2B5EF4-FFF2-40B4-BE49-F238E27FC236}">
                <a16:creationId xmlns:a16="http://schemas.microsoft.com/office/drawing/2014/main" id="{7C9C2588-A832-44E8-9F58-CAB6790E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3200">
                <a:solidFill>
                  <a:schemeClr val="bg1"/>
                </a:solidFill>
              </a:rPr>
              <a:t>Naštej vrste obrti!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ravokotnik 1">
            <a:extLst>
              <a:ext uri="{FF2B5EF4-FFF2-40B4-BE49-F238E27FC236}">
                <a16:creationId xmlns:a16="http://schemas.microsoft.com/office/drawing/2014/main" id="{8EAAD3A8-918C-4701-BFC5-7F550FCEB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67000"/>
            <a:ext cx="4419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Lončarstvo,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kovaštvo,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čevljarstvo,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krojaštvo,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pekarstvo,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200">
                <a:solidFill>
                  <a:schemeClr val="bg1"/>
                </a:solidFill>
              </a:rPr>
              <a:t>mizarstvo, …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83C2D5E-9035-490A-9145-FE3CAFB515FD}"/>
              </a:ext>
            </a:extLst>
          </p:cNvPr>
          <p:cNvSpPr/>
          <p:nvPr/>
        </p:nvSpPr>
        <p:spPr>
          <a:xfrm>
            <a:off x="2630488" y="1219200"/>
            <a:ext cx="436562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945CEFC3-05E1-4AFF-9BFE-4B84F2EF5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8229600" cy="1905000"/>
          </a:xfrm>
        </p:spPr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Naštej </a:t>
            </a:r>
            <a:r>
              <a:rPr lang="sl-SI" altLang="sl-SI" b="1">
                <a:solidFill>
                  <a:schemeClr val="bg1"/>
                </a:solidFill>
              </a:rPr>
              <a:t>5 storitvenih dejavnostih v</a:t>
            </a:r>
            <a:r>
              <a:rPr lang="sl-SI" altLang="sl-SI">
                <a:solidFill>
                  <a:schemeClr val="bg1"/>
                </a:solidFill>
              </a:rPr>
              <a:t> svoji občini.</a:t>
            </a:r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01CFFA7-13FA-4B41-A6B7-2F396907A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87835EE-C197-4FD8-A339-D499532F2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>
                <a:solidFill>
                  <a:schemeClr val="bg1"/>
                </a:solidFill>
              </a:rPr>
              <a:t>PRIMER:</a:t>
            </a:r>
          </a:p>
          <a:p>
            <a:pPr marL="0" indent="0" eaLnBrk="1" hangingPunct="1">
              <a:buFontTx/>
              <a:buNone/>
              <a:defRPr/>
            </a:pPr>
            <a:r>
              <a:rPr lang="sl-SI" altLang="sl-SI" dirty="0">
                <a:solidFill>
                  <a:schemeClr val="bg1"/>
                </a:solidFill>
              </a:rPr>
              <a:t>Šola, vrtec, banka, frizer, zdravstveni dom, trgovine…</a:t>
            </a:r>
            <a:endParaRPr lang="en-US" altLang="sl-SI" dirty="0">
              <a:solidFill>
                <a:schemeClr val="bg1"/>
              </a:solidFill>
            </a:endParaRPr>
          </a:p>
        </p:txBody>
      </p:sp>
      <p:pic>
        <p:nvPicPr>
          <p:cNvPr id="71684" name="Slika 1">
            <a:extLst>
              <a:ext uri="{FF2B5EF4-FFF2-40B4-BE49-F238E27FC236}">
                <a16:creationId xmlns:a16="http://schemas.microsoft.com/office/drawing/2014/main" id="{CE79BA07-DCF2-4121-908E-86171AEC0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83038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AutoShape 6" descr="Free Bank Cliparts, Download Free Bank Cliparts png images, Free ClipArts  on Clipart Library">
            <a:extLst>
              <a:ext uri="{FF2B5EF4-FFF2-40B4-BE49-F238E27FC236}">
                <a16:creationId xmlns:a16="http://schemas.microsoft.com/office/drawing/2014/main" id="{24C1F2D7-7FBC-4D43-8B65-26D10B9EBB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71686" name="Slika 3">
            <a:extLst>
              <a:ext uri="{FF2B5EF4-FFF2-40B4-BE49-F238E27FC236}">
                <a16:creationId xmlns:a16="http://schemas.microsoft.com/office/drawing/2014/main" id="{79105BCF-0CBE-442F-9BBE-BFD3BAA96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124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Slika 4">
            <a:extLst>
              <a:ext uri="{FF2B5EF4-FFF2-40B4-BE49-F238E27FC236}">
                <a16:creationId xmlns:a16="http://schemas.microsoft.com/office/drawing/2014/main" id="{57A986EC-B3C3-4BCC-A787-8FE47EADB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1862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880B1D0-4CAD-436A-980A-F0DFE2D5FA9A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286000"/>
            <a:ext cx="82296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Kako lahko vsakdo od nas prispeva k varstvu okolja?</a:t>
            </a:r>
            <a:endParaRPr lang="en-US" altLang="sl-SI" kern="0" dirty="0">
              <a:solidFill>
                <a:schemeClr val="bg1"/>
              </a:solidFill>
            </a:endParaRPr>
          </a:p>
        </p:txBody>
      </p:sp>
      <p:pic>
        <p:nvPicPr>
          <p:cNvPr id="73731" name="Slika 2">
            <a:extLst>
              <a:ext uri="{FF2B5EF4-FFF2-40B4-BE49-F238E27FC236}">
                <a16:creationId xmlns:a16="http://schemas.microsoft.com/office/drawing/2014/main" id="{FF387C6A-6738-42BA-9BFE-B01C65E35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38500"/>
            <a:ext cx="27892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7A6A7B-0544-4B02-A3A9-3C50F39D591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ker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  <a:endParaRPr lang="en-US" sz="4800" kern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FB65C-1D5B-40F7-9865-F0540C40322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z manjšo porabo pitne in tople vode</a:t>
            </a:r>
          </a:p>
          <a:p>
            <a:pPr eaLnBrk="1" hangingPunct="1"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elektrike,</a:t>
            </a:r>
          </a:p>
          <a:p>
            <a:pPr eaLnBrk="1" hangingPunct="1"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kurjave,</a:t>
            </a:r>
          </a:p>
          <a:p>
            <a:pPr eaLnBrk="1" hangingPunct="1"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bencina</a:t>
            </a:r>
          </a:p>
          <a:p>
            <a:pPr eaLnBrk="1" hangingPunct="1"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zmanjševanjem količine odpadkov</a:t>
            </a:r>
          </a:p>
          <a:p>
            <a:pPr eaLnBrk="1" hangingPunct="1"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odlaganje odpadkov v ločene zabojnike</a:t>
            </a:r>
          </a:p>
          <a:p>
            <a:pPr eaLnBrk="1" hangingPunct="1">
              <a:defRPr/>
            </a:pPr>
            <a:endParaRPr lang="sl-SI" altLang="sl-SI" kern="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sl-SI" altLang="sl-SI" kern="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sl-SI" altLang="sl-SI" kern="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sl-SI" altLang="sl-SI" kern="0" dirty="0">
                <a:solidFill>
                  <a:schemeClr val="bg1"/>
                </a:solidFill>
              </a:rPr>
              <a:t>Šola, vrtec, banka, frizer, zdravstveni dom, trgovine…</a:t>
            </a:r>
            <a:endParaRPr lang="en-US" altLang="sl-SI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9949D7-D738-4963-A473-3D3059985A2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8195" name="Pravokotnik 2">
            <a:extLst>
              <a:ext uri="{FF2B5EF4-FFF2-40B4-BE49-F238E27FC236}">
                <a16:creationId xmlns:a16="http://schemas.microsoft.com/office/drawing/2014/main" id="{D51597E8-4B57-4BC5-AC84-570EEBBC7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Na barve,</a:t>
            </a:r>
          </a:p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oblike in velikosti posameznih objektov,</a:t>
            </a:r>
          </a:p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velikost in sence.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1">
            <a:extLst>
              <a:ext uri="{FF2B5EF4-FFF2-40B4-BE49-F238E27FC236}">
                <a16:creationId xmlns:a16="http://schemas.microsoft.com/office/drawing/2014/main" id="{50C33FE0-E63B-4E21-9EFD-16541ED6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657600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Kako se imenuje strokovnjak za izdelavo zemljevidov ?</a:t>
            </a:r>
          </a:p>
        </p:txBody>
      </p:sp>
      <p:pic>
        <p:nvPicPr>
          <p:cNvPr id="9219" name="Slika 2">
            <a:extLst>
              <a:ext uri="{FF2B5EF4-FFF2-40B4-BE49-F238E27FC236}">
                <a16:creationId xmlns:a16="http://schemas.microsoft.com/office/drawing/2014/main" id="{EAD776B3-49E6-4ABE-A816-95601375B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4210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1628C4-689D-4B10-95E6-9350EBF92408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10243" name="PoljeZBesedilom 2">
            <a:extLst>
              <a:ext uri="{FF2B5EF4-FFF2-40B4-BE49-F238E27FC236}">
                <a16:creationId xmlns:a16="http://schemas.microsoft.com/office/drawing/2014/main" id="{F9B14E01-A770-471E-965F-CCF2FE51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Kartograf.</a:t>
            </a:r>
          </a:p>
        </p:txBody>
      </p:sp>
      <p:sp>
        <p:nvSpPr>
          <p:cNvPr id="10244" name="AutoShape 2" descr="Kartograf – Wikipedia">
            <a:extLst>
              <a:ext uri="{FF2B5EF4-FFF2-40B4-BE49-F238E27FC236}">
                <a16:creationId xmlns:a16="http://schemas.microsoft.com/office/drawing/2014/main" id="{2C93CA52-45AB-4A70-8906-3D6B24C2D8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10245" name="Slika 4">
            <a:extLst>
              <a:ext uri="{FF2B5EF4-FFF2-40B4-BE49-F238E27FC236}">
                <a16:creationId xmlns:a16="http://schemas.microsoft.com/office/drawing/2014/main" id="{8B7D985A-BC35-4205-A42A-49D34376E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35750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oljeZBesedilom 1">
            <a:extLst>
              <a:ext uri="{FF2B5EF4-FFF2-40B4-BE49-F238E27FC236}">
                <a16:creationId xmlns:a16="http://schemas.microsoft.com/office/drawing/2014/main" id="{E5296219-579D-4C56-82F7-5096C73F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528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>
                <a:solidFill>
                  <a:schemeClr val="bg1"/>
                </a:solidFill>
              </a:rPr>
              <a:t>Katere so glavne sestavine načrta?</a:t>
            </a:r>
          </a:p>
        </p:txBody>
      </p:sp>
      <p:pic>
        <p:nvPicPr>
          <p:cNvPr id="11267" name="Slika 2">
            <a:extLst>
              <a:ext uri="{FF2B5EF4-FFF2-40B4-BE49-F238E27FC236}">
                <a16:creationId xmlns:a16="http://schemas.microsoft.com/office/drawing/2014/main" id="{32B92E04-B66D-4665-B9F9-047E9019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4796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jeZBesedilom 1">
            <a:extLst>
              <a:ext uri="{FF2B5EF4-FFF2-40B4-BE49-F238E27FC236}">
                <a16:creationId xmlns:a16="http://schemas.microsoft.com/office/drawing/2014/main" id="{05398CA3-2E69-44D6-85A1-A0FFECD0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0"/>
            <a:ext cx="701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naslov</a:t>
            </a:r>
          </a:p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legenda</a:t>
            </a:r>
          </a:p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merilo</a:t>
            </a:r>
          </a:p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smeri neba</a:t>
            </a:r>
          </a:p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datum</a:t>
            </a:r>
          </a:p>
          <a:p>
            <a:pPr>
              <a:spcBef>
                <a:spcPct val="0"/>
              </a:spcBef>
            </a:pPr>
            <a:r>
              <a:rPr lang="sl-SI" altLang="sl-SI">
                <a:solidFill>
                  <a:schemeClr val="bg1"/>
                </a:solidFill>
              </a:rPr>
              <a:t>avtor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9C655C-FD4B-4FBA-98BD-355244FAD33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pic>
        <p:nvPicPr>
          <p:cNvPr id="12292" name="Slika 1">
            <a:extLst>
              <a:ext uri="{FF2B5EF4-FFF2-40B4-BE49-F238E27FC236}">
                <a16:creationId xmlns:a16="http://schemas.microsoft.com/office/drawing/2014/main" id="{F69C1DA8-54EE-49BC-81D5-AFFA1F82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23" t="-208678" r="51923" b="238841"/>
          <a:stretch>
            <a:fillRect/>
          </a:stretch>
        </p:blipFill>
        <p:spPr bwMode="auto">
          <a:xfrm>
            <a:off x="2590800" y="2852738"/>
            <a:ext cx="39624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3">
            <a:extLst>
              <a:ext uri="{FF2B5EF4-FFF2-40B4-BE49-F238E27FC236}">
                <a16:creationId xmlns:a16="http://schemas.microsoft.com/office/drawing/2014/main" id="{E7025F48-A29A-4431-AA62-49734E7F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8"/>
          <a:stretch>
            <a:fillRect/>
          </a:stretch>
        </p:blipFill>
        <p:spPr bwMode="auto">
          <a:xfrm>
            <a:off x="4800600" y="5322888"/>
            <a:ext cx="39624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Slika 4">
            <a:extLst>
              <a:ext uri="{FF2B5EF4-FFF2-40B4-BE49-F238E27FC236}">
                <a16:creationId xmlns:a16="http://schemas.microsoft.com/office/drawing/2014/main" id="{E98FEC79-1C1C-488C-8EEB-0DC5295AD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943225"/>
            <a:ext cx="24399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Slika 5">
            <a:extLst>
              <a:ext uri="{FF2B5EF4-FFF2-40B4-BE49-F238E27FC236}">
                <a16:creationId xmlns:a16="http://schemas.microsoft.com/office/drawing/2014/main" id="{49471767-1301-4B79-B76D-83BE2B048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34963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658</Words>
  <Application>Microsoft Office PowerPoint</Application>
  <PresentationFormat>Diaprojekcija na zaslonu (4:3)</PresentationFormat>
  <Paragraphs>165</Paragraphs>
  <Slides>46</Slides>
  <Notes>28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Default Design</vt:lpstr>
      <vt:lpstr>SKRBIMO ZA DOMAČ KRAJ DOMAČA POKRAJINA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In odgovor je…</vt:lpstr>
      <vt:lpstr>PowerPointova predstavitev</vt:lpstr>
      <vt:lpstr>PowerPointova predstavitev</vt:lpstr>
      <vt:lpstr>In odgovor je…</vt:lpstr>
      <vt:lpstr>PowerPointova predstavitev</vt:lpstr>
      <vt:lpstr>In odgovor je…</vt:lpstr>
      <vt:lpstr>NASELJA V DOMAČI POKRAJINI</vt:lpstr>
      <vt:lpstr>In odgovor je…</vt:lpstr>
      <vt:lpstr>PowerPointova predstavitev</vt:lpstr>
      <vt:lpstr>PowerPointova predstavitev</vt:lpstr>
      <vt:lpstr>PowerPointova predstavitev</vt:lpstr>
      <vt:lpstr>In odgovor je…</vt:lpstr>
      <vt:lpstr>PowerPointova predstavitev</vt:lpstr>
      <vt:lpstr>In odgovor je…</vt:lpstr>
      <vt:lpstr>PowerPointova predstavitev</vt:lpstr>
      <vt:lpstr>In odgovor je…</vt:lpstr>
      <vt:lpstr>PowerPointova predstavitev</vt:lpstr>
      <vt:lpstr>In odgovor je…</vt:lpstr>
      <vt:lpstr>PowerPointova predstavitev</vt:lpstr>
      <vt:lpstr>In odgovor je…</vt:lpstr>
      <vt:lpstr>PowerPointova predstavitev</vt:lpstr>
      <vt:lpstr>In odgovor je…</vt:lpstr>
      <vt:lpstr>PowerPointova predstavitev</vt:lpstr>
      <vt:lpstr>In odgovor je…</vt:lpstr>
      <vt:lpstr>PowerPointova predstavitev</vt:lpstr>
      <vt:lpstr>In odgovor je…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In odgovor je…</vt:lpstr>
      <vt:lpstr>PowerPointova predstavitev</vt:lpstr>
      <vt:lpstr>PowerPointova predstavitev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Učitelj</cp:lastModifiedBy>
  <cp:revision>149</cp:revision>
  <dcterms:created xsi:type="dcterms:W3CDTF">2005-07-07T00:08:32Z</dcterms:created>
  <dcterms:modified xsi:type="dcterms:W3CDTF">2026-04-23T06:14:54Z</dcterms:modified>
</cp:coreProperties>
</file>