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1" r:id="rId3"/>
    <p:sldId id="274" r:id="rId4"/>
    <p:sldId id="269" r:id="rId5"/>
    <p:sldId id="272" r:id="rId6"/>
    <p:sldId id="261" r:id="rId7"/>
    <p:sldId id="287" r:id="rId8"/>
    <p:sldId id="262" r:id="rId9"/>
    <p:sldId id="259" r:id="rId10"/>
    <p:sldId id="279" r:id="rId11"/>
    <p:sldId id="282" r:id="rId12"/>
    <p:sldId id="263" r:id="rId13"/>
    <p:sldId id="280" r:id="rId14"/>
    <p:sldId id="264" r:id="rId15"/>
    <p:sldId id="265" r:id="rId16"/>
    <p:sldId id="257" r:id="rId17"/>
    <p:sldId id="258" r:id="rId18"/>
    <p:sldId id="277" r:id="rId19"/>
    <p:sldId id="288" r:id="rId20"/>
    <p:sldId id="275" r:id="rId21"/>
    <p:sldId id="289" r:id="rId22"/>
    <p:sldId id="276" r:id="rId23"/>
    <p:sldId id="290" r:id="rId24"/>
    <p:sldId id="283" r:id="rId25"/>
    <p:sldId id="284" r:id="rId26"/>
    <p:sldId id="278" r:id="rId27"/>
    <p:sldId id="285" r:id="rId28"/>
    <p:sldId id="286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82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0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4D941-C3A0-4645-9630-9CDC826D0CD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AFDC-AAD6-43AC-BA22-EE56FFA09A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76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541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90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788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93591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967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7408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896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306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04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02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9035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98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321EEC-84FF-4A53-94E1-E515B503BC88}" type="datetimeFigureOut">
              <a:rPr lang="sl-SI" smtClean="0"/>
              <a:t>8. 11. 2023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992A96-A8A0-4226-A53F-54B4570C463D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994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8523" y="1916348"/>
            <a:ext cx="10318418" cy="3577027"/>
          </a:xfrm>
        </p:spPr>
        <p:txBody>
          <a:bodyPr/>
          <a:lstStyle/>
          <a:p>
            <a:r>
              <a:rPr lang="sl-SI" sz="6600" dirty="0"/>
              <a:t>Zakasnjeno usvajanje prvega jezika</a:t>
            </a:r>
            <a:br>
              <a:rPr lang="sl-SI" sz="6600" dirty="0"/>
            </a:br>
            <a:r>
              <a:rPr lang="sl-SI" sz="3600" dirty="0"/>
              <a:t>vpliv na skladnjo</a:t>
            </a:r>
            <a:br>
              <a:rPr lang="sl-SI" sz="2800" dirty="0"/>
            </a:br>
            <a:r>
              <a:rPr lang="sl-SI" sz="1200" dirty="0"/>
              <a:t>(</a:t>
            </a:r>
            <a:r>
              <a:rPr lang="sl-SI" sz="1200" dirty="0" err="1"/>
              <a:t>Boudreault</a:t>
            </a:r>
            <a:r>
              <a:rPr lang="sl-SI" sz="1200" dirty="0"/>
              <a:t> &amp; </a:t>
            </a:r>
            <a:r>
              <a:rPr lang="sl-SI" sz="1200" dirty="0" err="1"/>
              <a:t>Mayberry</a:t>
            </a:r>
            <a:r>
              <a:rPr lang="sl-SI" sz="1200" dirty="0"/>
              <a:t> 2006)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8523" y="5029200"/>
            <a:ext cx="10318418" cy="1692276"/>
          </a:xfrm>
        </p:spPr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Matic Pavlič, </a:t>
            </a:r>
            <a:r>
              <a:rPr lang="sl-SI" dirty="0" err="1"/>
              <a:t>PeF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344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2A9A9A-1CE0-93C3-FD9D-4A41B05A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2. Zakasnjeno usvajanje L1 </a:t>
            </a:r>
            <a:br>
              <a:rPr lang="sl-SI" dirty="0"/>
            </a:br>
            <a:r>
              <a:rPr lang="sl-SI" dirty="0"/>
              <a:t>2.3 </a:t>
            </a:r>
            <a:r>
              <a:rPr lang="sl-SI" dirty="0" err="1"/>
              <a:t>časovnica</a:t>
            </a:r>
            <a:r>
              <a:rPr lang="sl-SI" dirty="0"/>
              <a:t> struktur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39032E-B3E5-E94E-4AAF-58433C4E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Usvajanje nekaterih struktur poteka podobno in po isti (a rahlo podaljšani) </a:t>
            </a:r>
            <a:r>
              <a:rPr lang="sl-SI" dirty="0" err="1"/>
              <a:t>časovnici</a:t>
            </a:r>
            <a:r>
              <a:rPr lang="sl-SI" dirty="0"/>
              <a:t> pri običajnem in zakasnjenem usvajanju L1 </a:t>
            </a:r>
            <a:r>
              <a:rPr lang="en-US" dirty="0"/>
              <a:t>(Berk &amp; Lillo-Martin, 2012; Ramírez, Lieberman, &amp; Mayberry, 2013).</a:t>
            </a:r>
            <a:endParaRPr lang="sl-SI" dirty="0"/>
          </a:p>
          <a:p>
            <a:pPr lvl="1"/>
            <a:r>
              <a:rPr lang="sl-SI" dirty="0"/>
              <a:t>Usvajanje besedišča</a:t>
            </a:r>
          </a:p>
          <a:p>
            <a:pPr lvl="1"/>
            <a:r>
              <a:rPr lang="sl-SI" dirty="0"/>
              <a:t>Usvajanje dvomestne izjave</a:t>
            </a:r>
          </a:p>
          <a:p>
            <a:pPr lvl="1"/>
            <a:r>
              <a:rPr lang="sl-SI" dirty="0"/>
              <a:t>Usvajanje besednega/znakovnega reda</a:t>
            </a:r>
          </a:p>
          <a:p>
            <a:r>
              <a:rPr lang="sl-SI" dirty="0"/>
              <a:t>Najprej enostavne, potem zapletene strukture </a:t>
            </a:r>
            <a:r>
              <a:rPr lang="en-US" dirty="0"/>
              <a:t>(Anderson &amp; Reilly, 2002; Bates &amp; Goodman,</a:t>
            </a:r>
            <a:r>
              <a:rPr lang="sl-SI" dirty="0"/>
              <a:t> </a:t>
            </a:r>
            <a:r>
              <a:rPr lang="en-US" dirty="0"/>
              <a:t>1997; Brown, 1973; </a:t>
            </a:r>
            <a:r>
              <a:rPr lang="en-US" dirty="0" err="1"/>
              <a:t>Diessel</a:t>
            </a:r>
            <a:r>
              <a:rPr lang="en-US" dirty="0"/>
              <a:t>, 2004; </a:t>
            </a:r>
            <a:r>
              <a:rPr lang="en-US" dirty="0" err="1"/>
              <a:t>Fenson</a:t>
            </a:r>
            <a:r>
              <a:rPr lang="en-US" dirty="0"/>
              <a:t> et al., 1994; Snedeker et al.,</a:t>
            </a:r>
            <a:r>
              <a:rPr lang="sl-SI" dirty="0"/>
              <a:t> </a:t>
            </a:r>
            <a:r>
              <a:rPr lang="en-US" dirty="0"/>
              <a:t>2007).</a:t>
            </a:r>
          </a:p>
          <a:p>
            <a:r>
              <a:rPr lang="sl-SI" dirty="0"/>
              <a:t>Otroci sprva uporabljajo različne besedne/znakovne rede, nato glede na kontekst strogo ločijo med nezaznamovanim in zaznamovanim</a:t>
            </a:r>
          </a:p>
          <a:p>
            <a:pPr lvl="1"/>
            <a:r>
              <a:rPr lang="sl-SI" dirty="0"/>
              <a:t>Ali je enak razvoj značilen tudi za gluhe brez (zadostnega) jezikovnega vnosa? Ja.</a:t>
            </a:r>
          </a:p>
          <a:p>
            <a:pPr lvl="1"/>
            <a:r>
              <a:rPr lang="en-US" dirty="0"/>
              <a:t>Cheng </a:t>
            </a:r>
            <a:r>
              <a:rPr lang="sl-SI" dirty="0"/>
              <a:t>in </a:t>
            </a:r>
            <a:r>
              <a:rPr lang="en-US" dirty="0"/>
              <a:t>Mayberry</a:t>
            </a:r>
            <a:r>
              <a:rPr lang="sl-SI" dirty="0"/>
              <a:t> (2019): longitudinalna analiza spontanega kretnja 4 najstnikov od 1-6 let po vnosu ASL</a:t>
            </a:r>
            <a:endParaRPr lang="en-US" dirty="0"/>
          </a:p>
          <a:p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0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2A9A9A-1CE0-93C3-FD9D-4A41B05A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2. Zakasnjeno usvajanje L1 </a:t>
            </a:r>
            <a:br>
              <a:rPr lang="sl-SI" dirty="0"/>
            </a:br>
            <a:r>
              <a:rPr lang="sl-SI" dirty="0"/>
              <a:t>2.4 </a:t>
            </a:r>
            <a:r>
              <a:rPr lang="sl-SI" dirty="0" err="1"/>
              <a:t>časovnica</a:t>
            </a:r>
            <a:r>
              <a:rPr lang="sl-SI" dirty="0"/>
              <a:t> struktur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39032E-B3E5-E94E-4AAF-58433C4E6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u="sng" dirty="0"/>
              <a:t>Ampak niso vse strukture enako podvržene vplivu zakasnjenega usvajanja L1</a:t>
            </a:r>
          </a:p>
          <a:p>
            <a:pPr lvl="1"/>
            <a:r>
              <a:rPr lang="en-US" dirty="0"/>
              <a:t>Boudreault &amp; Mayberry, 2006</a:t>
            </a:r>
            <a:endParaRPr lang="sl-SI" dirty="0"/>
          </a:p>
          <a:p>
            <a:pPr lvl="1"/>
            <a:r>
              <a:rPr lang="en-US" dirty="0"/>
              <a:t>Curtiss, 1977</a:t>
            </a:r>
            <a:endParaRPr lang="sl-SI" dirty="0"/>
          </a:p>
          <a:p>
            <a:pPr lvl="1"/>
            <a:r>
              <a:rPr lang="en-US" dirty="0"/>
              <a:t>Newport, 1990</a:t>
            </a:r>
            <a:endParaRPr lang="sl-SI" dirty="0"/>
          </a:p>
          <a:p>
            <a:r>
              <a:rPr lang="sl-SI" b="1" dirty="0"/>
              <a:t>Enostavne strukture </a:t>
            </a:r>
            <a:r>
              <a:rPr lang="sl-SI" dirty="0"/>
              <a:t>lahko otrok usvoji kadarkoli, tudi kasneje</a:t>
            </a:r>
          </a:p>
          <a:p>
            <a:r>
              <a:rPr lang="sl-SI" b="1" dirty="0"/>
              <a:t>Zapletenih struktur </a:t>
            </a:r>
            <a:r>
              <a:rPr lang="sl-SI" dirty="0"/>
              <a:t>otrok z zakasnjenim vnosom ne usvoji</a:t>
            </a:r>
          </a:p>
          <a:p>
            <a:endParaRPr lang="sl-SI" dirty="0"/>
          </a:p>
          <a:p>
            <a:r>
              <a:rPr lang="sl-SI" dirty="0"/>
              <a:t>Katere so katere?</a:t>
            </a:r>
          </a:p>
          <a:p>
            <a:pPr lvl="1"/>
            <a:r>
              <a:rPr lang="sl-SI" dirty="0"/>
              <a:t>Glede na čas usvojitve</a:t>
            </a:r>
          </a:p>
          <a:p>
            <a:pPr lvl="1"/>
            <a:r>
              <a:rPr lang="sl-SI" dirty="0"/>
              <a:t>Glede na notranjo kompleksnost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9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DB8A60-EAAA-4683-9C62-85CD096E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>
            <a:normAutofit/>
          </a:bodyPr>
          <a:lstStyle/>
          <a:p>
            <a:r>
              <a:rPr lang="sl-SI" dirty="0"/>
              <a:t>2. Zakasnjeno usvajanje L1 </a:t>
            </a:r>
            <a:br>
              <a:rPr lang="sl-SI" dirty="0"/>
            </a:br>
            <a:r>
              <a:rPr lang="sl-SI" dirty="0"/>
              <a:t>2.5 </a:t>
            </a:r>
            <a:r>
              <a:rPr lang="sl-SI" dirty="0" err="1"/>
              <a:t>časovnica</a:t>
            </a:r>
            <a:r>
              <a:rPr lang="sl-SI" dirty="0"/>
              <a:t> struktur</a:t>
            </a:r>
            <a:endParaRPr lang="en-GB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69945FA-91F5-4C58-9A73-A55D1132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/>
          <a:lstStyle/>
          <a:p>
            <a:r>
              <a:rPr lang="sl-SI" dirty="0"/>
              <a:t>Hitro usvojene strukture</a:t>
            </a:r>
            <a:endParaRPr lang="en-GB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2C68A9F7-61EC-4350-981C-3A2E2C1F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Neprehodni in prehodni stavki (</a:t>
            </a:r>
            <a:r>
              <a:rPr lang="sl-SI" dirty="0" err="1"/>
              <a:t>Mayberry</a:t>
            </a:r>
            <a:r>
              <a:rPr lang="sl-SI" dirty="0"/>
              <a:t> in </a:t>
            </a:r>
            <a:r>
              <a:rPr lang="sl-SI" dirty="0" err="1"/>
              <a:t>Squires</a:t>
            </a:r>
            <a:r>
              <a:rPr lang="sl-SI" dirty="0"/>
              <a:t>, 2005)</a:t>
            </a:r>
          </a:p>
          <a:p>
            <a:r>
              <a:rPr lang="sl-SI" dirty="0"/>
              <a:t>Osnovni znakovni red (30 mesecev;  za nizozemski ZJ </a:t>
            </a:r>
            <a:r>
              <a:rPr lang="sl-SI" dirty="0" err="1"/>
              <a:t>Coerts</a:t>
            </a:r>
            <a:r>
              <a:rPr lang="sl-SI" dirty="0"/>
              <a:t>, 2000; za ASL </a:t>
            </a:r>
            <a:r>
              <a:rPr lang="sl-SI" dirty="0" err="1"/>
              <a:t>Pichler</a:t>
            </a:r>
            <a:r>
              <a:rPr lang="sl-SI" dirty="0"/>
              <a:t>, 2002)</a:t>
            </a:r>
          </a:p>
          <a:p>
            <a:r>
              <a:rPr lang="sl-SI" dirty="0"/>
              <a:t>Stavčno zanikanje in ujemanje (cca 18–36 mesecev v ASL; Anderson in </a:t>
            </a:r>
            <a:r>
              <a:rPr lang="sl-SI" dirty="0" err="1"/>
              <a:t>Reilly</a:t>
            </a:r>
            <a:r>
              <a:rPr lang="sl-SI" dirty="0"/>
              <a:t>, 1997, 2002; </a:t>
            </a:r>
            <a:r>
              <a:rPr lang="sl-SI" dirty="0" err="1"/>
              <a:t>Meier</a:t>
            </a:r>
            <a:r>
              <a:rPr lang="sl-SI" dirty="0"/>
              <a:t>, 1987)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F5AE9EB2-3083-4818-8A54-FEB31B4A1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4162" y="2200275"/>
            <a:ext cx="5360041" cy="631825"/>
          </a:xfrm>
        </p:spPr>
        <p:txBody>
          <a:bodyPr/>
          <a:lstStyle/>
          <a:p>
            <a:r>
              <a:rPr lang="sl-SI" dirty="0"/>
              <a:t>Kasneje usvojene strukture</a:t>
            </a:r>
            <a:endParaRPr lang="en-GB" dirty="0"/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E88B9A5C-06C2-45B2-B995-16D0DAEC0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>
            <a:normAutofit lnSpcReduction="10000"/>
          </a:bodyPr>
          <a:lstStyle/>
          <a:p>
            <a:r>
              <a:rPr lang="sl-SI" dirty="0"/>
              <a:t>Vsebinska (k) vprašanja (</a:t>
            </a:r>
            <a:r>
              <a:rPr lang="sl-SI" dirty="0" err="1"/>
              <a:t>Mayberry</a:t>
            </a:r>
            <a:r>
              <a:rPr lang="sl-SI" dirty="0"/>
              <a:t> in </a:t>
            </a:r>
            <a:r>
              <a:rPr lang="sl-SI" dirty="0" err="1"/>
              <a:t>Squires</a:t>
            </a:r>
            <a:r>
              <a:rPr lang="sl-SI" dirty="0"/>
              <a:t>, 2005)</a:t>
            </a:r>
          </a:p>
          <a:p>
            <a:r>
              <a:rPr lang="sl-SI" dirty="0"/>
              <a:t>Oziralni odvisniki (ni podatka, na podlagi medjezikovnih ugotovitev)</a:t>
            </a:r>
          </a:p>
          <a:p>
            <a:r>
              <a:rPr lang="sl-SI" dirty="0"/>
              <a:t>Klasifikatorski glagoli (</a:t>
            </a:r>
            <a:r>
              <a:rPr lang="sl-SI" dirty="0" err="1"/>
              <a:t>Lillo</a:t>
            </a:r>
            <a:r>
              <a:rPr lang="sl-SI" dirty="0"/>
              <a:t>-Martin, 2000; </a:t>
            </a:r>
            <a:r>
              <a:rPr lang="sl-SI" dirty="0" err="1"/>
              <a:t>Schick</a:t>
            </a:r>
            <a:r>
              <a:rPr lang="sl-SI" dirty="0"/>
              <a:t>, 1990; </a:t>
            </a:r>
            <a:r>
              <a:rPr lang="sl-SI" dirty="0" err="1"/>
              <a:t>Supalla</a:t>
            </a:r>
            <a:r>
              <a:rPr lang="sl-SI" dirty="0"/>
              <a:t>, 1982)</a:t>
            </a:r>
          </a:p>
          <a:p>
            <a:r>
              <a:rPr lang="sl-SI" dirty="0"/>
              <a:t>Opomba: uporabljajo že prej, a obvladajo šele pri 4-9 letih (Anderson in </a:t>
            </a:r>
            <a:r>
              <a:rPr lang="sl-SI" dirty="0" err="1"/>
              <a:t>Reilly</a:t>
            </a:r>
            <a:r>
              <a:rPr lang="sl-SI" dirty="0"/>
              <a:t>, 2002)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46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DFF53B-6850-0C83-1841-F660DEA2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1507786"/>
            <a:ext cx="3592695" cy="4893013"/>
          </a:xfrm>
        </p:spPr>
        <p:txBody>
          <a:bodyPr anchor="t">
            <a:normAutofit/>
          </a:bodyPr>
          <a:lstStyle/>
          <a:p>
            <a:r>
              <a:rPr lang="sl-SI" sz="4000" dirty="0"/>
              <a:t>Članek:</a:t>
            </a:r>
            <a:br>
              <a:rPr lang="sl-SI" sz="4000" dirty="0"/>
            </a:br>
            <a:br>
              <a:rPr lang="sl-SI" sz="4000" dirty="0"/>
            </a:br>
            <a:r>
              <a:rPr lang="sl-SI" sz="4000" dirty="0"/>
              <a:t>Vpliv zakasnjenega usvajanja prvega jezika na skladnjo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5E388AD-7148-4C7D-70AE-5A8D553FF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7" t="24397" r="29787" b="10780"/>
          <a:stretch/>
        </p:blipFill>
        <p:spPr>
          <a:xfrm>
            <a:off x="5279472" y="646292"/>
            <a:ext cx="5995465" cy="55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319A8960-72A8-4A76-8DE3-EF341F37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sl-SI" sz="5400" dirty="0"/>
              <a:t>3. </a:t>
            </a:r>
            <a:r>
              <a:rPr lang="sl-SI" sz="5400" dirty="0" err="1"/>
              <a:t>Boudreault</a:t>
            </a:r>
            <a:r>
              <a:rPr lang="sl-SI" sz="5400" dirty="0"/>
              <a:t> &amp; </a:t>
            </a:r>
            <a:r>
              <a:rPr lang="sl-SI" sz="5400" dirty="0" err="1"/>
              <a:t>Mayberry</a:t>
            </a:r>
            <a:r>
              <a:rPr lang="sl-SI" sz="5400" dirty="0"/>
              <a:t> 2006</a:t>
            </a:r>
            <a:br>
              <a:rPr lang="en-GB" dirty="0"/>
            </a:br>
            <a:r>
              <a:rPr lang="sl-SI" dirty="0"/>
              <a:t>3.1 metoda in STIMULI</a:t>
            </a:r>
            <a:endParaRPr lang="en-GB" dirty="0"/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FD594B6A-2E99-4C1A-B36E-C1C278A39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41263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dirty="0"/>
              <a:t>METODA SLOVNIČNIH SODB</a:t>
            </a:r>
          </a:p>
          <a:p>
            <a:r>
              <a:rPr lang="sl-SI" dirty="0"/>
              <a:t>Sprejemljivi (14) in nesprejemljivi (14) stavki šestih struktur v ASL od enostavnih (usvojene prej) do kompleksnih (usvojene kasneje) 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/>
              <a:t>Prehodni stavki brez ujemalnih glagolov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/>
              <a:t>Zanikani prehodni stavki brez ujemalnih glagolov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/>
              <a:t>Prehodni stavki z ujemalnimi glagoli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/>
              <a:t>Vsebinska vprašanja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/>
              <a:t>Oziralni odvisniki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/>
              <a:t>Prehodni stavki s </a:t>
            </a:r>
            <a:r>
              <a:rPr lang="sl-SI" dirty="0" err="1"/>
              <a:t>klasifikatorskimi</a:t>
            </a:r>
            <a:r>
              <a:rPr lang="sl-SI" dirty="0"/>
              <a:t> glagoli</a:t>
            </a:r>
          </a:p>
          <a:p>
            <a:r>
              <a:rPr lang="sl-SI" dirty="0"/>
              <a:t>168 stimulov v 4 sklopih, med njimi premori</a:t>
            </a:r>
          </a:p>
          <a:p>
            <a:r>
              <a:rPr lang="sl-SI" dirty="0"/>
              <a:t>1 sekunda med odzivom in naslednjim stimulom</a:t>
            </a:r>
          </a:p>
          <a:p>
            <a:r>
              <a:rPr lang="sl-SI" dirty="0"/>
              <a:t>Odzivni čas merjen od prve neslovnične kretnje v stavku do pritiska na gumb</a:t>
            </a:r>
          </a:p>
        </p:txBody>
      </p:sp>
    </p:spTree>
    <p:extLst>
      <p:ext uri="{BB962C8B-B14F-4D97-AF65-F5344CB8AC3E}">
        <p14:creationId xmlns:p14="http://schemas.microsoft.com/office/powerpoint/2010/main" val="485525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60AFE9-259D-4603-A9F9-0FD47B40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sl-SI" sz="4800" dirty="0"/>
              <a:t>3. </a:t>
            </a:r>
            <a:r>
              <a:rPr lang="sl-SI" sz="4800" dirty="0" err="1"/>
              <a:t>Boudreault</a:t>
            </a:r>
            <a:r>
              <a:rPr lang="sl-SI" sz="4800" dirty="0"/>
              <a:t> &amp; </a:t>
            </a:r>
            <a:r>
              <a:rPr lang="sl-SI" sz="4800" dirty="0" err="1"/>
              <a:t>Mayberry</a:t>
            </a:r>
            <a:r>
              <a:rPr lang="sl-SI" sz="4800" dirty="0"/>
              <a:t> 2006 </a:t>
            </a:r>
            <a:br>
              <a:rPr lang="sl-SI" sz="4800" dirty="0"/>
            </a:br>
            <a:r>
              <a:rPr lang="sl-SI" sz="4800" dirty="0"/>
              <a:t>3.2 </a:t>
            </a:r>
            <a:r>
              <a:rPr lang="sl-SI" dirty="0"/>
              <a:t>TESTIRANCI</a:t>
            </a:r>
            <a:endParaRPr lang="en-GB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6287B6D-D7A4-493F-BFAB-51F62A5C3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039806"/>
              </p:ext>
            </p:extLst>
          </p:nvPr>
        </p:nvGraphicFramePr>
        <p:xfrm>
          <a:off x="1449421" y="2138361"/>
          <a:ext cx="947474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721">
                  <a:extLst>
                    <a:ext uri="{9D8B030D-6E8A-4147-A177-3AD203B41FA5}">
                      <a16:colId xmlns:a16="http://schemas.microsoft.com/office/drawing/2014/main" val="2485312097"/>
                    </a:ext>
                  </a:extLst>
                </a:gridCol>
                <a:gridCol w="1243082">
                  <a:extLst>
                    <a:ext uri="{9D8B030D-6E8A-4147-A177-3AD203B41FA5}">
                      <a16:colId xmlns:a16="http://schemas.microsoft.com/office/drawing/2014/main" val="4197914963"/>
                    </a:ext>
                  </a:extLst>
                </a:gridCol>
                <a:gridCol w="1258588">
                  <a:extLst>
                    <a:ext uri="{9D8B030D-6E8A-4147-A177-3AD203B41FA5}">
                      <a16:colId xmlns:a16="http://schemas.microsoft.com/office/drawing/2014/main" val="3047226194"/>
                    </a:ext>
                  </a:extLst>
                </a:gridCol>
                <a:gridCol w="2073500">
                  <a:extLst>
                    <a:ext uri="{9D8B030D-6E8A-4147-A177-3AD203B41FA5}">
                      <a16:colId xmlns:a16="http://schemas.microsoft.com/office/drawing/2014/main" val="3896058849"/>
                    </a:ext>
                  </a:extLst>
                </a:gridCol>
                <a:gridCol w="1575498">
                  <a:extLst>
                    <a:ext uri="{9D8B030D-6E8A-4147-A177-3AD203B41FA5}">
                      <a16:colId xmlns:a16="http://schemas.microsoft.com/office/drawing/2014/main" val="779503188"/>
                    </a:ext>
                  </a:extLst>
                </a:gridCol>
                <a:gridCol w="1883352">
                  <a:extLst>
                    <a:ext uri="{9D8B030D-6E8A-4147-A177-3AD203B41FA5}">
                      <a16:colId xmlns:a16="http://schemas.microsoft.com/office/drawing/2014/main" val="1966278246"/>
                    </a:ext>
                  </a:extLst>
                </a:gridCol>
              </a:tblGrid>
              <a:tr h="1099114">
                <a:tc>
                  <a:txBody>
                    <a:bodyPr/>
                    <a:lstStyle/>
                    <a:p>
                      <a:r>
                        <a:rPr lang="sl-SI" sz="2400" dirty="0"/>
                        <a:t>Starost usvojitve (</a:t>
                      </a:r>
                      <a:r>
                        <a:rPr lang="sl-SI" sz="2400" dirty="0" err="1"/>
                        <a:t>AoA</a:t>
                      </a:r>
                      <a:r>
                        <a:rPr lang="sl-SI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Število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Ž/M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Starost prvega stika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Čas </a:t>
                      </a:r>
                    </a:p>
                    <a:p>
                      <a:r>
                        <a:rPr lang="sl-SI" sz="2400" dirty="0"/>
                        <a:t>rabe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dirty="0"/>
                        <a:t>Starost pri testiranju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3507"/>
                  </a:ext>
                </a:extLst>
              </a:tr>
              <a:tr h="873655">
                <a:tc>
                  <a:txBody>
                    <a:bodyPr/>
                    <a:lstStyle/>
                    <a:p>
                      <a:r>
                        <a:rPr lang="sl-SI" sz="2400" dirty="0"/>
                        <a:t>Materni </a:t>
                      </a:r>
                      <a:r>
                        <a:rPr lang="sl-SI" sz="2400" dirty="0" err="1"/>
                        <a:t>usvajalci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4/6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24,4 </a:t>
                      </a:r>
                    </a:p>
                    <a:p>
                      <a:pPr algn="ctr"/>
                      <a:r>
                        <a:rPr lang="sl-SI" sz="2800" dirty="0"/>
                        <a:t>(18-41)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24,2 </a:t>
                      </a:r>
                    </a:p>
                    <a:p>
                      <a:pPr algn="ctr"/>
                      <a:r>
                        <a:rPr lang="sl-SI" sz="2800" dirty="0"/>
                        <a:t>(18-41)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523743"/>
                  </a:ext>
                </a:extLst>
              </a:tr>
              <a:tr h="873655">
                <a:tc>
                  <a:txBody>
                    <a:bodyPr/>
                    <a:lstStyle/>
                    <a:p>
                      <a:r>
                        <a:rPr lang="sl-SI" sz="2400" dirty="0"/>
                        <a:t>Zgodnji </a:t>
                      </a:r>
                      <a:r>
                        <a:rPr lang="sl-SI" sz="2400" dirty="0" err="1"/>
                        <a:t>usvajalci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3/7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5,6 </a:t>
                      </a:r>
                    </a:p>
                    <a:p>
                      <a:pPr algn="ctr"/>
                      <a:r>
                        <a:rPr lang="sl-SI" sz="2800" dirty="0"/>
                        <a:t>(5-7)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37,6 </a:t>
                      </a:r>
                    </a:p>
                    <a:p>
                      <a:pPr algn="ctr"/>
                      <a:r>
                        <a:rPr lang="sl-SI" sz="2800" dirty="0"/>
                        <a:t>(14-47)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43,2 </a:t>
                      </a:r>
                    </a:p>
                    <a:p>
                      <a:pPr algn="ctr"/>
                      <a:r>
                        <a:rPr lang="sl-SI" sz="2800" dirty="0"/>
                        <a:t>(31-62)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972283"/>
                  </a:ext>
                </a:extLst>
              </a:tr>
              <a:tr h="873655">
                <a:tc>
                  <a:txBody>
                    <a:bodyPr/>
                    <a:lstStyle/>
                    <a:p>
                      <a:r>
                        <a:rPr lang="sl-SI" sz="2400" dirty="0"/>
                        <a:t>Pozni </a:t>
                      </a:r>
                      <a:r>
                        <a:rPr lang="sl-SI" sz="2400" dirty="0" err="1"/>
                        <a:t>usvajalci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&amp;/4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10,3 </a:t>
                      </a:r>
                    </a:p>
                    <a:p>
                      <a:pPr algn="ctr"/>
                      <a:r>
                        <a:rPr lang="sl-SI" sz="2800" dirty="0"/>
                        <a:t>(8-13)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32,9 </a:t>
                      </a:r>
                    </a:p>
                    <a:p>
                      <a:pPr algn="ctr"/>
                      <a:r>
                        <a:rPr lang="sl-SI" sz="2800" dirty="0"/>
                        <a:t>(13-71)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/>
                        <a:t>43,0 </a:t>
                      </a:r>
                    </a:p>
                    <a:p>
                      <a:pPr algn="ctr"/>
                      <a:r>
                        <a:rPr lang="sl-SI" sz="2800" dirty="0"/>
                        <a:t>(24-79)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339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16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3678F-9D6F-40B9-A16D-D9F39F19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5400" dirty="0"/>
              <a:t>3. </a:t>
            </a:r>
            <a:r>
              <a:rPr lang="sl-SI" sz="5400" dirty="0" err="1"/>
              <a:t>Boudreault</a:t>
            </a:r>
            <a:r>
              <a:rPr lang="sl-SI" sz="5400" dirty="0"/>
              <a:t> &amp; </a:t>
            </a:r>
            <a:r>
              <a:rPr lang="sl-SI" sz="5400" dirty="0" err="1"/>
              <a:t>Mayberry</a:t>
            </a:r>
            <a:r>
              <a:rPr lang="sl-SI" sz="5400" dirty="0"/>
              <a:t> 2006</a:t>
            </a:r>
            <a:br>
              <a:rPr lang="sl-SI" dirty="0"/>
            </a:br>
            <a:r>
              <a:rPr lang="sl-SI" dirty="0"/>
              <a:t>3.3 </a:t>
            </a:r>
            <a:r>
              <a:rPr lang="sl-SI" dirty="0" err="1"/>
              <a:t>splošeni</a:t>
            </a:r>
            <a:r>
              <a:rPr lang="sl-SI" dirty="0"/>
              <a:t> rezultati</a:t>
            </a:r>
            <a:br>
              <a:rPr lang="sl-SI" dirty="0"/>
            </a:b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806DE8-D5B5-41E6-AA5D-432B9B81B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77142"/>
            <a:ext cx="2989582" cy="37859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b="1" dirty="0"/>
              <a:t>Merjeno je razmerje med </a:t>
            </a:r>
          </a:p>
          <a:p>
            <a:r>
              <a:rPr lang="sl-SI" dirty="0"/>
              <a:t>uspešno prepoznanimi slovničnimi stavki in</a:t>
            </a:r>
          </a:p>
          <a:p>
            <a:r>
              <a:rPr lang="sl-SI" dirty="0"/>
              <a:t>uspešno prepoznanimi neslovničnimi stavki</a:t>
            </a:r>
          </a:p>
          <a:p>
            <a:pPr marL="0" indent="0">
              <a:buNone/>
            </a:pPr>
            <a:r>
              <a:rPr lang="sl-SI" b="1" dirty="0" err="1"/>
              <a:t>Statisitčno</a:t>
            </a:r>
            <a:r>
              <a:rPr lang="sl-SI" b="1" dirty="0"/>
              <a:t> značilne razlike pri splošnem uspehu (ne pa tudi v odzivnem času) glede na starost usvojitve</a:t>
            </a:r>
          </a:p>
          <a:p>
            <a:r>
              <a:rPr lang="sl-SI" dirty="0"/>
              <a:t>Materni </a:t>
            </a:r>
            <a:r>
              <a:rPr lang="sl-SI" dirty="0" err="1"/>
              <a:t>usvajalci</a:t>
            </a:r>
            <a:endParaRPr lang="sl-SI" dirty="0"/>
          </a:p>
          <a:p>
            <a:r>
              <a:rPr lang="sl-SI" dirty="0"/>
              <a:t>Zgodnji </a:t>
            </a:r>
            <a:r>
              <a:rPr lang="sl-SI" dirty="0" err="1"/>
              <a:t>usvajalci</a:t>
            </a:r>
            <a:r>
              <a:rPr lang="sl-SI" dirty="0"/>
              <a:t> </a:t>
            </a:r>
          </a:p>
          <a:p>
            <a:r>
              <a:rPr lang="sl-SI" dirty="0"/>
              <a:t>Pozni </a:t>
            </a:r>
            <a:r>
              <a:rPr lang="sl-SI" dirty="0" err="1"/>
              <a:t>usvajalci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A17535A-1C07-4338-92BB-6FB8293B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988" y="2078798"/>
            <a:ext cx="6843012" cy="46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57DDB4-5DDD-4F72-932D-B5A3426C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5400" dirty="0"/>
              <a:t>3. </a:t>
            </a:r>
            <a:r>
              <a:rPr lang="sl-SI" sz="5400" dirty="0" err="1"/>
              <a:t>Boudreault</a:t>
            </a:r>
            <a:r>
              <a:rPr lang="sl-SI" sz="5400" dirty="0"/>
              <a:t> &amp; </a:t>
            </a:r>
            <a:r>
              <a:rPr lang="sl-SI" sz="5400" dirty="0" err="1"/>
              <a:t>Mayberry</a:t>
            </a:r>
            <a:r>
              <a:rPr lang="sl-SI" sz="5400" dirty="0"/>
              <a:t> 2006</a:t>
            </a:r>
            <a:br>
              <a:rPr lang="sl-SI" dirty="0"/>
            </a:br>
            <a:r>
              <a:rPr lang="sl-SI" dirty="0"/>
              <a:t>3.4 </a:t>
            </a:r>
            <a:r>
              <a:rPr lang="sl-SI" dirty="0" err="1"/>
              <a:t>PODROBNi</a:t>
            </a:r>
            <a:r>
              <a:rPr lang="sl-SI" dirty="0"/>
              <a:t> rezultati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3AC3CD-5E56-4135-8A0E-D179C415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138231"/>
            <a:ext cx="4468187" cy="4252841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b="1" dirty="0"/>
              <a:t>SPLOŠEN USPEH</a:t>
            </a:r>
          </a:p>
          <a:p>
            <a:pPr lvl="1"/>
            <a:r>
              <a:rPr lang="sl-SI" dirty="0"/>
              <a:t>Razlike v uspešnosti skupin glede na strukturo so statistično značilne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/>
              <a:t>STRUKTURA</a:t>
            </a:r>
          </a:p>
          <a:p>
            <a:pPr lvl="1"/>
            <a:r>
              <a:rPr lang="sl-SI" dirty="0"/>
              <a:t>Najboljši pri zanikanih stavkih</a:t>
            </a:r>
          </a:p>
          <a:p>
            <a:pPr lvl="1"/>
            <a:r>
              <a:rPr lang="sl-SI" dirty="0"/>
              <a:t>Najslabši pri oziralnih odvisnikih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/>
              <a:t>(NE)SLOVNIČNOST</a:t>
            </a:r>
          </a:p>
          <a:p>
            <a:pPr lvl="1"/>
            <a:r>
              <a:rPr lang="sl-SI" dirty="0"/>
              <a:t>Več napak, počasnejši odziv na nesprejemljivih primerih</a:t>
            </a:r>
          </a:p>
          <a:p>
            <a:pPr lvl="1"/>
            <a:r>
              <a:rPr lang="sl-SI" dirty="0"/>
              <a:t>Manj napak, hitrejši odziv na sprejemljivih primerih</a:t>
            </a:r>
          </a:p>
          <a:p>
            <a:pPr marL="457200" indent="-457200">
              <a:buFont typeface="+mj-lt"/>
              <a:buAutoNum type="arabicPeriod"/>
            </a:pPr>
            <a:r>
              <a:rPr lang="sl-SI" b="1" dirty="0"/>
              <a:t>ČAS USVOJITVE SKLADENJSKE STRUKTURE</a:t>
            </a:r>
          </a:p>
          <a:p>
            <a:pPr lvl="1"/>
            <a:r>
              <a:rPr lang="sl-SI" dirty="0"/>
              <a:t>Razlike med uspešnostjo pri zgodaj oz. pozno usvojenimi strukturami niso statistično značilne</a:t>
            </a:r>
          </a:p>
          <a:p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C54282D-B854-4944-A053-4A2AE957B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697" y="2018493"/>
            <a:ext cx="5987226" cy="47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9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810C8-DD4E-AC8B-D30B-63E4B7CE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4. Vpliv nezadostnega stika na usvojitev zapletenih struktur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E39590-0338-A085-D173-89CA35498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raziskava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8A1D1-D073-8BCD-F331-E548DD0ED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/>
              <a:t>UDELEŽENCI</a:t>
            </a:r>
          </a:p>
          <a:p>
            <a:pPr lvl="1"/>
            <a:r>
              <a:rPr lang="sl-SI" dirty="0"/>
              <a:t>17 prvih </a:t>
            </a:r>
            <a:r>
              <a:rPr lang="sl-SI" dirty="0" err="1"/>
              <a:t>kretalcev</a:t>
            </a:r>
            <a:endParaRPr lang="sl-SI" dirty="0"/>
          </a:p>
          <a:p>
            <a:pPr lvl="1"/>
            <a:r>
              <a:rPr lang="sl-SI" dirty="0"/>
              <a:t>10 drugih </a:t>
            </a:r>
            <a:r>
              <a:rPr lang="sl-SI" dirty="0" err="1"/>
              <a:t>kretalcev</a:t>
            </a:r>
            <a:endParaRPr lang="sl-SI" dirty="0"/>
          </a:p>
          <a:p>
            <a:pPr lvl="1"/>
            <a:r>
              <a:rPr lang="sl-SI" dirty="0"/>
              <a:t>11 zakasnjenih prvih </a:t>
            </a:r>
            <a:r>
              <a:rPr lang="sl-SI" dirty="0" err="1"/>
              <a:t>kretalcev</a:t>
            </a:r>
            <a:r>
              <a:rPr lang="sl-SI" dirty="0"/>
              <a:t> (</a:t>
            </a:r>
            <a:r>
              <a:rPr lang="sl-SI" dirty="0" err="1"/>
              <a:t>Iizpostavljeni</a:t>
            </a:r>
            <a:r>
              <a:rPr lang="sl-SI" dirty="0"/>
              <a:t> ASL </a:t>
            </a:r>
            <a:r>
              <a:rPr lang="en-US" dirty="0"/>
              <a:t>8–20</a:t>
            </a:r>
            <a:r>
              <a:rPr lang="sl-SI" dirty="0"/>
              <a:t> let)</a:t>
            </a:r>
          </a:p>
          <a:p>
            <a:r>
              <a:rPr lang="sl-SI" b="1" dirty="0"/>
              <a:t>TESTI</a:t>
            </a:r>
          </a:p>
          <a:p>
            <a:pPr lvl="1"/>
            <a:r>
              <a:rPr lang="sl-SI" dirty="0"/>
              <a:t>Povezovanje (kretnje/stavka) s sliko</a:t>
            </a:r>
          </a:p>
          <a:p>
            <a:pPr lvl="1"/>
            <a:r>
              <a:rPr lang="sl-SI" dirty="0"/>
              <a:t>Razpon števk (naprej/nazaj)</a:t>
            </a:r>
          </a:p>
          <a:p>
            <a:pPr lvl="1"/>
            <a:r>
              <a:rPr lang="sl-SI" dirty="0"/>
              <a:t>Sestavljanje (oblike/zgodbe)</a:t>
            </a:r>
          </a:p>
          <a:p>
            <a:endParaRPr lang="sl-SI" dirty="0"/>
          </a:p>
          <a:p>
            <a:endParaRPr lang="sl-SI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77420E28-F503-06A2-7278-B12BBAA836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1569" t="18581" r="26077" b="18784"/>
          <a:stretch/>
        </p:blipFill>
        <p:spPr>
          <a:xfrm>
            <a:off x="7054460" y="1874517"/>
            <a:ext cx="4370967" cy="475974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F2A81C3-E0DB-0AB3-344B-9535504A1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3" t="54468" r="48788" b="23775"/>
          <a:stretch/>
        </p:blipFill>
        <p:spPr>
          <a:xfrm>
            <a:off x="1342417" y="4501989"/>
            <a:ext cx="4370967" cy="17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7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810C8-DD4E-AC8B-D30B-63E4B7CE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4. Vpliv nezadostnega stika</a:t>
            </a:r>
            <a:br>
              <a:rPr lang="sl-SI" dirty="0"/>
            </a:br>
            <a:r>
              <a:rPr lang="sl-SI" dirty="0"/>
              <a:t>4.1 usvojitev zapletenih struktur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E39590-0338-A085-D173-89CA35498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raziskava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8A1D1-D073-8BCD-F331-E548DD0ED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/>
              <a:t>UDELEŽENCI</a:t>
            </a:r>
          </a:p>
          <a:p>
            <a:pPr lvl="1"/>
            <a:r>
              <a:rPr lang="sl-SI" dirty="0"/>
              <a:t>17 prvih </a:t>
            </a:r>
            <a:r>
              <a:rPr lang="sl-SI" dirty="0" err="1"/>
              <a:t>kretalcev</a:t>
            </a:r>
            <a:endParaRPr lang="sl-SI" dirty="0"/>
          </a:p>
          <a:p>
            <a:pPr lvl="1"/>
            <a:r>
              <a:rPr lang="sl-SI" dirty="0"/>
              <a:t>10 drugih </a:t>
            </a:r>
            <a:r>
              <a:rPr lang="sl-SI" dirty="0" err="1"/>
              <a:t>kretalcev</a:t>
            </a:r>
            <a:endParaRPr lang="sl-SI" dirty="0"/>
          </a:p>
          <a:p>
            <a:pPr lvl="1"/>
            <a:r>
              <a:rPr lang="sl-SI" dirty="0"/>
              <a:t>11 zakasnjenih prvih </a:t>
            </a:r>
            <a:r>
              <a:rPr lang="sl-SI" dirty="0" err="1"/>
              <a:t>kretalcev</a:t>
            </a:r>
            <a:r>
              <a:rPr lang="sl-SI" dirty="0"/>
              <a:t> (</a:t>
            </a:r>
            <a:r>
              <a:rPr lang="sl-SI" dirty="0" err="1"/>
              <a:t>Iizpostavljeni</a:t>
            </a:r>
            <a:r>
              <a:rPr lang="sl-SI" dirty="0"/>
              <a:t> ASL </a:t>
            </a:r>
            <a:r>
              <a:rPr lang="en-US" dirty="0"/>
              <a:t>8–20</a:t>
            </a:r>
            <a:r>
              <a:rPr lang="sl-SI" dirty="0"/>
              <a:t> let)</a:t>
            </a:r>
          </a:p>
          <a:p>
            <a:r>
              <a:rPr lang="sl-SI" b="1" dirty="0"/>
              <a:t>TESTI</a:t>
            </a:r>
          </a:p>
          <a:p>
            <a:pPr lvl="1"/>
            <a:r>
              <a:rPr lang="sl-SI" dirty="0"/>
              <a:t>Povezovanje (kretnje/stavka) s sliko</a:t>
            </a:r>
          </a:p>
          <a:p>
            <a:pPr lvl="1"/>
            <a:r>
              <a:rPr lang="sl-SI" dirty="0"/>
              <a:t>Razpon števk (naprej/nazaj)</a:t>
            </a:r>
          </a:p>
          <a:p>
            <a:pPr lvl="1"/>
            <a:r>
              <a:rPr lang="sl-SI" dirty="0"/>
              <a:t>Sestavljanje (oblike/zgodbe)</a:t>
            </a:r>
          </a:p>
          <a:p>
            <a:endParaRPr lang="sl-SI" dirty="0"/>
          </a:p>
          <a:p>
            <a:endParaRPr lang="sl-SI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77420E28-F503-06A2-7278-B12BBAA836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41569" t="18581" r="26077" b="18784"/>
          <a:stretch/>
        </p:blipFill>
        <p:spPr>
          <a:xfrm>
            <a:off x="7054460" y="1874517"/>
            <a:ext cx="4370967" cy="47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77CCC0-EEE6-A9D7-FF67-988BF0EA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Uvod: raziskovanje usvajanja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6CEE68-3C6F-9495-41BA-1714AC52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Otroci prvi/materni jezik usvojijo zgodaj, hitro in brez napora</a:t>
            </a:r>
          </a:p>
          <a:p>
            <a:r>
              <a:rPr lang="sl-SI" dirty="0"/>
              <a:t>Težave pri pridobivanju jezikovne zmožnosti imajo</a:t>
            </a:r>
          </a:p>
          <a:p>
            <a:pPr lvl="1"/>
            <a:r>
              <a:rPr lang="sl-SI" u="sng" dirty="0"/>
              <a:t>Uporabniki drugega/tujega jezika </a:t>
            </a:r>
            <a:r>
              <a:rPr lang="en-US" dirty="0"/>
              <a:t>(</a:t>
            </a:r>
            <a:r>
              <a:rPr lang="en-US" dirty="0" err="1"/>
              <a:t>Bongaerts</a:t>
            </a:r>
            <a:r>
              <a:rPr lang="en-US" dirty="0"/>
              <a:t>, </a:t>
            </a:r>
            <a:r>
              <a:rPr lang="en-US" dirty="0" err="1"/>
              <a:t>Mennens</a:t>
            </a:r>
            <a:r>
              <a:rPr lang="sl-SI" dirty="0"/>
              <a:t> </a:t>
            </a:r>
            <a:r>
              <a:rPr lang="en-US" dirty="0"/>
              <a:t>&amp; </a:t>
            </a:r>
            <a:r>
              <a:rPr lang="en-US" dirty="0" err="1"/>
              <a:t>Slik</a:t>
            </a:r>
            <a:r>
              <a:rPr lang="en-US" dirty="0"/>
              <a:t>, 2000; </a:t>
            </a:r>
            <a:r>
              <a:rPr lang="en-US" dirty="0" err="1"/>
              <a:t>Coppieters</a:t>
            </a:r>
            <a:r>
              <a:rPr lang="en-US" dirty="0"/>
              <a:t>, 1987; </a:t>
            </a:r>
            <a:r>
              <a:rPr lang="en-US" dirty="0" err="1"/>
              <a:t>Lardiere</a:t>
            </a:r>
            <a:r>
              <a:rPr lang="en-US" dirty="0"/>
              <a:t>, 1998, 2007)</a:t>
            </a:r>
            <a:endParaRPr lang="sl-SI" dirty="0"/>
          </a:p>
          <a:p>
            <a:pPr lvl="1"/>
            <a:r>
              <a:rPr lang="sl-SI" u="sng" dirty="0"/>
              <a:t>Uporabniki prvega/maternega jezika brez (zadostnega) jezikovnega vnosa v zgodnjem otroštvu </a:t>
            </a:r>
            <a:r>
              <a:rPr lang="en-US" dirty="0"/>
              <a:t>(</a:t>
            </a:r>
            <a:r>
              <a:rPr lang="en-US" dirty="0" err="1"/>
              <a:t>Fromkin</a:t>
            </a:r>
            <a:r>
              <a:rPr lang="en-US" dirty="0"/>
              <a:t>, Krashen, Curtiss, </a:t>
            </a:r>
            <a:r>
              <a:rPr lang="en-US" dirty="0" err="1"/>
              <a:t>Rigler</a:t>
            </a:r>
            <a:r>
              <a:rPr lang="en-US" dirty="0"/>
              <a:t>, &amp; </a:t>
            </a:r>
            <a:r>
              <a:rPr lang="en-US" dirty="0" err="1"/>
              <a:t>Rigler</a:t>
            </a:r>
            <a:r>
              <a:rPr lang="en-US" dirty="0"/>
              <a:t>, 1974; Grimshaw, Adelstein, Bryden, &amp; MacKinnon, 1998; Mayberry, 1993) </a:t>
            </a:r>
            <a:endParaRPr lang="sl-SI" dirty="0"/>
          </a:p>
          <a:p>
            <a:r>
              <a:rPr lang="sl-SI" dirty="0"/>
              <a:t>Zmožnost uporabnikov brez zadostnega jezikovnega vnosa v prvem jeziku je drugačna (manjša) kot zmožnost uporabnikov brez zadostnega jezikovnega vnosa v drugem jeziku  </a:t>
            </a:r>
            <a:r>
              <a:rPr lang="en-US" dirty="0"/>
              <a:t> (Mayberry, 1993; Mayberry &amp; Lock, 2003). </a:t>
            </a:r>
            <a:endParaRPr lang="sl-SI" dirty="0"/>
          </a:p>
          <a:p>
            <a:r>
              <a:rPr lang="sl-SI" dirty="0"/>
              <a:t>Usvajanja jezika je časovno omejeno </a:t>
            </a:r>
            <a:r>
              <a:rPr lang="en-US" dirty="0"/>
              <a:t>(Lenneberg, 1967)</a:t>
            </a:r>
            <a:r>
              <a:rPr lang="sl-SI" dirty="0"/>
              <a:t>, zamuda pa vpliva na jezikovno zmožnost.</a:t>
            </a:r>
          </a:p>
        </p:txBody>
      </p:sp>
    </p:spTree>
    <p:extLst>
      <p:ext uri="{BB962C8B-B14F-4D97-AF65-F5344CB8AC3E}">
        <p14:creationId xmlns:p14="http://schemas.microsoft.com/office/powerpoint/2010/main" val="4027774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F02650-0380-CF8B-58B7-E3431814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</a:t>
            </a:r>
            <a:r>
              <a:rPr lang="sl-SI" dirty="0" err="1"/>
              <a:t>Mayberry</a:t>
            </a:r>
            <a:r>
              <a:rPr lang="sl-SI" dirty="0"/>
              <a:t> idr. (2023)</a:t>
            </a:r>
            <a:br>
              <a:rPr lang="sl-SI" dirty="0"/>
            </a:br>
            <a:r>
              <a:rPr lang="sl-SI" dirty="0"/>
              <a:t>4.2 osnovni rezultati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20C48E3-33E1-DBB1-705A-355980B61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54" t="54468" r="3777" b="23775"/>
          <a:stretch/>
        </p:blipFill>
        <p:spPr>
          <a:xfrm>
            <a:off x="1044099" y="2517611"/>
            <a:ext cx="10593480" cy="283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93D5ADCF-69D6-C498-D89A-02C36AB8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sl-SI" dirty="0"/>
              <a:t>4. </a:t>
            </a:r>
            <a:r>
              <a:rPr lang="sl-SI" dirty="0" err="1"/>
              <a:t>Mayberry</a:t>
            </a:r>
            <a:r>
              <a:rPr lang="sl-SI" dirty="0"/>
              <a:t> idr. (2023)</a:t>
            </a:r>
            <a:br>
              <a:rPr lang="sl-SI" dirty="0"/>
            </a:br>
            <a:r>
              <a:rPr lang="sl-SI" dirty="0"/>
              <a:t>4.2 osnovna interpretacija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9E6F44-94E8-B3C5-3751-6B829177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Usvajanje prvega jezika in učenje drugega jezika imata primerljive rezultate pri vseh nalogah</a:t>
            </a:r>
          </a:p>
          <a:p>
            <a:r>
              <a:rPr lang="sl-SI" dirty="0"/>
              <a:t>Zakasnjeno uvajanje ne vpliva na uspešnost pri leksikalnem procesiranju</a:t>
            </a:r>
          </a:p>
          <a:p>
            <a:r>
              <a:rPr lang="sl-SI" dirty="0"/>
              <a:t>Zakasnjeno usvajanje vpliva na uspešnost pri:</a:t>
            </a:r>
          </a:p>
          <a:p>
            <a:pPr lvl="1"/>
            <a:r>
              <a:rPr lang="sl-SI" dirty="0"/>
              <a:t>procesiranju skladenjskih struktur</a:t>
            </a:r>
          </a:p>
          <a:p>
            <a:pPr lvl="1"/>
            <a:r>
              <a:rPr lang="sl-SI" dirty="0"/>
              <a:t>delovanju verbalnega delovnega spomina (fonološke zanke)</a:t>
            </a:r>
          </a:p>
          <a:p>
            <a:pPr lvl="1"/>
            <a:r>
              <a:rPr lang="sl-SI" dirty="0"/>
              <a:t>delovanju vidno-prostorske skicirke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93190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93D5ADCF-69D6-C498-D89A-02C36AB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</a:t>
            </a:r>
            <a:r>
              <a:rPr lang="sl-SI" dirty="0" err="1"/>
              <a:t>Mayberry</a:t>
            </a:r>
            <a:r>
              <a:rPr lang="sl-SI" dirty="0"/>
              <a:t> idr. (2023)</a:t>
            </a:r>
            <a:br>
              <a:rPr lang="sl-SI" dirty="0"/>
            </a:br>
            <a:r>
              <a:rPr lang="sl-SI" dirty="0"/>
              <a:t>4.3 podrobni rezultati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B42BA4-DD4A-12A5-AE4D-FAA0076B9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8" t="24114" r="8883" b="9646"/>
          <a:stretch/>
        </p:blipFill>
        <p:spPr>
          <a:xfrm>
            <a:off x="1727647" y="1718875"/>
            <a:ext cx="8998665" cy="538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7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93D5ADCF-69D6-C498-D89A-02C36AB8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sl-SI" dirty="0"/>
              <a:t>4. </a:t>
            </a:r>
            <a:r>
              <a:rPr lang="sl-SI" dirty="0" err="1"/>
              <a:t>Mayberry</a:t>
            </a:r>
            <a:r>
              <a:rPr lang="sl-SI" dirty="0"/>
              <a:t> idr. (2023)</a:t>
            </a:r>
            <a:br>
              <a:rPr lang="sl-SI" dirty="0"/>
            </a:br>
            <a:r>
              <a:rPr lang="sl-SI" dirty="0"/>
              <a:t>4.3 podrobna interpretacija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59E6F44-94E8-B3C5-3751-6B8291778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Zakasnjeno usvajanje </a:t>
            </a:r>
          </a:p>
          <a:p>
            <a:pPr lvl="1"/>
            <a:r>
              <a:rPr lang="sl-SI" dirty="0"/>
              <a:t>Manj vpliva na uspešnost pri procesiranju osnovnih skladenjskih struktur</a:t>
            </a:r>
          </a:p>
          <a:p>
            <a:pPr lvl="1"/>
            <a:r>
              <a:rPr lang="sl-SI" dirty="0"/>
              <a:t>Bolj vpliva na uspešnost pri procesiranju zapletenih skladenjskih struktur</a:t>
            </a:r>
          </a:p>
          <a:p>
            <a:r>
              <a:rPr lang="sl-SI" dirty="0"/>
              <a:t>Usvojitev osnovnih skladenjskih struktur (nezaznamovani znakovni red SVO) je predpogoj za usvojitev nekaterih zapletenih skladenjskih struktur (zanikanje SVO, </a:t>
            </a:r>
            <a:r>
              <a:rPr lang="sl-SI" dirty="0" err="1"/>
              <a:t>topikalizacija</a:t>
            </a:r>
            <a:r>
              <a:rPr lang="sl-SI" dirty="0"/>
              <a:t> OVS)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4141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810C8-DD4E-AC8B-D30B-63E4B7CE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8A1D1-D073-8BCD-F331-E548DD0E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Their initial rate of lexical</a:t>
            </a:r>
            <a:r>
              <a:rPr lang="sl-SI" dirty="0"/>
              <a:t> </a:t>
            </a:r>
            <a:r>
              <a:rPr lang="en-US" dirty="0"/>
              <a:t>learning was faster than that of young children reported in the</a:t>
            </a:r>
            <a:r>
              <a:rPr lang="sl-SI" dirty="0"/>
              <a:t> </a:t>
            </a:r>
            <a:r>
              <a:rPr lang="en-US" dirty="0"/>
              <a:t>literature, no doubt reflecting their greater cognitive maturity. The</a:t>
            </a:r>
            <a:r>
              <a:rPr lang="sl-SI" dirty="0"/>
              <a:t> </a:t>
            </a:r>
            <a:r>
              <a:rPr lang="en-US" dirty="0"/>
              <a:t>distribution of lexical types (nouns, verbs, adjectives) they initially</a:t>
            </a:r>
          </a:p>
          <a:p>
            <a:r>
              <a:rPr lang="en-US" dirty="0"/>
              <a:t>learned was similar to that of much younger ASL learning children,</a:t>
            </a:r>
            <a:r>
              <a:rPr lang="sl-SI" dirty="0"/>
              <a:t> </a:t>
            </a:r>
            <a:r>
              <a:rPr lang="en-US" dirty="0"/>
              <a:t>with nouns initially outnumbering other word types (</a:t>
            </a:r>
            <a:r>
              <a:rPr lang="en-US" dirty="0" err="1"/>
              <a:t>Ferjan</a:t>
            </a:r>
            <a:r>
              <a:rPr lang="en-US" dirty="0"/>
              <a:t> Ramirez</a:t>
            </a:r>
            <a:r>
              <a:rPr lang="sl-SI" dirty="0"/>
              <a:t> </a:t>
            </a:r>
            <a:r>
              <a:rPr lang="en-US" dirty="0"/>
              <a:t>et al., 2013). These findings indicate that the initial stages of language</a:t>
            </a:r>
          </a:p>
          <a:p>
            <a:r>
              <a:rPr lang="en-US" dirty="0"/>
              <a:t>development remain a contingent process </a:t>
            </a:r>
            <a:r>
              <a:rPr lang="en-US" dirty="0" err="1"/>
              <a:t>evenwhen</a:t>
            </a:r>
            <a:r>
              <a:rPr lang="en-US" dirty="0"/>
              <a:t> begun after early</a:t>
            </a:r>
            <a:r>
              <a:rPr lang="sl-SI" dirty="0"/>
              <a:t> </a:t>
            </a:r>
            <a:r>
              <a:rPr lang="en-US" dirty="0"/>
              <a:t>childhood.</a:t>
            </a:r>
          </a:p>
          <a:p>
            <a:endParaRPr lang="sl-SI" dirty="0"/>
          </a:p>
          <a:p>
            <a:r>
              <a:rPr lang="en-US" dirty="0"/>
              <a:t>First, we searched</a:t>
            </a:r>
            <a:r>
              <a:rPr lang="sl-SI" dirty="0"/>
              <a:t> </a:t>
            </a:r>
            <a:r>
              <a:rPr lang="en-US" dirty="0"/>
              <a:t>the literature for structures consisting of one or two verbs and attendant</a:t>
            </a:r>
            <a:r>
              <a:rPr lang="sl-SI" dirty="0"/>
              <a:t> </a:t>
            </a:r>
            <a:r>
              <a:rPr lang="en-US" dirty="0"/>
              <a:t>arguments, that is Subject and Object, following </a:t>
            </a:r>
            <a:r>
              <a:rPr lang="en-US" dirty="0" err="1"/>
              <a:t>Huttenlocher</a:t>
            </a:r>
            <a:endParaRPr lang="en-US" dirty="0"/>
          </a:p>
          <a:p>
            <a:r>
              <a:rPr lang="en-US" dirty="0"/>
              <a:t>et al. (2002) who distinguished Simple from Complex sentence structures</a:t>
            </a:r>
          </a:p>
          <a:p>
            <a:r>
              <a:rPr lang="en-US" dirty="0"/>
              <a:t>based on the number of verbs in the utterance.</a:t>
            </a:r>
            <a:endParaRPr lang="sl-SI" dirty="0"/>
          </a:p>
          <a:p>
            <a:endParaRPr lang="sl-SI" dirty="0"/>
          </a:p>
          <a:p>
            <a:endParaRPr lang="en-US" dirty="0"/>
          </a:p>
          <a:p>
            <a:r>
              <a:rPr lang="en-US" dirty="0"/>
              <a:t>Less</a:t>
            </a:r>
          </a:p>
          <a:p>
            <a:r>
              <a:rPr lang="en-US" dirty="0"/>
              <a:t>than 13% of their ASL utterances included both a subject and object</a:t>
            </a:r>
          </a:p>
          <a:p>
            <a:r>
              <a:rPr lang="en-US" dirty="0"/>
              <a:t>(Cheng &amp; Mayberry, 2019) in contrast to 74% of the utterances of</a:t>
            </a:r>
          </a:p>
          <a:p>
            <a:r>
              <a:rPr lang="en-US" dirty="0"/>
              <a:t>two-year olds learning ASL (Berk, 2003). The capacity for lexical learning</a:t>
            </a:r>
          </a:p>
          <a:p>
            <a:r>
              <a:rPr lang="en-US" dirty="0"/>
              <a:t>and combination clearly remains intact after restricted language</a:t>
            </a:r>
          </a:p>
          <a:p>
            <a:r>
              <a:rPr lang="en-US" dirty="0"/>
              <a:t>experience during early childhood, consistent with case studies of</a:t>
            </a:r>
          </a:p>
          <a:p>
            <a:r>
              <a:rPr lang="en-US" dirty="0"/>
              <a:t>social isolation in children who hear (Curtiss, 1977). At the same time,</a:t>
            </a:r>
          </a:p>
          <a:p>
            <a:r>
              <a:rPr lang="en-US" dirty="0"/>
              <a:t>the finding suggests that restricted language experience during early</a:t>
            </a:r>
          </a:p>
          <a:p>
            <a:r>
              <a:rPr lang="en-US" dirty="0"/>
              <a:t>childhood affects the development of sentence structure.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Signers born deaf who self-identified as being immersed in</a:t>
            </a:r>
          </a:p>
          <a:p>
            <a:r>
              <a:rPr lang="en-US" dirty="0"/>
              <a:t>ASL between the ages of 8–20 after an early childhood of clinical intervention</a:t>
            </a:r>
          </a:p>
          <a:p>
            <a:r>
              <a:rPr lang="en-US" dirty="0"/>
              <a:t>and education conducted solely through speech, performed</a:t>
            </a:r>
          </a:p>
          <a:p>
            <a:r>
              <a:rPr lang="en-US" dirty="0"/>
              <a:t>well on </a:t>
            </a:r>
            <a:r>
              <a:rPr lang="en-US" dirty="0" err="1"/>
              <a:t>SVOstructures</a:t>
            </a:r>
            <a:r>
              <a:rPr lang="en-US" dirty="0"/>
              <a:t>, verb-aspect, and some semantic classifier constructions,</a:t>
            </a:r>
          </a:p>
          <a:p>
            <a:r>
              <a:rPr lang="en-US" dirty="0"/>
              <a:t>but less accurately on a variety of complex structures on</a:t>
            </a:r>
          </a:p>
          <a:p>
            <a:r>
              <a:rPr lang="en-US" dirty="0"/>
              <a:t>tasks including production, recognition, elicited imitation, and grammatical</a:t>
            </a:r>
          </a:p>
          <a:p>
            <a:r>
              <a:rPr lang="en-US" dirty="0"/>
              <a:t>judgment in ASL and British Sign Language (BSL) (Boudreault</a:t>
            </a:r>
          </a:p>
          <a:p>
            <a:r>
              <a:rPr lang="en-US" dirty="0"/>
              <a:t>&amp;Mayberry, 2006; Cormier et al., 2012; </a:t>
            </a:r>
            <a:r>
              <a:rPr lang="en-US" dirty="0" err="1"/>
              <a:t>Henner</a:t>
            </a:r>
            <a:r>
              <a:rPr lang="en-US" dirty="0"/>
              <a:t> et al., 2016;Mayberry</a:t>
            </a:r>
          </a:p>
          <a:p>
            <a:r>
              <a:rPr lang="en-US" dirty="0"/>
              <a:t>&amp; </a:t>
            </a:r>
            <a:r>
              <a:rPr lang="en-US" dirty="0" err="1"/>
              <a:t>Eichen</a:t>
            </a:r>
            <a:r>
              <a:rPr lang="en-US" dirty="0"/>
              <a:t>, 1991; Newport, 1990).</a:t>
            </a:r>
          </a:p>
          <a:p>
            <a:endParaRPr lang="en-US" dirty="0"/>
          </a:p>
          <a:p>
            <a:r>
              <a:rPr lang="en-US" dirty="0"/>
              <a:t>Thirty-eight adults</a:t>
            </a:r>
          </a:p>
          <a:p>
            <a:endParaRPr lang="en-US" dirty="0"/>
          </a:p>
          <a:p>
            <a:r>
              <a:rPr lang="en-US" dirty="0"/>
              <a:t>First, we searched</a:t>
            </a:r>
          </a:p>
          <a:p>
            <a:r>
              <a:rPr lang="en-US" dirty="0"/>
              <a:t>the literature for structures consisting of one or two verbs and attendant</a:t>
            </a:r>
          </a:p>
          <a:p>
            <a:r>
              <a:rPr lang="en-US" dirty="0"/>
              <a:t>arguments, that is Subject and Object, following </a:t>
            </a:r>
            <a:r>
              <a:rPr lang="en-US" dirty="0" err="1"/>
              <a:t>Huttenlocher</a:t>
            </a:r>
            <a:endParaRPr lang="en-US" dirty="0"/>
          </a:p>
          <a:p>
            <a:r>
              <a:rPr lang="en-US" dirty="0"/>
              <a:t>et al. (2002) who distinguished Simple from Complex sentence structures</a:t>
            </a:r>
          </a:p>
          <a:p>
            <a:r>
              <a:rPr lang="en-US" dirty="0"/>
              <a:t>based on the number of verbs in the utterance.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482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810C8-DD4E-AC8B-D30B-63E4B7CE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 zapletenih struktur</a:t>
            </a:r>
            <a:br>
              <a:rPr lang="sl-SI" dirty="0"/>
            </a:br>
            <a:r>
              <a:rPr lang="sl-SI" dirty="0" err="1"/>
              <a:t>Kretalci</a:t>
            </a:r>
            <a:r>
              <a:rPr lang="sl-SI" dirty="0"/>
              <a:t> z </a:t>
            </a:r>
            <a:r>
              <a:rPr lang="sl-SI" dirty="0" err="1"/>
              <a:t>zakanjsnim</a:t>
            </a:r>
            <a:r>
              <a:rPr lang="sl-SI" dirty="0"/>
              <a:t> vnosom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8A1D1-D073-8BCD-F331-E548DD0E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l-SI" dirty="0"/>
          </a:p>
          <a:p>
            <a:r>
              <a:rPr lang="en-US" dirty="0"/>
              <a:t>single verb</a:t>
            </a:r>
            <a:r>
              <a:rPr lang="sl-SI" dirty="0"/>
              <a:t> </a:t>
            </a:r>
            <a:r>
              <a:rPr lang="en-US" dirty="0"/>
              <a:t>and argument (Subject or Object), agreeing verbs, and the spatial relation or path of</a:t>
            </a:r>
            <a:r>
              <a:rPr lang="sl-SI" dirty="0"/>
              <a:t> </a:t>
            </a:r>
            <a:r>
              <a:rPr lang="en-US" dirty="0"/>
              <a:t>semantic classifiers. </a:t>
            </a:r>
            <a:endParaRPr lang="sl-SI" dirty="0"/>
          </a:p>
          <a:p>
            <a:r>
              <a:rPr lang="en-US" dirty="0"/>
              <a:t>They showed difficulty comprehending more complex sentence</a:t>
            </a:r>
            <a:r>
              <a:rPr lang="sl-SI" dirty="0"/>
              <a:t> </a:t>
            </a:r>
            <a:r>
              <a:rPr lang="en-US" dirty="0"/>
              <a:t>structures involving dual lexical arguments or multiple verbs.</a:t>
            </a:r>
            <a:endParaRPr lang="sl-SI" dirty="0"/>
          </a:p>
          <a:p>
            <a:r>
              <a:rPr lang="en-US" dirty="0"/>
              <a:t>As predicted, participants</a:t>
            </a:r>
            <a:r>
              <a:rPr lang="sl-SI" dirty="0"/>
              <a:t> </a:t>
            </a:r>
            <a:r>
              <a:rPr lang="en-US" dirty="0"/>
              <a:t>with typical language access in early childhood, deaf native signers (N = 17) or hearing</a:t>
            </a:r>
            <a:r>
              <a:rPr lang="sl-SI" dirty="0"/>
              <a:t> </a:t>
            </a:r>
            <a:r>
              <a:rPr lang="en-US" dirty="0"/>
              <a:t>second-language learners (N=10), comprehended the range of 12ASL sentence structures,</a:t>
            </a:r>
            <a:r>
              <a:rPr lang="sl-SI" dirty="0"/>
              <a:t> </a:t>
            </a:r>
            <a:r>
              <a:rPr lang="en-US" dirty="0"/>
              <a:t>independent of the subjective iconicity or frequency of the stimulus lexical items,</a:t>
            </a:r>
            <a:r>
              <a:rPr lang="sl-SI" dirty="0"/>
              <a:t> </a:t>
            </a:r>
            <a:r>
              <a:rPr lang="en-US" dirty="0"/>
              <a:t>or length </a:t>
            </a:r>
            <a:r>
              <a:rPr lang="en-US" dirty="0" err="1"/>
              <a:t>ofASL</a:t>
            </a:r>
            <a:r>
              <a:rPr lang="en-US" dirty="0"/>
              <a:t> experience and performance on non-verbal cognitive tasks. The results</a:t>
            </a:r>
            <a:r>
              <a:rPr lang="sl-SI" dirty="0"/>
              <a:t> </a:t>
            </a:r>
            <a:r>
              <a:rPr lang="en-US" dirty="0"/>
              <a:t>show that language experience in early childhood is necessary for the development of</a:t>
            </a:r>
            <a:r>
              <a:rPr lang="sl-SI" dirty="0"/>
              <a:t> </a:t>
            </a:r>
            <a:r>
              <a:rPr lang="en-US" dirty="0"/>
              <a:t>complex syntax.</a:t>
            </a:r>
          </a:p>
          <a:p>
            <a:r>
              <a:rPr lang="en-US" dirty="0"/>
              <a:t>Signers born deaf who self-identified as being immersed in</a:t>
            </a:r>
            <a:r>
              <a:rPr lang="sl-SI" dirty="0"/>
              <a:t> </a:t>
            </a:r>
            <a:r>
              <a:rPr lang="en-US" dirty="0"/>
              <a:t>ASL between the ages of 8–20 after an early childhood of clinical intervention</a:t>
            </a:r>
            <a:r>
              <a:rPr lang="sl-SI" dirty="0"/>
              <a:t> </a:t>
            </a:r>
            <a:r>
              <a:rPr lang="en-US" dirty="0"/>
              <a:t>and education conducted solely through speech, performed</a:t>
            </a:r>
            <a:r>
              <a:rPr lang="sl-SI" dirty="0"/>
              <a:t> </a:t>
            </a:r>
            <a:r>
              <a:rPr lang="en-US" dirty="0"/>
              <a:t>well on </a:t>
            </a:r>
            <a:r>
              <a:rPr lang="en-US" dirty="0" err="1"/>
              <a:t>SVOstructures</a:t>
            </a:r>
            <a:r>
              <a:rPr lang="en-US" dirty="0"/>
              <a:t>, verb-aspect, and some semantic classifier constructions,</a:t>
            </a:r>
            <a:r>
              <a:rPr lang="sl-SI" dirty="0"/>
              <a:t> </a:t>
            </a:r>
            <a:r>
              <a:rPr lang="en-US" dirty="0"/>
              <a:t>but less accurately on a variety of complex structures on</a:t>
            </a:r>
            <a:r>
              <a:rPr lang="sl-SI" dirty="0"/>
              <a:t> </a:t>
            </a:r>
            <a:r>
              <a:rPr lang="en-US" dirty="0"/>
              <a:t>tasks including production, recognition, elicited imitation, and grammatical</a:t>
            </a:r>
            <a:r>
              <a:rPr lang="sl-SI" dirty="0"/>
              <a:t> </a:t>
            </a:r>
            <a:r>
              <a:rPr lang="en-US" dirty="0"/>
              <a:t>judgment in ASL and British Sign Language (BSL) (Boudreault</a:t>
            </a:r>
            <a:r>
              <a:rPr lang="sl-SI" dirty="0"/>
              <a:t> </a:t>
            </a:r>
            <a:r>
              <a:rPr lang="en-US" dirty="0"/>
              <a:t>&amp;Mayberry, 2006; Cormier et al., 2012; </a:t>
            </a:r>
            <a:r>
              <a:rPr lang="en-US" dirty="0" err="1"/>
              <a:t>Henner</a:t>
            </a:r>
            <a:r>
              <a:rPr lang="en-US" dirty="0"/>
              <a:t> et al., 2016;Mayberry</a:t>
            </a:r>
            <a:r>
              <a:rPr lang="sl-SI" dirty="0"/>
              <a:t> </a:t>
            </a:r>
            <a:r>
              <a:rPr lang="en-US" dirty="0"/>
              <a:t>&amp; </a:t>
            </a:r>
            <a:r>
              <a:rPr lang="en-US" dirty="0" err="1"/>
              <a:t>Eichen</a:t>
            </a:r>
            <a:r>
              <a:rPr lang="en-US" dirty="0"/>
              <a:t>, 1991; Newport, 1990).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31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159EFA-BF8E-5319-7198-74D091D5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6583E2-F5FE-AECD-DCD8-0DCC07A15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First, performance on the backward digit span task showed a small</a:t>
            </a:r>
          </a:p>
          <a:p>
            <a:r>
              <a:rPr lang="en-US" dirty="0"/>
              <a:t>effect in all of the generalized linear regression models. This indicates,</a:t>
            </a:r>
          </a:p>
          <a:p>
            <a:r>
              <a:rPr lang="en-US" dirty="0"/>
              <a:t>unsurprisingly, that the sentence-to-picture matching task requires</a:t>
            </a:r>
          </a:p>
          <a:p>
            <a:r>
              <a:rPr lang="en-US" dirty="0"/>
              <a:t>remembering the comprehended sentence meaning long enough to</a:t>
            </a:r>
          </a:p>
          <a:p>
            <a:r>
              <a:rPr lang="en-US" dirty="0"/>
              <a:t>recognize its depiction in a line drawing. By contrast, performance on</a:t>
            </a:r>
          </a:p>
          <a:p>
            <a:r>
              <a:rPr lang="en-US" dirty="0"/>
              <a:t>the forward digit span task was not a significant variable. The finding</a:t>
            </a:r>
          </a:p>
          <a:p>
            <a:r>
              <a:rPr lang="en-US" dirty="0"/>
              <a:t>that backward but not forward digit span related to performance on</a:t>
            </a:r>
          </a:p>
          <a:p>
            <a:r>
              <a:rPr lang="en-US" dirty="0"/>
              <a:t>the sentence-to-picture-matching task comports with the theoretical</a:t>
            </a:r>
          </a:p>
          <a:p>
            <a:r>
              <a:rPr lang="en-US" dirty="0"/>
              <a:t>distinction between memory capacity versus processing, that is, how</a:t>
            </a:r>
          </a:p>
          <a:p>
            <a:r>
              <a:rPr lang="en-US" dirty="0"/>
              <a:t>many items can be stored, as measured by forward digit span, contrasted</a:t>
            </a:r>
          </a:p>
          <a:p>
            <a:r>
              <a:rPr lang="en-US" dirty="0"/>
              <a:t>with the ability to manipulate the stored items, as measured</a:t>
            </a:r>
          </a:p>
          <a:p>
            <a:r>
              <a:rPr lang="en-US" dirty="0"/>
              <a:t>by backward digit span (</a:t>
            </a:r>
            <a:r>
              <a:rPr lang="en-US" dirty="0" err="1"/>
              <a:t>Boutla</a:t>
            </a:r>
            <a:r>
              <a:rPr lang="en-US" dirty="0"/>
              <a:t> et al., 2004; Hall &amp; Bavelier, 2010).</a:t>
            </a:r>
          </a:p>
          <a:p>
            <a:r>
              <a:rPr lang="en-US" dirty="0"/>
              <a:t>Working memory and sentence structure learning show a reciprocal</a:t>
            </a:r>
          </a:p>
          <a:p>
            <a:r>
              <a:rPr lang="en-US" dirty="0"/>
              <a:t>relationship over language development (Klem et al., 2015; </a:t>
            </a:r>
            <a:r>
              <a:rPr lang="en-US" dirty="0" err="1"/>
              <a:t>Schwering</a:t>
            </a:r>
            <a:endParaRPr lang="en-US" dirty="0"/>
          </a:p>
          <a:p>
            <a:r>
              <a:rPr lang="en-US" dirty="0"/>
              <a:t>&amp; MacDonald, 2020).</a:t>
            </a:r>
          </a:p>
          <a:p>
            <a:endParaRPr lang="en-US" dirty="0"/>
          </a:p>
          <a:p>
            <a:r>
              <a:rPr lang="en-US" dirty="0"/>
              <a:t>The sentence structures comprehended by the Late-L1 participants</a:t>
            </a:r>
          </a:p>
          <a:p>
            <a:r>
              <a:rPr lang="en-US" dirty="0"/>
              <a:t>indicates the syntactic structures that are developed after early childhood.</a:t>
            </a:r>
          </a:p>
          <a:p>
            <a:r>
              <a:rPr lang="en-US" dirty="0"/>
              <a:t>First, the Late L1 participants showed significant comprehension</a:t>
            </a:r>
          </a:p>
          <a:p>
            <a:r>
              <a:rPr lang="en-US" dirty="0"/>
              <a:t>of the Classifier constructions, which consisted of semantic classifiers</a:t>
            </a:r>
          </a:p>
          <a:p>
            <a:r>
              <a:rPr lang="en-US" dirty="0"/>
              <a:t>in varying paths or spatial relations, similar to the those used in previous</a:t>
            </a:r>
          </a:p>
          <a:p>
            <a:r>
              <a:rPr lang="en-US" dirty="0"/>
              <a:t>AOA grammatical judgement studies (Boudreault &amp; Mayberry,</a:t>
            </a:r>
          </a:p>
          <a:p>
            <a:r>
              <a:rPr lang="en-US" dirty="0"/>
              <a:t>2006; Cormier et al., 2012).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67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810C8-DD4E-AC8B-D30B-63E4B7CE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8A1D1-D073-8BCD-F331-E548DD0E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Their initial rate of lexical</a:t>
            </a:r>
          </a:p>
          <a:p>
            <a:r>
              <a:rPr lang="en-US" dirty="0"/>
              <a:t>learning was faster than that of young children reported in the</a:t>
            </a:r>
          </a:p>
          <a:p>
            <a:r>
              <a:rPr lang="en-US" dirty="0"/>
              <a:t>literature, no doubt reflecting their greater cognitive maturity. The</a:t>
            </a:r>
          </a:p>
          <a:p>
            <a:r>
              <a:rPr lang="en-US" dirty="0"/>
              <a:t>distribution of lexical types (nouns, verbs, adjectives) they initially</a:t>
            </a:r>
          </a:p>
          <a:p>
            <a:r>
              <a:rPr lang="en-US" dirty="0"/>
              <a:t>learned was similar to that of much younger ASL learning children,</a:t>
            </a:r>
          </a:p>
          <a:p>
            <a:r>
              <a:rPr lang="en-US" dirty="0"/>
              <a:t>with nouns initially outnumbering other word types (</a:t>
            </a:r>
            <a:r>
              <a:rPr lang="en-US" dirty="0" err="1"/>
              <a:t>Ferjan</a:t>
            </a:r>
            <a:r>
              <a:rPr lang="en-US" dirty="0"/>
              <a:t> Ramirez</a:t>
            </a:r>
          </a:p>
          <a:p>
            <a:r>
              <a:rPr lang="en-US" dirty="0"/>
              <a:t>et al., 2013). These findings indicate that the initial stages of language</a:t>
            </a:r>
          </a:p>
          <a:p>
            <a:r>
              <a:rPr lang="en-US" dirty="0"/>
              <a:t>development remain a contingent process </a:t>
            </a:r>
            <a:r>
              <a:rPr lang="en-US" dirty="0" err="1"/>
              <a:t>evenwhen</a:t>
            </a:r>
            <a:r>
              <a:rPr lang="en-US" dirty="0"/>
              <a:t> begun after early</a:t>
            </a:r>
          </a:p>
          <a:p>
            <a:r>
              <a:rPr lang="en-US" dirty="0"/>
              <a:t>childhood.</a:t>
            </a:r>
          </a:p>
          <a:p>
            <a:endParaRPr lang="en-US" dirty="0"/>
          </a:p>
          <a:p>
            <a:r>
              <a:rPr lang="en-US" dirty="0"/>
              <a:t>Less</a:t>
            </a:r>
          </a:p>
          <a:p>
            <a:r>
              <a:rPr lang="en-US" dirty="0"/>
              <a:t>than 13% of their ASL utterances included both a subject and object</a:t>
            </a:r>
          </a:p>
          <a:p>
            <a:r>
              <a:rPr lang="en-US" dirty="0"/>
              <a:t>(Cheng &amp; Mayberry, 2019) in contrast to 74% of the utterances of</a:t>
            </a:r>
          </a:p>
          <a:p>
            <a:r>
              <a:rPr lang="en-US" dirty="0"/>
              <a:t>two-year olds learning ASL (Berk, 2003). The capacity for lexical learning</a:t>
            </a:r>
          </a:p>
          <a:p>
            <a:r>
              <a:rPr lang="en-US" dirty="0"/>
              <a:t>and combination clearly remains intact after restricted language</a:t>
            </a:r>
          </a:p>
          <a:p>
            <a:r>
              <a:rPr lang="en-US" dirty="0"/>
              <a:t>experience during early childhood, consistent with case studies of</a:t>
            </a:r>
          </a:p>
          <a:p>
            <a:r>
              <a:rPr lang="en-US" dirty="0"/>
              <a:t>social isolation in children who hear (Curtiss, 1977). At the same time,</a:t>
            </a:r>
          </a:p>
          <a:p>
            <a:r>
              <a:rPr lang="en-US" dirty="0"/>
              <a:t>the finding suggests that restricted language experience during early</a:t>
            </a:r>
          </a:p>
          <a:p>
            <a:r>
              <a:rPr lang="en-US" dirty="0"/>
              <a:t>childhood affects the development of sentence structure.</a:t>
            </a:r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13947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810C8-DD4E-AC8B-D30B-63E4B7CE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98A1D1-D073-8BCD-F331-E548DD0ED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Signers born deaf who self-identified as being immersed in</a:t>
            </a:r>
          </a:p>
          <a:p>
            <a:r>
              <a:rPr lang="en-US" dirty="0"/>
              <a:t>ASL between the ages of 8–20 after an early childhood of clinical intervention</a:t>
            </a:r>
          </a:p>
          <a:p>
            <a:r>
              <a:rPr lang="en-US" dirty="0"/>
              <a:t>and education conducted solely through speech, performed</a:t>
            </a:r>
          </a:p>
          <a:p>
            <a:r>
              <a:rPr lang="en-US" dirty="0"/>
              <a:t>well on </a:t>
            </a:r>
            <a:r>
              <a:rPr lang="en-US" dirty="0" err="1"/>
              <a:t>SVOstructures</a:t>
            </a:r>
            <a:r>
              <a:rPr lang="en-US" dirty="0"/>
              <a:t>, verb-aspect, and some semantic classifier constructions,</a:t>
            </a:r>
          </a:p>
          <a:p>
            <a:r>
              <a:rPr lang="en-US" dirty="0"/>
              <a:t>but less accurately on a variety of complex structures on</a:t>
            </a:r>
          </a:p>
          <a:p>
            <a:r>
              <a:rPr lang="en-US" dirty="0"/>
              <a:t>tasks including production, recognition, elicited imitation, and grammatical</a:t>
            </a:r>
          </a:p>
          <a:p>
            <a:r>
              <a:rPr lang="en-US" dirty="0"/>
              <a:t>judgment in ASL and British Sign Language (BSL) (Boudreault</a:t>
            </a:r>
          </a:p>
          <a:p>
            <a:r>
              <a:rPr lang="en-US" dirty="0"/>
              <a:t>&amp;Mayberry, 2006; Cormier et al., 2012; </a:t>
            </a:r>
            <a:r>
              <a:rPr lang="en-US" dirty="0" err="1"/>
              <a:t>Henner</a:t>
            </a:r>
            <a:r>
              <a:rPr lang="en-US" dirty="0"/>
              <a:t> et al., 2016;Mayberry</a:t>
            </a:r>
          </a:p>
          <a:p>
            <a:r>
              <a:rPr lang="en-US" dirty="0"/>
              <a:t>&amp; </a:t>
            </a:r>
            <a:r>
              <a:rPr lang="en-US" dirty="0" err="1"/>
              <a:t>Eichen</a:t>
            </a:r>
            <a:r>
              <a:rPr lang="en-US" dirty="0"/>
              <a:t>, 1991; Newport, 1990).</a:t>
            </a:r>
          </a:p>
          <a:p>
            <a:endParaRPr lang="en-US" dirty="0"/>
          </a:p>
          <a:p>
            <a:r>
              <a:rPr lang="en-US" dirty="0"/>
              <a:t>Thirty-eight adults</a:t>
            </a:r>
          </a:p>
          <a:p>
            <a:endParaRPr lang="en-US" dirty="0"/>
          </a:p>
          <a:p>
            <a:r>
              <a:rPr lang="en-US" dirty="0"/>
              <a:t>First, we searched</a:t>
            </a:r>
          </a:p>
          <a:p>
            <a:r>
              <a:rPr lang="en-US" dirty="0"/>
              <a:t>the literature for structures consisting of one or two verbs and attendant</a:t>
            </a:r>
          </a:p>
          <a:p>
            <a:r>
              <a:rPr lang="en-US" dirty="0"/>
              <a:t>arguments, that is Subject and Object, following </a:t>
            </a:r>
            <a:r>
              <a:rPr lang="en-US" dirty="0" err="1"/>
              <a:t>Huttenlocher</a:t>
            </a:r>
            <a:endParaRPr lang="en-US" dirty="0"/>
          </a:p>
          <a:p>
            <a:r>
              <a:rPr lang="en-US" dirty="0"/>
              <a:t>et al. (2002) who distinguished Simple from Complex sentence structures</a:t>
            </a:r>
          </a:p>
          <a:p>
            <a:r>
              <a:rPr lang="en-US" dirty="0"/>
              <a:t>based on the number of verbs in the utterance.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046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04223-442B-4A81-B753-F93F5802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sl-SI" dirty="0"/>
              <a:t>Uvod: raziskovanje usvajanja znakovnih jezikov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0B1A4B-62FA-48CF-BA52-AD41AF8B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93591"/>
          </a:xfrm>
        </p:spPr>
        <p:txBody>
          <a:bodyPr>
            <a:normAutofit/>
          </a:bodyPr>
          <a:lstStyle/>
          <a:p>
            <a:r>
              <a:rPr lang="sl-SI" b="1" dirty="0"/>
              <a:t>Študije usvajanja so ključni testi za jezikovno teorijo</a:t>
            </a:r>
          </a:p>
          <a:p>
            <a:pPr lvl="1"/>
            <a:r>
              <a:rPr lang="sl-SI" dirty="0"/>
              <a:t>Skupni temeljni mehanizmi, ki oblikujejo jezikovni razvoj v obeh modalitetah</a:t>
            </a:r>
            <a:endParaRPr lang="en-SI" dirty="0"/>
          </a:p>
          <a:p>
            <a:pPr lvl="1"/>
            <a:r>
              <a:rPr lang="sl-SI" dirty="0"/>
              <a:t>Pojavi, specifični za modalitete, ki razkrivajo možne načine, na katere človeški možgani zaznavajo, pridobivajo in organizirajo jezik</a:t>
            </a:r>
            <a:endParaRPr lang="en-SI" dirty="0"/>
          </a:p>
          <a:p>
            <a:r>
              <a:rPr lang="en-SI" b="1" dirty="0"/>
              <a:t>Pomembna vprašanja, ki zahtevajo nadaljnje raziskovanje:</a:t>
            </a:r>
          </a:p>
          <a:p>
            <a:pPr lvl="1"/>
            <a:r>
              <a:rPr lang="en-SI" dirty="0"/>
              <a:t>V kolikšni meri je usvajanje govornega jezika podobno usvajanju znakovnega jezika?</a:t>
            </a:r>
          </a:p>
          <a:p>
            <a:pPr lvl="1"/>
            <a:r>
              <a:rPr lang="en-SI" dirty="0"/>
              <a:t>Kakšen je vpliv usvajanja dveh znakovnih jezikov hkrati?</a:t>
            </a:r>
          </a:p>
          <a:p>
            <a:pPr lvl="1"/>
            <a:r>
              <a:rPr lang="en-SI" dirty="0"/>
              <a:t>Kakšen je vpliv usvajanja </a:t>
            </a:r>
            <a:r>
              <a:rPr lang="sl-SI" dirty="0"/>
              <a:t>govornega in znakovnega </a:t>
            </a:r>
            <a:r>
              <a:rPr lang="en-SI" dirty="0"/>
              <a:t>jezik</a:t>
            </a:r>
            <a:r>
              <a:rPr lang="sl-SI" dirty="0"/>
              <a:t>a</a:t>
            </a:r>
            <a:r>
              <a:rPr lang="en-SI" dirty="0"/>
              <a:t> hkrati?</a:t>
            </a:r>
          </a:p>
          <a:p>
            <a:endParaRPr lang="sl-SI" dirty="0"/>
          </a:p>
          <a:p>
            <a:endParaRPr lang="en-GB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6DC4C4E-9480-4CB5-A3D2-2E17F875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</p:spPr>
        <p:txBody>
          <a:bodyPr/>
          <a:lstStyle/>
          <a:p>
            <a:r>
              <a:rPr lang="sl-SI"/>
              <a:t>Seminar iz </a:t>
            </a:r>
            <a:r>
              <a:rPr lang="pl-PL"/>
              <a:t>Komunikacijskega razvoja gluhih in naglušnih</a:t>
            </a:r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F6B57F0-3370-4E2A-8CD4-9E67F760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A979BF4-50D4-4B8C-827B-E1D02615F099}" type="slidenum">
              <a:rPr lang="sl-SI" smtClean="0"/>
              <a:pPr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128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Posebnosti usvajanja</a:t>
            </a:r>
            <a:br>
              <a:rPr lang="sl-SI" dirty="0"/>
            </a:br>
            <a:r>
              <a:rPr lang="sl-SI" dirty="0"/>
              <a:t>1.1 mimika</a:t>
            </a:r>
          </a:p>
        </p:txBody>
      </p:sp>
      <p:sp>
        <p:nvSpPr>
          <p:cNvPr id="10" name="Označba mesta besedila 9">
            <a:extLst>
              <a:ext uri="{FF2B5EF4-FFF2-40B4-BE49-F238E27FC236}">
                <a16:creationId xmlns:a16="http://schemas.microsoft.com/office/drawing/2014/main" id="{1F57393A-9035-FFB3-0C0B-51F1D2C29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VPRAŠANJA</a:t>
            </a:r>
          </a:p>
        </p:txBody>
      </p:sp>
      <p:sp>
        <p:nvSpPr>
          <p:cNvPr id="2" name="Ograda vsebine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Kdaj se pojavi skladenjska mimika v različnih tipih stavkov in kaj je pri tem najtežje usvojljivo.</a:t>
            </a:r>
          </a:p>
          <a:p>
            <a:r>
              <a:rPr lang="sl-SI" dirty="0"/>
              <a:t>Kdaj se pojavi odkimavanje pri slišečih in gluhih otrocih (</a:t>
            </a:r>
            <a:r>
              <a:rPr lang="sl-SI" dirty="0" err="1"/>
              <a:t>obgovorno</a:t>
            </a:r>
            <a:r>
              <a:rPr lang="sl-SI" dirty="0"/>
              <a:t>/jezikovno?)</a:t>
            </a:r>
          </a:p>
          <a:p>
            <a:r>
              <a:rPr lang="sl-SI" dirty="0"/>
              <a:t>V čem si je podobna mimika v govornih in mimika v znakovnih jezikih?</a:t>
            </a:r>
          </a:p>
          <a:p>
            <a:r>
              <a:rPr lang="sl-SI" dirty="0"/>
              <a:t>Ali dojenčki, izpostavljeni znakovnemu jeziku, usvojeno afektivno mimiko izkoristijo za usvajanje slovnične?</a:t>
            </a:r>
          </a:p>
        </p:txBody>
      </p:sp>
      <p:sp>
        <p:nvSpPr>
          <p:cNvPr id="11" name="Označba mesta besedila 10">
            <a:extLst>
              <a:ext uri="{FF2B5EF4-FFF2-40B4-BE49-F238E27FC236}">
                <a16:creationId xmlns:a16="http://schemas.microsoft.com/office/drawing/2014/main" id="{51FBBB2F-E74A-C26B-8FED-D8E856715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RAZISKAVE</a:t>
            </a:r>
          </a:p>
        </p:txBody>
      </p:sp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6D65930C-3BB5-C2E4-EBD5-62442A83A3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err="1"/>
              <a:t>Hiatt</a:t>
            </a:r>
            <a:r>
              <a:rPr lang="sl-SI" dirty="0"/>
              <a:t>/</a:t>
            </a:r>
            <a:r>
              <a:rPr lang="sl-SI" dirty="0" err="1"/>
              <a:t>Campos</a:t>
            </a:r>
            <a:r>
              <a:rPr lang="sl-SI" dirty="0"/>
              <a:t>/</a:t>
            </a:r>
            <a:r>
              <a:rPr lang="sl-SI" dirty="0" err="1"/>
              <a:t>Emde</a:t>
            </a:r>
            <a:r>
              <a:rPr lang="sl-SI" dirty="0"/>
              <a:t> (1979); Nelson (1987); </a:t>
            </a:r>
            <a:r>
              <a:rPr lang="sl-SI" dirty="0" err="1"/>
              <a:t>Reilly</a:t>
            </a:r>
            <a:r>
              <a:rPr lang="sl-SI" dirty="0"/>
              <a:t> (2006): komunikativne </a:t>
            </a:r>
            <a:r>
              <a:rPr lang="sl-SI" dirty="0" err="1"/>
              <a:t>neročne</a:t>
            </a:r>
            <a:r>
              <a:rPr lang="sl-SI" dirty="0"/>
              <a:t> oznake so enake pri slišečih in gluhih otrocih v 1. letu starosti.</a:t>
            </a:r>
          </a:p>
          <a:p>
            <a:r>
              <a:rPr lang="sl-SI" dirty="0" err="1"/>
              <a:t>Reilly</a:t>
            </a:r>
            <a:r>
              <a:rPr lang="sl-SI" dirty="0"/>
              <a:t>, </a:t>
            </a:r>
            <a:r>
              <a:rPr lang="sl-SI" dirty="0" err="1"/>
              <a:t>McIntire</a:t>
            </a:r>
            <a:r>
              <a:rPr lang="sl-SI" dirty="0"/>
              <a:t> in </a:t>
            </a:r>
            <a:r>
              <a:rPr lang="sl-SI" dirty="0" err="1"/>
              <a:t>Bellugi</a:t>
            </a:r>
            <a:r>
              <a:rPr lang="sl-SI" dirty="0"/>
              <a:t> (1991): Slovnična mimika se usvoji pozno (6-7), predhodna usvojitev afektivne oz. komunikativne mimike pa k hitrejši usvojitvi slovnične ne pomaga.</a:t>
            </a:r>
          </a:p>
          <a:p>
            <a:endParaRPr lang="sl-SI" dirty="0"/>
          </a:p>
        </p:txBody>
      </p:sp>
      <p:sp>
        <p:nvSpPr>
          <p:cNvPr id="6" name="Označba mesta noge 3">
            <a:extLst>
              <a:ext uri="{FF2B5EF4-FFF2-40B4-BE49-F238E27FC236}">
                <a16:creationId xmlns:a16="http://schemas.microsoft.com/office/drawing/2014/main" id="{61214C1C-6B37-4F63-9BF8-CF2891EF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Seminar iz </a:t>
            </a:r>
            <a:r>
              <a:rPr lang="pl-PL"/>
              <a:t>Komunikacijskega razvoja gluhih in naglušnih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79BF4-50D4-4B8C-827B-E1D02615F099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28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dirty="0"/>
              <a:t>1. Posebnosti usvajanja</a:t>
            </a:r>
            <a:br>
              <a:rPr lang="sl-SI" dirty="0"/>
            </a:br>
            <a:r>
              <a:rPr lang="sl-SI" dirty="0"/>
              <a:t>1.2 nanosniki in ujemanje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CB01125-A692-7054-8D69-4BAF4F1FA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/>
          <a:lstStyle/>
          <a:p>
            <a:r>
              <a:rPr lang="sl-SI" dirty="0"/>
              <a:t>vprašanje</a:t>
            </a:r>
          </a:p>
        </p:txBody>
      </p:sp>
      <p:sp>
        <p:nvSpPr>
          <p:cNvPr id="2" name="Ograda vsebine 1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l-SI" dirty="0"/>
              <a:t>Kdaj otroci, ki usvajajo ZJ začnejo kazati?</a:t>
            </a:r>
          </a:p>
          <a:p>
            <a:pPr lvl="0"/>
            <a:r>
              <a:rPr lang="sl-SI" dirty="0"/>
              <a:t>Kdaj začnejo samostalnike postavljati v prostor (jih uporabljati kot nanosniške izraze) – v primerjavi s tem, kdaj začnejo uporabljati člen, samostalniško morfologijo</a:t>
            </a:r>
          </a:p>
          <a:p>
            <a:pPr lvl="0"/>
            <a:r>
              <a:rPr lang="sl-SI" dirty="0"/>
              <a:t>Kdaj začnejo uporabljati ujemanje v prostoru?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484E8D19-4124-1431-A2AE-EEDB917C9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/>
          <a:lstStyle/>
          <a:p>
            <a:r>
              <a:rPr lang="sl-SI" dirty="0"/>
              <a:t>raziskave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BFF78A2C-33B5-8D30-0085-5612D87A5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>
            <a:normAutofit fontScale="77500" lnSpcReduction="20000"/>
          </a:bodyPr>
          <a:lstStyle/>
          <a:p>
            <a:r>
              <a:rPr lang="sl-SI" b="1" dirty="0" err="1"/>
              <a:t>Petitto</a:t>
            </a:r>
            <a:r>
              <a:rPr lang="sl-SI" b="1" dirty="0"/>
              <a:t> (1987): </a:t>
            </a:r>
            <a:r>
              <a:rPr lang="sl-SI" dirty="0"/>
              <a:t>2 gluhi deklici sta začeli kazati (s prstom) na osebe, predmete, kraje in dogodke okrog 10 meseca. Med 12 in 18 mesecem sta kazanje na osebe zamenjali s kretnjo (ostalo kazanje je ostalo nespremenjeno). Kazanje na ljudi se je ponovno pojavilo med 21 in 23 mesecem. Zaimkov nista popolnoma usvojili do 27 meseca.</a:t>
            </a:r>
          </a:p>
          <a:p>
            <a:r>
              <a:rPr lang="en-SI" b="1" dirty="0"/>
              <a:t>Meier (1982)</a:t>
            </a:r>
            <a:r>
              <a:rPr lang="sl-SI" b="1" dirty="0"/>
              <a:t>: </a:t>
            </a:r>
            <a:r>
              <a:rPr lang="sl-SI" dirty="0"/>
              <a:t>3</a:t>
            </a:r>
            <a:r>
              <a:rPr lang="en-SI" dirty="0"/>
              <a:t> otroci</a:t>
            </a:r>
            <a:r>
              <a:rPr lang="sl-SI" dirty="0"/>
              <a:t> </a:t>
            </a:r>
            <a:r>
              <a:rPr lang="en-SI" dirty="0"/>
              <a:t>ASL</a:t>
            </a:r>
            <a:r>
              <a:rPr lang="sl-SI" dirty="0"/>
              <a:t> </a:t>
            </a:r>
            <a:r>
              <a:rPr lang="en-SI" dirty="0"/>
              <a:t>2;0</a:t>
            </a:r>
            <a:r>
              <a:rPr lang="sl-SI" dirty="0"/>
              <a:t>-</a:t>
            </a:r>
            <a:r>
              <a:rPr lang="en-SI" dirty="0"/>
              <a:t>2;6 uporablja</a:t>
            </a:r>
            <a:r>
              <a:rPr lang="sl-SI" dirty="0"/>
              <a:t>jo</a:t>
            </a:r>
            <a:r>
              <a:rPr lang="en-SI" dirty="0"/>
              <a:t> </a:t>
            </a:r>
            <a:r>
              <a:rPr lang="sl-SI" dirty="0"/>
              <a:t>ujemalne </a:t>
            </a:r>
            <a:r>
              <a:rPr lang="en-SI" dirty="0"/>
              <a:t>glagole v </a:t>
            </a:r>
            <a:r>
              <a:rPr lang="sl-SI" dirty="0"/>
              <a:t>citatni</a:t>
            </a:r>
            <a:r>
              <a:rPr lang="en-SI" dirty="0"/>
              <a:t> obliki. </a:t>
            </a:r>
            <a:r>
              <a:rPr lang="sl-SI" dirty="0"/>
              <a:t>N</a:t>
            </a:r>
            <a:r>
              <a:rPr lang="en-SI" dirty="0"/>
              <a:t>e usvojijo ujemanja do 3;0</a:t>
            </a:r>
            <a:r>
              <a:rPr lang="sl-SI" dirty="0"/>
              <a:t>-</a:t>
            </a:r>
            <a:r>
              <a:rPr lang="en-SI" dirty="0"/>
              <a:t>3;6.</a:t>
            </a:r>
            <a:endParaRPr lang="sl-SI" dirty="0"/>
          </a:p>
          <a:p>
            <a:r>
              <a:rPr lang="sl-SI" b="1" dirty="0"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l-SI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sl-SI" sz="20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Quadros</a:t>
            </a:r>
            <a:r>
              <a:rPr lang="sl-SI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sz="20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Lillo</a:t>
            </a:r>
            <a:r>
              <a:rPr lang="sl-SI" sz="2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-Martin (2007): </a:t>
            </a:r>
            <a:r>
              <a:rPr lang="sl-SI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ujemanje že pri 2;0 – pogled, nekatere oblike citatne</a:t>
            </a:r>
            <a:endParaRPr lang="en-SI" dirty="0"/>
          </a:p>
          <a:p>
            <a:endParaRPr lang="sl-SI" dirty="0"/>
          </a:p>
        </p:txBody>
      </p:sp>
      <p:sp>
        <p:nvSpPr>
          <p:cNvPr id="6" name="Označba mesta noge 3">
            <a:extLst>
              <a:ext uri="{FF2B5EF4-FFF2-40B4-BE49-F238E27FC236}">
                <a16:creationId xmlns:a16="http://schemas.microsoft.com/office/drawing/2014/main" id="{61201385-B58E-45F6-875A-2F32182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75679"/>
            <a:ext cx="4114800" cy="345796"/>
          </a:xfrm>
        </p:spPr>
        <p:txBody>
          <a:bodyPr/>
          <a:lstStyle/>
          <a:p>
            <a:r>
              <a:rPr lang="sl-SI"/>
              <a:t>Seminar iz </a:t>
            </a:r>
            <a:r>
              <a:rPr lang="pl-PL"/>
              <a:t>Komunikacijskega razvoja gluhih in naglušnih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/>
          <a:lstStyle/>
          <a:p>
            <a:fld id="{3A979BF4-50D4-4B8C-827B-E1D02615F099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092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F0140-38A3-408D-A29B-E2008697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sl-SI" dirty="0"/>
              <a:t>2. Zakasnjeno usvajanje L1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BCA2D9-E893-4CB1-A824-07AC94BE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/>
              <a:t>Gluhi otroci slišečih staršev </a:t>
            </a:r>
            <a:r>
              <a:rPr lang="sl-SI" dirty="0"/>
              <a:t>(</a:t>
            </a:r>
            <a:r>
              <a:rPr lang="sl-SI" dirty="0" err="1"/>
              <a:t>Mayberry</a:t>
            </a:r>
            <a:r>
              <a:rPr lang="sl-SI" dirty="0"/>
              <a:t>, 1994, 2002).</a:t>
            </a:r>
          </a:p>
          <a:p>
            <a:pPr lvl="1"/>
            <a:r>
              <a:rPr lang="sl-SI" dirty="0"/>
              <a:t>Omejen dostop do komunikacije (v jeziku)</a:t>
            </a:r>
          </a:p>
          <a:p>
            <a:pPr lvl="1"/>
            <a:r>
              <a:rPr lang="sl-SI" dirty="0"/>
              <a:t>Govornega jezika ne zaznavajo, znakovnega starši ne uporabljajo</a:t>
            </a:r>
          </a:p>
          <a:p>
            <a:r>
              <a:rPr lang="sl-SI" b="1" dirty="0"/>
              <a:t>Uporaba gest – </a:t>
            </a:r>
            <a:r>
              <a:rPr lang="sl-SI" b="1" dirty="0" err="1"/>
              <a:t>homesign</a:t>
            </a:r>
            <a:endParaRPr lang="sl-SI" b="1" dirty="0"/>
          </a:p>
          <a:p>
            <a:pPr lvl="1"/>
            <a:r>
              <a:rPr lang="sl-SI" dirty="0"/>
              <a:t>Združevanje gest v </a:t>
            </a:r>
            <a:r>
              <a:rPr lang="sl-SI" dirty="0" err="1"/>
              <a:t>dvo-členske</a:t>
            </a:r>
            <a:r>
              <a:rPr lang="sl-SI" dirty="0"/>
              <a:t> izraze </a:t>
            </a:r>
            <a:r>
              <a:rPr lang="en-US" dirty="0"/>
              <a:t>(Goldin-Meadow, 2005). </a:t>
            </a:r>
            <a:endParaRPr lang="sl-SI" dirty="0"/>
          </a:p>
          <a:p>
            <a:pPr lvl="1"/>
            <a:r>
              <a:rPr lang="sl-SI" dirty="0"/>
              <a:t>Razlikujejo se od vzorcev, ki jih uporabljajo starši – in starši jih ne razumejo</a:t>
            </a:r>
            <a:r>
              <a:rPr lang="en-US" dirty="0"/>
              <a:t> (Carrigan</a:t>
            </a:r>
            <a:r>
              <a:rPr lang="sl-SI" dirty="0"/>
              <a:t> </a:t>
            </a:r>
            <a:r>
              <a:rPr lang="en-US" dirty="0"/>
              <a:t>&amp; Coppola, 2017; Goldin-Meadow &amp; </a:t>
            </a:r>
            <a:r>
              <a:rPr lang="en-US" dirty="0" err="1"/>
              <a:t>Mylander</a:t>
            </a:r>
            <a:r>
              <a:rPr lang="en-US" dirty="0"/>
              <a:t>, 1983).</a:t>
            </a:r>
            <a:endParaRPr lang="sl-SI" dirty="0"/>
          </a:p>
          <a:p>
            <a:r>
              <a:rPr lang="sl-SI" b="1" dirty="0"/>
              <a:t>Do katere mere in kako </a:t>
            </a:r>
            <a:r>
              <a:rPr lang="sl-SI" b="1" dirty="0" err="1"/>
              <a:t>homesign</a:t>
            </a:r>
            <a:r>
              <a:rPr lang="sl-SI" b="1" dirty="0"/>
              <a:t> podpira kasnejši jezikovni razvoj? Ne vemo.</a:t>
            </a:r>
          </a:p>
          <a:p>
            <a:pPr lvl="1"/>
            <a:r>
              <a:rPr lang="sl-SI" dirty="0"/>
              <a:t>Kasneje so </a:t>
            </a:r>
            <a:r>
              <a:rPr lang="sl-SI" dirty="0" err="1"/>
              <a:t>homesignerji</a:t>
            </a:r>
            <a:r>
              <a:rPr lang="sl-SI" dirty="0"/>
              <a:t> običajno vključeni v gluho skupnost z razvitim znakovnim </a:t>
            </a:r>
            <a:r>
              <a:rPr lang="sl-SI" dirty="0" err="1"/>
              <a:t>jezikolm</a:t>
            </a:r>
            <a:r>
              <a:rPr lang="en-US" dirty="0"/>
              <a:t>.</a:t>
            </a:r>
            <a:endParaRPr lang="sl-SI" dirty="0"/>
          </a:p>
          <a:p>
            <a:pPr lvl="1"/>
            <a:r>
              <a:rPr lang="sl-SI" dirty="0"/>
              <a:t>Hitro se priučijo kretenj in jih zamenjajo za geste </a:t>
            </a:r>
            <a:r>
              <a:rPr lang="en-US" dirty="0"/>
              <a:t>(Morford,</a:t>
            </a:r>
            <a:r>
              <a:rPr lang="sl-SI" dirty="0"/>
              <a:t> </a:t>
            </a:r>
            <a:r>
              <a:rPr lang="en-US" dirty="0"/>
              <a:t>2003).</a:t>
            </a:r>
            <a:endParaRPr lang="sl-SI" dirty="0"/>
          </a:p>
          <a:p>
            <a:pPr lvl="1"/>
            <a:r>
              <a:rPr lang="sl-SI" dirty="0"/>
              <a:t>Razlikovanje med </a:t>
            </a:r>
            <a:r>
              <a:rPr lang="sl-SI" dirty="0" err="1"/>
              <a:t>homesignom</a:t>
            </a:r>
            <a:r>
              <a:rPr lang="sl-SI" dirty="0"/>
              <a:t> in znakovnim jezikom ni odvisno od starosti (okna priložnosti)</a:t>
            </a:r>
          </a:p>
        </p:txBody>
      </p:sp>
    </p:spTree>
    <p:extLst>
      <p:ext uri="{BB962C8B-B14F-4D97-AF65-F5344CB8AC3E}">
        <p14:creationId xmlns:p14="http://schemas.microsoft.com/office/powerpoint/2010/main" val="426996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FF0140-38A3-408D-A29B-E2008697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sl-SI" dirty="0"/>
              <a:t>2. Zakasnjeno usvajanje L1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BCA2D9-E893-4CB1-A824-07AC94BE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93591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Zamuda pri usvajanju L1 zmanjšuje jezikovno zmožnost </a:t>
            </a:r>
            <a:r>
              <a:rPr lang="sl-SI" dirty="0"/>
              <a:t>(razumevanje in izražanje) v znakovnem jeziku v odrasli dobi</a:t>
            </a:r>
          </a:p>
          <a:p>
            <a:pPr lvl="1"/>
            <a:r>
              <a:rPr lang="sl-SI" dirty="0" err="1"/>
              <a:t>Emmorey</a:t>
            </a:r>
            <a:r>
              <a:rPr lang="sl-SI" dirty="0"/>
              <a:t>, </a:t>
            </a:r>
            <a:r>
              <a:rPr lang="sl-SI" dirty="0" err="1"/>
              <a:t>Bellugi</a:t>
            </a:r>
            <a:r>
              <a:rPr lang="sl-SI" dirty="0"/>
              <a:t>, </a:t>
            </a:r>
            <a:r>
              <a:rPr lang="sl-SI" dirty="0" err="1"/>
              <a:t>Friederici</a:t>
            </a:r>
            <a:r>
              <a:rPr lang="sl-SI" dirty="0"/>
              <a:t> in Horn, 1995</a:t>
            </a:r>
          </a:p>
          <a:p>
            <a:pPr lvl="1"/>
            <a:r>
              <a:rPr lang="sl-SI" dirty="0" err="1"/>
              <a:t>Mayberry</a:t>
            </a:r>
            <a:r>
              <a:rPr lang="sl-SI" dirty="0"/>
              <a:t> in </a:t>
            </a:r>
            <a:r>
              <a:rPr lang="sl-SI" dirty="0" err="1"/>
              <a:t>Eichen</a:t>
            </a:r>
            <a:r>
              <a:rPr lang="sl-SI" dirty="0"/>
              <a:t>, 1991</a:t>
            </a:r>
          </a:p>
          <a:p>
            <a:pPr lvl="1"/>
            <a:r>
              <a:rPr lang="sl-SI" dirty="0"/>
              <a:t> </a:t>
            </a:r>
            <a:r>
              <a:rPr lang="sl-SI" dirty="0" err="1"/>
              <a:t>Mayberry</a:t>
            </a:r>
            <a:r>
              <a:rPr lang="sl-SI" dirty="0"/>
              <a:t> in Fischer, 1989</a:t>
            </a:r>
          </a:p>
          <a:p>
            <a:pPr lvl="1"/>
            <a:r>
              <a:rPr lang="sl-SI" dirty="0" err="1"/>
              <a:t>Newport</a:t>
            </a:r>
            <a:r>
              <a:rPr lang="sl-SI" dirty="0"/>
              <a:t>, 1990</a:t>
            </a:r>
          </a:p>
          <a:p>
            <a:r>
              <a:rPr lang="sl-SI" b="1" dirty="0"/>
              <a:t>Na kakšen način?</a:t>
            </a:r>
          </a:p>
          <a:p>
            <a:r>
              <a:rPr lang="sl-SI" b="1" dirty="0"/>
              <a:t>Če je jezikovna zmožnost res sorazmerna z dolžino zamude: </a:t>
            </a:r>
          </a:p>
          <a:p>
            <a:pPr lvl="1"/>
            <a:r>
              <a:rPr lang="sl-SI" dirty="0"/>
              <a:t>Strukture, ki se usvajajo prej, usvojene bolje?</a:t>
            </a:r>
          </a:p>
          <a:p>
            <a:pPr lvl="1"/>
            <a:r>
              <a:rPr lang="sl-SI" dirty="0"/>
              <a:t>Strukture, ki so enostavnejše, usvojene bolje?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92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74870BD-3506-492B-8A71-B22A3336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2. Zakasnjeno usvajanje L1 </a:t>
            </a:r>
            <a:br>
              <a:rPr lang="sl-SI" dirty="0"/>
            </a:br>
            <a:r>
              <a:rPr lang="sl-SI" dirty="0"/>
              <a:t>2.1 vpliv na jezikovno zmožnost L1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655AFA-2570-41A2-8816-844FA0B0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93591"/>
          </a:xfrm>
        </p:spPr>
        <p:txBody>
          <a:bodyPr>
            <a:normAutofit fontScale="92500"/>
          </a:bodyPr>
          <a:lstStyle/>
          <a:p>
            <a:r>
              <a:rPr lang="sl-SI" b="1" dirty="0"/>
              <a:t>Natančnost posnemanja </a:t>
            </a:r>
            <a:r>
              <a:rPr lang="sl-SI" dirty="0"/>
              <a:t>(telefonček) pripovedi in </a:t>
            </a:r>
            <a:r>
              <a:rPr lang="sl-SI" b="1" dirty="0"/>
              <a:t>natančnost pomnjenja </a:t>
            </a:r>
            <a:r>
              <a:rPr lang="sl-SI" dirty="0"/>
              <a:t>vsebine pripovedi v ameriškem znakovnem jeziku (ASL) je obratno sorazmerna z zamudo pri usvajanju tega jezika (</a:t>
            </a:r>
            <a:r>
              <a:rPr lang="sl-SI" dirty="0" err="1"/>
              <a:t>Mayberry</a:t>
            </a:r>
            <a:r>
              <a:rPr lang="sl-SI" dirty="0"/>
              <a:t> in Fischer, 1989) </a:t>
            </a:r>
          </a:p>
          <a:p>
            <a:r>
              <a:rPr lang="sl-SI" dirty="0"/>
              <a:t>Napake pri </a:t>
            </a:r>
            <a:r>
              <a:rPr lang="sl-SI" b="1" dirty="0"/>
              <a:t>ponavljanju</a:t>
            </a:r>
            <a:r>
              <a:rPr lang="sl-SI" dirty="0"/>
              <a:t> kompleksnih stavčnih struktur v ASL so obratno sorazmerne z zamudo pri usvajanju tega jezika (</a:t>
            </a:r>
            <a:r>
              <a:rPr lang="sl-SI" dirty="0" err="1"/>
              <a:t>Mayberry</a:t>
            </a:r>
            <a:r>
              <a:rPr lang="sl-SI" dirty="0"/>
              <a:t> in </a:t>
            </a:r>
            <a:r>
              <a:rPr lang="sl-SI" dirty="0" err="1"/>
              <a:t>Eichen</a:t>
            </a:r>
            <a:r>
              <a:rPr lang="sl-SI" dirty="0"/>
              <a:t>, 1991) </a:t>
            </a:r>
          </a:p>
          <a:p>
            <a:r>
              <a:rPr lang="sl-SI" dirty="0"/>
              <a:t>Vrsta leksikalnih in morfoloških napak v različnih skladenjskih strukturah </a:t>
            </a:r>
            <a:r>
              <a:rPr lang="sl-SI" b="1" dirty="0"/>
              <a:t>pri izražanju in razumevanju</a:t>
            </a:r>
            <a:r>
              <a:rPr lang="sl-SI" dirty="0"/>
              <a:t> ASL je posledica zamude pri usvajanju tega jezika: razen osnovnega znakovnega reda (</a:t>
            </a:r>
            <a:r>
              <a:rPr lang="sl-SI" dirty="0" err="1"/>
              <a:t>Newport</a:t>
            </a:r>
            <a:r>
              <a:rPr lang="sl-SI" dirty="0"/>
              <a:t>, 1990) </a:t>
            </a:r>
          </a:p>
          <a:p>
            <a:r>
              <a:rPr lang="sl-SI" b="1" dirty="0"/>
              <a:t>Pri testu presojanja leksemov </a:t>
            </a:r>
            <a:r>
              <a:rPr lang="sl-SI" dirty="0"/>
              <a:t>zamuda pri usvajanju L1 povzroči neobčutljivost na ujemanje, medtem ko je občutljivost na glagolski vid ohranjena (</a:t>
            </a:r>
            <a:r>
              <a:rPr lang="sl-SI" dirty="0" err="1"/>
              <a:t>Emmorey</a:t>
            </a:r>
            <a:r>
              <a:rPr lang="sl-SI" dirty="0"/>
              <a:t>, </a:t>
            </a:r>
            <a:r>
              <a:rPr lang="sl-SI" dirty="0" err="1"/>
              <a:t>Bellugi</a:t>
            </a:r>
            <a:r>
              <a:rPr lang="sl-SI" dirty="0"/>
              <a:t>, </a:t>
            </a:r>
            <a:r>
              <a:rPr lang="sl-SI" dirty="0" err="1"/>
              <a:t>Friederici</a:t>
            </a:r>
            <a:r>
              <a:rPr lang="sl-SI" dirty="0"/>
              <a:t> in Horn 1995)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0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79B394-EF43-414E-9784-12E29F18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sl-SI" dirty="0"/>
              <a:t>2. Zakasnjeno usvajanje L1 </a:t>
            </a:r>
            <a:br>
              <a:rPr lang="sl-SI" dirty="0"/>
            </a:br>
            <a:r>
              <a:rPr lang="sl-SI" dirty="0"/>
              <a:t>2.2 vpliv na jezikovno zmožnost L2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9F13DE-DC11-4AC5-9E4D-F80F89A39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38231"/>
            <a:ext cx="10178322" cy="3593591"/>
          </a:xfrm>
        </p:spPr>
        <p:txBody>
          <a:bodyPr>
            <a:normAutofit/>
          </a:bodyPr>
          <a:lstStyle/>
          <a:p>
            <a:r>
              <a:rPr lang="sl-SI" b="1" dirty="0"/>
              <a:t>Nekatere študije zaznavajo velik učinek </a:t>
            </a:r>
            <a:r>
              <a:rPr lang="sl-SI" dirty="0"/>
              <a:t>(Johnson in </a:t>
            </a:r>
            <a:r>
              <a:rPr lang="sl-SI" dirty="0" err="1"/>
              <a:t>Newport</a:t>
            </a:r>
            <a:r>
              <a:rPr lang="sl-SI" dirty="0"/>
              <a:t>, 1989) </a:t>
            </a:r>
            <a:r>
              <a:rPr lang="sl-SI" b="1" dirty="0"/>
              <a:t>druge majhnega </a:t>
            </a:r>
            <a:r>
              <a:rPr lang="sl-SI" dirty="0"/>
              <a:t>(Flege, </a:t>
            </a:r>
            <a:r>
              <a:rPr lang="sl-SI" dirty="0" err="1"/>
              <a:t>Yeni-Komshian</a:t>
            </a:r>
            <a:r>
              <a:rPr lang="sl-SI" dirty="0"/>
              <a:t> in </a:t>
            </a:r>
            <a:r>
              <a:rPr lang="sl-SI" dirty="0" err="1"/>
              <a:t>Liu</a:t>
            </a:r>
            <a:r>
              <a:rPr lang="sl-SI" dirty="0"/>
              <a:t>, 1999). </a:t>
            </a:r>
          </a:p>
          <a:p>
            <a:pPr lvl="1"/>
            <a:r>
              <a:rPr lang="sl-SI" dirty="0"/>
              <a:t>Vpliv podobnosti med jezikoma?</a:t>
            </a:r>
          </a:p>
          <a:p>
            <a:pPr lvl="1"/>
            <a:r>
              <a:rPr lang="sl-SI" dirty="0"/>
              <a:t>Vpliv obsežnosti stika z L2? (</a:t>
            </a:r>
            <a:r>
              <a:rPr lang="sl-SI" dirty="0" err="1"/>
              <a:t>Birdsong</a:t>
            </a:r>
            <a:r>
              <a:rPr lang="sl-SI" dirty="0"/>
              <a:t> &amp; </a:t>
            </a:r>
            <a:r>
              <a:rPr lang="sl-SI" dirty="0" err="1"/>
              <a:t>Molis</a:t>
            </a:r>
            <a:r>
              <a:rPr lang="sl-SI" dirty="0"/>
              <a:t>, 2001). </a:t>
            </a:r>
          </a:p>
          <a:p>
            <a:r>
              <a:rPr lang="sl-SI" b="1" dirty="0"/>
              <a:t>Zakasnjeno usvajanje L1 drugačno na L1 kot na L2 </a:t>
            </a:r>
            <a:r>
              <a:rPr lang="sl-SI" dirty="0"/>
              <a:t>(</a:t>
            </a:r>
            <a:r>
              <a:rPr lang="sl-SI" dirty="0" err="1"/>
              <a:t>Mayberry</a:t>
            </a:r>
            <a:r>
              <a:rPr lang="sl-SI" dirty="0"/>
              <a:t>, 1993) </a:t>
            </a:r>
          </a:p>
          <a:p>
            <a:pPr lvl="1"/>
            <a:r>
              <a:rPr lang="sl-SI" dirty="0"/>
              <a:t>Kretalci, ki so ASL usvajali kot L2 (s predhodnim L1): bolj natančno ponovijo videni stavek</a:t>
            </a:r>
          </a:p>
          <a:p>
            <a:pPr lvl="1"/>
            <a:r>
              <a:rPr lang="sl-SI" dirty="0"/>
              <a:t>Kretalci, ki so ASL usvajali kot L1 (brez predhodnega L1): manj natančno ponovijo videni stavek</a:t>
            </a:r>
          </a:p>
          <a:p>
            <a:r>
              <a:rPr lang="sl-SI" b="1" dirty="0"/>
              <a:t>Uspešno usvojen L1 je pogoj za usvajanje L2 </a:t>
            </a:r>
            <a:r>
              <a:rPr lang="sl-SI" dirty="0"/>
              <a:t>(</a:t>
            </a:r>
            <a:r>
              <a:rPr lang="sl-SI" dirty="0" err="1"/>
              <a:t>Mayberry</a:t>
            </a:r>
            <a:r>
              <a:rPr lang="sl-SI" dirty="0"/>
              <a:t>, </a:t>
            </a:r>
            <a:r>
              <a:rPr lang="sl-SI" dirty="0" err="1"/>
              <a:t>Lock</a:t>
            </a:r>
            <a:r>
              <a:rPr lang="sl-SI" dirty="0"/>
              <a:t> in </a:t>
            </a:r>
            <a:r>
              <a:rPr lang="sl-SI" dirty="0" err="1"/>
              <a:t>Kazmi</a:t>
            </a:r>
            <a:r>
              <a:rPr lang="sl-SI" dirty="0"/>
              <a:t>, 2002)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3597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Po meri 2">
      <a:dk1>
        <a:sysClr val="windowText" lastClr="000000"/>
      </a:dk1>
      <a:lt1>
        <a:sysClr val="window" lastClr="FFFFFF"/>
      </a:lt1>
      <a:dk2>
        <a:srgbClr val="0066B3"/>
      </a:dk2>
      <a:lt2>
        <a:srgbClr val="FFFFFF"/>
      </a:lt2>
      <a:accent1>
        <a:srgbClr val="F1792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3068</Words>
  <Application>Microsoft Office PowerPoint</Application>
  <PresentationFormat>Širokozaslonsko</PresentationFormat>
  <Paragraphs>319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3" baseType="lpstr">
      <vt:lpstr>Arial</vt:lpstr>
      <vt:lpstr>Calibri</vt:lpstr>
      <vt:lpstr>Gill Sans MT</vt:lpstr>
      <vt:lpstr>Impact</vt:lpstr>
      <vt:lpstr>Badge</vt:lpstr>
      <vt:lpstr>Zakasnjeno usvajanje prvega jezika vpliv na skladnjo (Boudreault &amp; Mayberry 2006)</vt:lpstr>
      <vt:lpstr>Uvod: raziskovanje usvajanja</vt:lpstr>
      <vt:lpstr>Uvod: raziskovanje usvajanja znakovnih jezikov</vt:lpstr>
      <vt:lpstr>1. Posebnosti usvajanja 1.1 mimika</vt:lpstr>
      <vt:lpstr>1. Posebnosti usvajanja 1.2 nanosniki in ujemanje</vt:lpstr>
      <vt:lpstr>2. Zakasnjeno usvajanje L1</vt:lpstr>
      <vt:lpstr>2. Zakasnjeno usvajanje L1</vt:lpstr>
      <vt:lpstr>2. Zakasnjeno usvajanje L1  2.1 vpliv na jezikovno zmožnost L1</vt:lpstr>
      <vt:lpstr>2. Zakasnjeno usvajanje L1  2.2 vpliv na jezikovno zmožnost L2</vt:lpstr>
      <vt:lpstr>2. Zakasnjeno usvajanje L1  2.3 časovnica struktur</vt:lpstr>
      <vt:lpstr>2. Zakasnjeno usvajanje L1  2.4 časovnica struktur</vt:lpstr>
      <vt:lpstr>2. Zakasnjeno usvajanje L1  2.5 časovnica struktur</vt:lpstr>
      <vt:lpstr>Članek:  Vpliv zakasnjenega usvajanja prvega jezika na skladnjo</vt:lpstr>
      <vt:lpstr>3. Boudreault &amp; Mayberry 2006 3.1 metoda in STIMULI</vt:lpstr>
      <vt:lpstr>3. Boudreault &amp; Mayberry 2006  3.2 TESTIRANCI</vt:lpstr>
      <vt:lpstr>3. Boudreault &amp; Mayberry 2006 3.3 splošeni rezultati </vt:lpstr>
      <vt:lpstr>3. Boudreault &amp; Mayberry 2006 3.4 PODROBNi rezultati</vt:lpstr>
      <vt:lpstr>4. Vpliv nezadostnega stika na usvojitev zapletenih struktur</vt:lpstr>
      <vt:lpstr>4. Vpliv nezadostnega stika 4.1 usvojitev zapletenih struktur</vt:lpstr>
      <vt:lpstr>4. Mayberry idr. (2023) 4.2 osnovni rezultati</vt:lpstr>
      <vt:lpstr>4. Mayberry idr. (2023) 4.2 osnovna interpretacija</vt:lpstr>
      <vt:lpstr>4. Mayberry idr. (2023) 4.3 podrobni rezultati</vt:lpstr>
      <vt:lpstr>4. Mayberry idr. (2023) 4.3 podrobna interpretacija</vt:lpstr>
      <vt:lpstr>PowerPointova predstavitev</vt:lpstr>
      <vt:lpstr>rezultati zapletenih struktur Kretalci z zakanjsnim vnosom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Vzpostavljanje komunikacije pri gluhih otrocih v znakovnem jeziku</dc:title>
  <dc:creator>Matic Pavlič</dc:creator>
  <cp:lastModifiedBy>Matic Pavlič</cp:lastModifiedBy>
  <cp:revision>101</cp:revision>
  <dcterms:created xsi:type="dcterms:W3CDTF">2020-11-18T05:48:10Z</dcterms:created>
  <dcterms:modified xsi:type="dcterms:W3CDTF">2023-11-08T11:50:39Z</dcterms:modified>
</cp:coreProperties>
</file>