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Naslov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22" name="Podnaslov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sl-SI" smtClean="0"/>
              <a:t>Kliknite, če želite urediti slog podnaslova matrice</a:t>
            </a:r>
            <a:endParaRPr kumimoji="0" lang="en-US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B730669-13EF-45B1-8149-2A936C9AF832}" type="datetimeFigureOut">
              <a:rPr lang="sl-SI" smtClean="0"/>
              <a:t>7. 04. 2021</a:t>
            </a:fld>
            <a:endParaRPr lang="sl-SI"/>
          </a:p>
        </p:txBody>
      </p:sp>
      <p:sp>
        <p:nvSpPr>
          <p:cNvPr id="20" name="Ograda noge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10" name="Ograda številke diapozitiva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9FFCB77-4E6F-41FC-BE6D-B5599E4D56BE}" type="slidenum">
              <a:rPr lang="sl-SI" smtClean="0"/>
              <a:t>‹#›</a:t>
            </a:fld>
            <a:endParaRPr lang="sl-SI"/>
          </a:p>
        </p:txBody>
      </p:sp>
      <p:sp>
        <p:nvSpPr>
          <p:cNvPr id="8" name="Elipsa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a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B730669-13EF-45B1-8149-2A936C9AF832}" type="datetimeFigureOut">
              <a:rPr lang="sl-SI" smtClean="0"/>
              <a:t>7. 04. 2021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9FFCB77-4E6F-41FC-BE6D-B5599E4D56BE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B730669-13EF-45B1-8149-2A936C9AF832}" type="datetimeFigureOut">
              <a:rPr lang="sl-SI" smtClean="0"/>
              <a:t>7. 04. 2021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9FFCB77-4E6F-41FC-BE6D-B5599E4D56BE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B730669-13EF-45B1-8149-2A936C9AF832}" type="datetimeFigureOut">
              <a:rPr lang="sl-SI" smtClean="0"/>
              <a:t>7. 04. 2021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9FFCB77-4E6F-41FC-BE6D-B5599E4D56BE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otnik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B730669-13EF-45B1-8149-2A936C9AF832}" type="datetimeFigureOut">
              <a:rPr lang="sl-SI" smtClean="0"/>
              <a:t>7. 04. 2021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9FFCB77-4E6F-41FC-BE6D-B5599E4D56BE}" type="slidenum">
              <a:rPr lang="sl-SI" smtClean="0"/>
              <a:t>‹#›</a:t>
            </a:fld>
            <a:endParaRPr lang="sl-SI"/>
          </a:p>
        </p:txBody>
      </p:sp>
      <p:sp>
        <p:nvSpPr>
          <p:cNvPr id="10" name="Pravokotnik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a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a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B730669-13EF-45B1-8149-2A936C9AF832}" type="datetimeFigureOut">
              <a:rPr lang="sl-SI" smtClean="0"/>
              <a:t>7. 04. 2021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9FFCB77-4E6F-41FC-BE6D-B5599E4D56BE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5" name="Ograda vsebine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B730669-13EF-45B1-8149-2A936C9AF832}" type="datetimeFigureOut">
              <a:rPr lang="sl-SI" smtClean="0"/>
              <a:t>7. 04. 2021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9FFCB77-4E6F-41FC-BE6D-B5599E4D56BE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B730669-13EF-45B1-8149-2A936C9AF832}" type="datetimeFigureOut">
              <a:rPr lang="sl-SI" smtClean="0"/>
              <a:t>7. 04. 2021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9FFCB77-4E6F-41FC-BE6D-B5599E4D56BE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avokotnik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B730669-13EF-45B1-8149-2A936C9AF832}" type="datetimeFigureOut">
              <a:rPr lang="sl-SI" smtClean="0"/>
              <a:t>7. 04. 2021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9FFCB77-4E6F-41FC-BE6D-B5599E4D56BE}" type="slidenum">
              <a:rPr lang="sl-SI" smtClean="0"/>
              <a:t>‹#›</a:t>
            </a:fld>
            <a:endParaRPr lang="sl-SI"/>
          </a:p>
        </p:txBody>
      </p:sp>
      <p:sp>
        <p:nvSpPr>
          <p:cNvPr id="6" name="Pravokotnik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B730669-13EF-45B1-8149-2A936C9AF832}" type="datetimeFigureOut">
              <a:rPr lang="sl-SI" smtClean="0"/>
              <a:t>7. 04. 2021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9FFCB77-4E6F-41FC-BE6D-B5599E4D56BE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B730669-13EF-45B1-8149-2A936C9AF832}" type="datetimeFigureOut">
              <a:rPr lang="sl-SI" smtClean="0"/>
              <a:t>7. 04. 2021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9FFCB77-4E6F-41FC-BE6D-B5599E4D56BE}" type="slidenum">
              <a:rPr lang="sl-SI" smtClean="0"/>
              <a:t>‹#›</a:t>
            </a:fld>
            <a:endParaRPr lang="sl-SI"/>
          </a:p>
        </p:txBody>
      </p:sp>
      <p:sp>
        <p:nvSpPr>
          <p:cNvPr id="8" name="Pravokotnik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sl-SI" smtClean="0"/>
              <a:t>Kliknite ikono, če želite dodati sliko</a:t>
            </a:r>
            <a:endParaRPr kumimoji="0" lang="en-US" dirty="0"/>
          </a:p>
        </p:txBody>
      </p:sp>
      <p:sp>
        <p:nvSpPr>
          <p:cNvPr id="9" name="Diagram poteka: postopek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Diagram poteka: postopek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orta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a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Krof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Pravokotnik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Ograda naslova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9" name="Ograda besedila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  <a:p>
            <a:pPr lvl="1" eaLnBrk="1" latinLnBrk="0" hangingPunct="1"/>
            <a:r>
              <a:rPr kumimoji="0" lang="sl-SI" smtClean="0"/>
              <a:t>Druga raven</a:t>
            </a:r>
          </a:p>
          <a:p>
            <a:pPr lvl="2" eaLnBrk="1" latinLnBrk="0" hangingPunct="1"/>
            <a:r>
              <a:rPr kumimoji="0" lang="sl-SI" smtClean="0"/>
              <a:t>Tretja raven</a:t>
            </a:r>
          </a:p>
          <a:p>
            <a:pPr lvl="3" eaLnBrk="1" latinLnBrk="0" hangingPunct="1"/>
            <a:r>
              <a:rPr kumimoji="0" lang="sl-SI" smtClean="0"/>
              <a:t>Četrta raven</a:t>
            </a:r>
          </a:p>
          <a:p>
            <a:pPr lvl="4" eaLnBrk="1" latinLnBrk="0" hangingPunct="1"/>
            <a:r>
              <a:rPr kumimoji="0" lang="sl-SI" smtClean="0"/>
              <a:t>Peta raven</a:t>
            </a:r>
            <a:endParaRPr kumimoji="0" lang="en-US"/>
          </a:p>
        </p:txBody>
      </p:sp>
      <p:sp>
        <p:nvSpPr>
          <p:cNvPr id="24" name="Ograda datuma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7B730669-13EF-45B1-8149-2A936C9AF832}" type="datetimeFigureOut">
              <a:rPr lang="sl-SI" smtClean="0"/>
              <a:t>7. 04. 2021</a:t>
            </a:fld>
            <a:endParaRPr lang="sl-SI"/>
          </a:p>
        </p:txBody>
      </p:sp>
      <p:sp>
        <p:nvSpPr>
          <p:cNvPr id="10" name="Ograda noge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sl-SI"/>
          </a:p>
        </p:txBody>
      </p:sp>
      <p:sp>
        <p:nvSpPr>
          <p:cNvPr id="22" name="Ograda številke diapozitiva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39FFCB77-4E6F-41FC-BE6D-B5599E4D56BE}" type="slidenum">
              <a:rPr lang="sl-SI" smtClean="0"/>
              <a:t>‹#›</a:t>
            </a:fld>
            <a:endParaRPr lang="sl-SI"/>
          </a:p>
        </p:txBody>
      </p:sp>
      <p:sp>
        <p:nvSpPr>
          <p:cNvPr id="15" name="Pravokotnik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www.google.com/url?sa=i&amp;url=http://www.gorenjskiglas.si/article/20190619/C/190619757/1039/January&amp;psig=AOvVaw0saw319rClFUQ1R8KmI_fe&amp;ust=1617909529552000&amp;source=images&amp;cd=vfe&amp;ved=0CAIQjRxqFwoTCPDUv_Xs7O8CFQAAAAAdAAAAABAO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sl-SI" sz="6600" b="1" dirty="0" smtClean="0">
                <a:latin typeface="Algerian" pitchFamily="82" charset="0"/>
              </a:rPr>
              <a:t>Ivan Tavčar</a:t>
            </a:r>
            <a:endParaRPr lang="sl-SI" sz="6600" b="1" dirty="0">
              <a:latin typeface="Algerian" pitchFamily="82" charset="0"/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l-SI" sz="6600" dirty="0" smtClean="0">
                <a:solidFill>
                  <a:schemeClr val="bg2">
                    <a:lumMod val="25000"/>
                  </a:schemeClr>
                </a:solidFill>
                <a:latin typeface="Harlow Solid Italic" pitchFamily="82" charset="0"/>
              </a:rPr>
              <a:t>Visoška kronika </a:t>
            </a:r>
            <a:r>
              <a:rPr lang="sl-SI" dirty="0" smtClean="0"/>
              <a:t>2</a:t>
            </a:r>
          </a:p>
          <a:p>
            <a:endParaRPr lang="sl-SI" dirty="0" smtClean="0"/>
          </a:p>
          <a:p>
            <a:endParaRPr lang="sl-SI" dirty="0"/>
          </a:p>
        </p:txBody>
      </p:sp>
      <p:pic>
        <p:nvPicPr>
          <p:cNvPr id="4" name="Slika 3" descr="Gorenjski glas | Slike iz Visoške kronike">
            <a:hlinkClick r:id="rId2" tgtFrame="&quot;_blank&quot;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43042" y="3000372"/>
            <a:ext cx="6072230" cy="32480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sl-SI" sz="6600" dirty="0" smtClean="0">
                <a:latin typeface="Harlow Solid Italic" pitchFamily="82" charset="0"/>
              </a:rPr>
              <a:t>Oznaka romana</a:t>
            </a:r>
            <a:endParaRPr lang="sl-SI" sz="6600" dirty="0">
              <a:latin typeface="Harlow Solid Italic" pitchFamily="82" charset="0"/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gradFill flip="none" rotWithShape="1">
            <a:gsLst>
              <a:gs pos="0">
                <a:schemeClr val="accent2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2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2">
                  <a:lumMod val="20000"/>
                  <a:lumOff val="8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</p:spPr>
        <p:txBody>
          <a:bodyPr/>
          <a:lstStyle/>
          <a:p>
            <a:r>
              <a:rPr lang="sl-SI" b="1" dirty="0" smtClean="0">
                <a:solidFill>
                  <a:srgbClr val="C00000"/>
                </a:solidFill>
                <a:latin typeface="Book Antiqua" pitchFamily="18" charset="0"/>
              </a:rPr>
              <a:t>ROMAN </a:t>
            </a:r>
            <a:r>
              <a:rPr lang="sl-SI" b="1" dirty="0" smtClean="0">
                <a:latin typeface="Book Antiqua" pitchFamily="18" charset="0"/>
              </a:rPr>
              <a:t>je najobsežnejše delo v prozi (pripovedno delo), ki je lahko razdeljeno na </a:t>
            </a:r>
            <a:r>
              <a:rPr lang="sl-SI" b="1" u="sng" dirty="0" smtClean="0">
                <a:solidFill>
                  <a:srgbClr val="C00000"/>
                </a:solidFill>
                <a:latin typeface="Book Antiqua" pitchFamily="18" charset="0"/>
              </a:rPr>
              <a:t>poglavja</a:t>
            </a:r>
            <a:r>
              <a:rPr lang="sl-SI" b="1" dirty="0" smtClean="0">
                <a:latin typeface="Book Antiqua" pitchFamily="18" charset="0"/>
              </a:rPr>
              <a:t>.</a:t>
            </a:r>
          </a:p>
          <a:p>
            <a:pPr>
              <a:buNone/>
            </a:pPr>
            <a:endParaRPr lang="sl-SI" b="1" dirty="0" smtClean="0">
              <a:latin typeface="Book Antiqua" pitchFamily="18" charset="0"/>
            </a:endParaRPr>
          </a:p>
          <a:p>
            <a:pPr>
              <a:buNone/>
            </a:pPr>
            <a:r>
              <a:rPr lang="sl-SI" b="1" dirty="0" smtClean="0">
                <a:latin typeface="Book Antiqua" pitchFamily="18" charset="0"/>
              </a:rPr>
              <a:t>Dogajanje v njem je razvejano in zapleteno, lahko poteka </a:t>
            </a:r>
            <a:r>
              <a:rPr lang="sl-SI" b="1" u="sng" dirty="0" smtClean="0">
                <a:solidFill>
                  <a:srgbClr val="C00000"/>
                </a:solidFill>
                <a:latin typeface="Book Antiqua" pitchFamily="18" charset="0"/>
              </a:rPr>
              <a:t>v več dogajalnih prostorih</a:t>
            </a:r>
            <a:r>
              <a:rPr lang="sl-SI" b="1" dirty="0" smtClean="0">
                <a:latin typeface="Book Antiqua" pitchFamily="18" charset="0"/>
              </a:rPr>
              <a:t> in lahko obsega </a:t>
            </a:r>
            <a:r>
              <a:rPr lang="sl-SI" b="1" u="sng" dirty="0" smtClean="0">
                <a:solidFill>
                  <a:srgbClr val="C00000"/>
                </a:solidFill>
                <a:latin typeface="Book Antiqua" pitchFamily="18" charset="0"/>
              </a:rPr>
              <a:t>daljše časovno obdobje </a:t>
            </a:r>
            <a:r>
              <a:rPr lang="sl-SI" b="1" dirty="0" smtClean="0">
                <a:latin typeface="Book Antiqua" pitchFamily="18" charset="0"/>
              </a:rPr>
              <a:t>(</a:t>
            </a:r>
            <a:r>
              <a:rPr lang="sl-SI" b="1" i="1" dirty="0" smtClean="0">
                <a:latin typeface="Book Antiqua" pitchFamily="18" charset="0"/>
              </a:rPr>
              <a:t>leta, desetletja, stoletja …</a:t>
            </a:r>
            <a:r>
              <a:rPr lang="sl-SI" b="1" dirty="0" smtClean="0">
                <a:latin typeface="Book Antiqua" pitchFamily="18" charset="0"/>
              </a:rPr>
              <a:t>).</a:t>
            </a:r>
          </a:p>
          <a:p>
            <a:pPr>
              <a:buNone/>
            </a:pPr>
            <a:endParaRPr lang="sl-SI" b="1" dirty="0">
              <a:latin typeface="Book Antiqua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357290" y="285728"/>
            <a:ext cx="7572428" cy="796908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sl-SI" sz="2800" dirty="0" smtClean="0">
                <a:latin typeface="Harlow Solid Italic" pitchFamily="82" charset="0"/>
              </a:rPr>
              <a:t>Oznaka romana</a:t>
            </a:r>
            <a:endParaRPr lang="sl-SI" sz="2800" dirty="0">
              <a:latin typeface="Harlow Solid Italic" pitchFamily="82" charset="0"/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1357290" y="1142984"/>
            <a:ext cx="7576398" cy="5500726"/>
          </a:xfrm>
          <a:gradFill flip="none" rotWithShape="1">
            <a:gsLst>
              <a:gs pos="0">
                <a:schemeClr val="accent2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2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2">
                  <a:lumMod val="20000"/>
                  <a:lumOff val="8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</p:spPr>
        <p:txBody>
          <a:bodyPr>
            <a:normAutofit/>
          </a:bodyPr>
          <a:lstStyle/>
          <a:p>
            <a:pPr>
              <a:buNone/>
            </a:pPr>
            <a:r>
              <a:rPr lang="sl-SI" sz="2400" dirty="0" smtClean="0">
                <a:latin typeface="Book Antiqua" pitchFamily="18" charset="0"/>
              </a:rPr>
              <a:t>V romanu nastopa </a:t>
            </a:r>
            <a:r>
              <a:rPr lang="sl-SI" sz="2400" u="sng" dirty="0" smtClean="0">
                <a:solidFill>
                  <a:srgbClr val="C00000"/>
                </a:solidFill>
                <a:latin typeface="Book Antiqua" pitchFamily="18" charset="0"/>
              </a:rPr>
              <a:t>veliko književnih oseb </a:t>
            </a:r>
            <a:r>
              <a:rPr lang="sl-SI" sz="2400" dirty="0" smtClean="0">
                <a:latin typeface="Book Antiqua" pitchFamily="18" charset="0"/>
              </a:rPr>
              <a:t>( </a:t>
            </a:r>
            <a:r>
              <a:rPr lang="sl-SI" sz="2400" i="1" dirty="0" smtClean="0">
                <a:latin typeface="Book Antiqua" pitchFamily="18" charset="0"/>
              </a:rPr>
              <a:t>tudi</a:t>
            </a:r>
            <a:r>
              <a:rPr lang="sl-SI" sz="2400" dirty="0" smtClean="0">
                <a:latin typeface="Book Antiqua" pitchFamily="18" charset="0"/>
              </a:rPr>
              <a:t> </a:t>
            </a:r>
            <a:r>
              <a:rPr lang="sl-SI" sz="2400" i="1" dirty="0" smtClean="0">
                <a:latin typeface="Book Antiqua" pitchFamily="18" charset="0"/>
              </a:rPr>
              <a:t>ena ali več glavnih oseb</a:t>
            </a:r>
            <a:r>
              <a:rPr lang="sl-SI" sz="2400" dirty="0" smtClean="0">
                <a:latin typeface="Book Antiqua" pitchFamily="18" charset="0"/>
              </a:rPr>
              <a:t>).</a:t>
            </a:r>
          </a:p>
          <a:p>
            <a:pPr>
              <a:buNone/>
            </a:pPr>
            <a:endParaRPr lang="sl-SI" sz="2400" dirty="0" smtClean="0">
              <a:latin typeface="Book Antiqua" pitchFamily="18" charset="0"/>
            </a:endParaRPr>
          </a:p>
          <a:p>
            <a:pPr>
              <a:buNone/>
            </a:pPr>
            <a:r>
              <a:rPr lang="sl-SI" sz="2400" dirty="0" smtClean="0">
                <a:latin typeface="Book Antiqua" pitchFamily="18" charset="0"/>
              </a:rPr>
              <a:t>V romanu se prikazovanje zunanjih dogodkov </a:t>
            </a:r>
            <a:r>
              <a:rPr lang="sl-SI" sz="2400" u="sng" dirty="0" smtClean="0">
                <a:solidFill>
                  <a:srgbClr val="C00000"/>
                </a:solidFill>
                <a:latin typeface="Book Antiqua" pitchFamily="18" charset="0"/>
              </a:rPr>
              <a:t>osredotoča na značaje literarnih oseb </a:t>
            </a:r>
            <a:r>
              <a:rPr lang="sl-SI" sz="2400" dirty="0" smtClean="0">
                <a:latin typeface="Book Antiqua" pitchFamily="18" charset="0"/>
              </a:rPr>
              <a:t>– osebe s svojimi značajskimi lastnostmi odločilno vplivajo na zunanje dogajanje in ga usmerjajo.</a:t>
            </a:r>
          </a:p>
          <a:p>
            <a:pPr>
              <a:buNone/>
            </a:pPr>
            <a:endParaRPr lang="sl-SI" sz="2400" dirty="0" smtClean="0">
              <a:latin typeface="Book Antiqua" pitchFamily="18" charset="0"/>
            </a:endParaRPr>
          </a:p>
          <a:p>
            <a:pPr>
              <a:buNone/>
            </a:pPr>
            <a:r>
              <a:rPr lang="sl-SI" sz="2400" u="sng" dirty="0" smtClean="0">
                <a:solidFill>
                  <a:srgbClr val="C00000"/>
                </a:solidFill>
                <a:latin typeface="Book Antiqua" pitchFamily="18" charset="0"/>
              </a:rPr>
              <a:t>Po vsebini  </a:t>
            </a:r>
            <a:r>
              <a:rPr lang="sl-SI" sz="2400" dirty="0" smtClean="0">
                <a:latin typeface="Book Antiqua" pitchFamily="18" charset="0"/>
              </a:rPr>
              <a:t>(od kod avtor zajema snov) </a:t>
            </a:r>
            <a:r>
              <a:rPr lang="sl-SI" sz="2400" u="sng" dirty="0" smtClean="0">
                <a:solidFill>
                  <a:srgbClr val="C00000"/>
                </a:solidFill>
                <a:latin typeface="Book Antiqua" pitchFamily="18" charset="0"/>
              </a:rPr>
              <a:t>ločimo</a:t>
            </a:r>
            <a:r>
              <a:rPr lang="sl-SI" sz="2400" dirty="0" smtClean="0">
                <a:latin typeface="Book Antiqua" pitchFamily="18" charset="0"/>
              </a:rPr>
              <a:t>: realistične, zgodovinske, pustolovske, fantastične, ljubezenske, (avto)biografske, psihološke, kriminalne, utopične …</a:t>
            </a:r>
            <a:endParaRPr lang="sl-SI" sz="2400" dirty="0">
              <a:latin typeface="Book Antiqua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sl-SI" dirty="0" smtClean="0">
                <a:latin typeface="Harlow Solid Italic" pitchFamily="82" charset="0"/>
              </a:rPr>
              <a:t>Zgodovinski roman</a:t>
            </a:r>
            <a:endParaRPr lang="sl-SI" dirty="0">
              <a:latin typeface="Harlow Solid Italic" pitchFamily="82" charset="0"/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4981596"/>
          </a:xfrm>
          <a:gradFill flip="none" rotWithShape="1">
            <a:gsLst>
              <a:gs pos="0">
                <a:schemeClr val="accent2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2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2">
                  <a:lumMod val="20000"/>
                  <a:lumOff val="8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</p:spPr>
        <p:txBody>
          <a:bodyPr>
            <a:normAutofit fontScale="92500" lnSpcReduction="20000"/>
          </a:bodyPr>
          <a:lstStyle/>
          <a:p>
            <a:r>
              <a:rPr lang="sl-SI" dirty="0" smtClean="0">
                <a:latin typeface="Book Antiqua" pitchFamily="18" charset="0"/>
              </a:rPr>
              <a:t>Zgodovinski roman snov zajema iz zgodovine (</a:t>
            </a:r>
            <a:r>
              <a:rPr lang="sl-SI" i="1" dirty="0" smtClean="0">
                <a:latin typeface="Book Antiqua" pitchFamily="18" charset="0"/>
              </a:rPr>
              <a:t>antika, srednji vek, 2. svetovna vojna, 17. stoletje </a:t>
            </a:r>
            <a:r>
              <a:rPr lang="sl-SI" dirty="0" smtClean="0">
                <a:latin typeface="Book Antiqua" pitchFamily="18" charset="0"/>
              </a:rPr>
              <a:t>…).</a:t>
            </a:r>
          </a:p>
          <a:p>
            <a:r>
              <a:rPr lang="sl-SI" dirty="0" smtClean="0">
                <a:latin typeface="Book Antiqua" pitchFamily="18" charset="0"/>
              </a:rPr>
              <a:t>Ker avtorji črpajo </a:t>
            </a:r>
            <a:r>
              <a:rPr lang="sl-SI" u="sng" dirty="0" smtClean="0">
                <a:solidFill>
                  <a:srgbClr val="C00000"/>
                </a:solidFill>
                <a:latin typeface="Book Antiqua" pitchFamily="18" charset="0"/>
              </a:rPr>
              <a:t>snov iz zgodovine</a:t>
            </a:r>
            <a:r>
              <a:rPr lang="sl-SI" dirty="0" smtClean="0">
                <a:latin typeface="Book Antiqua" pitchFamily="18" charset="0"/>
              </a:rPr>
              <a:t>, se pri tem naslanjajo na številne </a:t>
            </a:r>
            <a:r>
              <a:rPr lang="sl-SI" u="sng" dirty="0" smtClean="0">
                <a:solidFill>
                  <a:srgbClr val="C00000"/>
                </a:solidFill>
                <a:latin typeface="Book Antiqua" pitchFamily="18" charset="0"/>
              </a:rPr>
              <a:t>zgodovinske vire </a:t>
            </a:r>
            <a:r>
              <a:rPr lang="sl-SI" dirty="0" smtClean="0">
                <a:latin typeface="Book Antiqua" pitchFamily="18" charset="0"/>
              </a:rPr>
              <a:t>(</a:t>
            </a:r>
            <a:r>
              <a:rPr lang="sl-SI" i="1" dirty="0" smtClean="0">
                <a:latin typeface="Book Antiqua" pitchFamily="18" charset="0"/>
              </a:rPr>
              <a:t>stari zapisi in listine, arhivi, ljudsko izročilo </a:t>
            </a:r>
            <a:r>
              <a:rPr lang="sl-SI" dirty="0" smtClean="0">
                <a:latin typeface="Book Antiqua" pitchFamily="18" charset="0"/>
              </a:rPr>
              <a:t>…).</a:t>
            </a:r>
          </a:p>
          <a:p>
            <a:r>
              <a:rPr lang="sl-SI" dirty="0" smtClean="0">
                <a:latin typeface="Book Antiqua" pitchFamily="18" charset="0"/>
              </a:rPr>
              <a:t>V zgodovinskem romanu so </a:t>
            </a:r>
            <a:r>
              <a:rPr lang="sl-SI" u="sng" dirty="0" smtClean="0">
                <a:solidFill>
                  <a:srgbClr val="C00000"/>
                </a:solidFill>
                <a:latin typeface="Book Antiqua" pitchFamily="18" charset="0"/>
              </a:rPr>
              <a:t>dogodki in osebe pogosto domišljijsko preoblikovani</a:t>
            </a:r>
            <a:r>
              <a:rPr lang="sl-SI" dirty="0" smtClean="0">
                <a:latin typeface="Book Antiqua" pitchFamily="18" charset="0"/>
              </a:rPr>
              <a:t> (</a:t>
            </a:r>
            <a:r>
              <a:rPr lang="sl-SI" i="1" dirty="0" smtClean="0">
                <a:latin typeface="Book Antiqua" pitchFamily="18" charset="0"/>
              </a:rPr>
              <a:t>gre za prepletanje resničnih zgodovinskih dogodkov in oseb z domišljijskimi</a:t>
            </a:r>
            <a:r>
              <a:rPr lang="sl-SI" dirty="0" smtClean="0">
                <a:latin typeface="Book Antiqua" pitchFamily="18" charset="0"/>
              </a:rPr>
              <a:t>).</a:t>
            </a:r>
            <a:endParaRPr lang="sl-SI" dirty="0">
              <a:latin typeface="Book Antiqua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sl-SI" dirty="0" smtClean="0">
                <a:latin typeface="Harlow Solid Italic" pitchFamily="82" charset="0"/>
              </a:rPr>
              <a:t>Kronika</a:t>
            </a:r>
            <a:endParaRPr lang="sl-SI" dirty="0">
              <a:latin typeface="Harlow Solid Italic" pitchFamily="82" charset="0"/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053034"/>
          </a:xfrm>
          <a:gradFill flip="none" rotWithShape="1">
            <a:gsLst>
              <a:gs pos="0">
                <a:schemeClr val="accent2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2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2">
                  <a:lumMod val="20000"/>
                  <a:lumOff val="8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</p:spPr>
        <p:txBody>
          <a:bodyPr>
            <a:normAutofit lnSpcReduction="10000"/>
          </a:bodyPr>
          <a:lstStyle/>
          <a:p>
            <a:r>
              <a:rPr lang="sl-SI" sz="1600" b="1" dirty="0" smtClean="0">
                <a:latin typeface="Book Antiqua" pitchFamily="18" charset="0"/>
              </a:rPr>
              <a:t>Po SSKJ</a:t>
            </a:r>
          </a:p>
          <a:p>
            <a:pPr>
              <a:buNone/>
            </a:pPr>
            <a:r>
              <a:rPr lang="sl-SI" sz="2400" b="1" dirty="0" smtClean="0">
                <a:latin typeface="Book Antiqua" pitchFamily="18" charset="0"/>
              </a:rPr>
              <a:t>kronika</a:t>
            </a:r>
            <a:r>
              <a:rPr lang="sl-SI" sz="2400" dirty="0" smtClean="0">
                <a:latin typeface="Book Antiqua" pitchFamily="18" charset="0"/>
              </a:rPr>
              <a:t> -e ž </a:t>
            </a:r>
            <a:r>
              <a:rPr lang="sl-SI" sz="2400" i="1" dirty="0" smtClean="0">
                <a:latin typeface="Book Antiqua" pitchFamily="18" charset="0"/>
              </a:rPr>
              <a:t>obširnejši zapis pomembnejših dogodkov po zaporedju dogajanja:</a:t>
            </a:r>
            <a:r>
              <a:rPr lang="sl-SI" sz="2400" dirty="0" smtClean="0">
                <a:latin typeface="Book Antiqua" pitchFamily="18" charset="0"/>
              </a:rPr>
              <a:t> pisati kroniko; brati kaj v starih kronikah; kronika cerkve, gradu // navadno s prilastkom </a:t>
            </a:r>
            <a:r>
              <a:rPr lang="sl-SI" sz="2400" i="1" dirty="0" smtClean="0">
                <a:latin typeface="Book Antiqua" pitchFamily="18" charset="0"/>
              </a:rPr>
              <a:t>časopisni zapisi pomembnejših dogodkov s kakega področja:</a:t>
            </a:r>
            <a:r>
              <a:rPr lang="sl-SI" sz="2400" dirty="0" smtClean="0">
                <a:latin typeface="Book Antiqua" pitchFamily="18" charset="0"/>
              </a:rPr>
              <a:t> dnevna kronika; šolska kronika / slovenska kulturna kronika • publ. črna kronika tedna </a:t>
            </a:r>
            <a:r>
              <a:rPr lang="sl-SI" sz="2400" i="1" dirty="0" smtClean="0">
                <a:latin typeface="Book Antiqua" pitchFamily="18" charset="0"/>
              </a:rPr>
              <a:t>(prometne) nesreče</a:t>
            </a:r>
            <a:r>
              <a:rPr lang="sl-SI" sz="2400" dirty="0" smtClean="0">
                <a:latin typeface="Book Antiqua" pitchFamily="18" charset="0"/>
              </a:rPr>
              <a:t>; </a:t>
            </a:r>
            <a:r>
              <a:rPr lang="sl-SI" sz="2400" dirty="0" err="1" smtClean="0">
                <a:latin typeface="Book Antiqua" pitchFamily="18" charset="0"/>
              </a:rPr>
              <a:t>ekspr</a:t>
            </a:r>
            <a:r>
              <a:rPr lang="sl-SI" sz="2400" dirty="0" smtClean="0">
                <a:latin typeface="Book Antiqua" pitchFamily="18" charset="0"/>
              </a:rPr>
              <a:t>. ta človek je živa kronika </a:t>
            </a:r>
            <a:r>
              <a:rPr lang="sl-SI" sz="2400" i="1" dirty="0" smtClean="0">
                <a:latin typeface="Book Antiqua" pitchFamily="18" charset="0"/>
              </a:rPr>
              <a:t>se dobro spominja dogodkov</a:t>
            </a:r>
            <a:r>
              <a:rPr lang="sl-SI" sz="2400" dirty="0" smtClean="0">
                <a:latin typeface="Book Antiqua" pitchFamily="18" charset="0"/>
              </a:rPr>
              <a:t> * lit. dramska kronika </a:t>
            </a:r>
            <a:r>
              <a:rPr lang="sl-SI" sz="2400" i="1" dirty="0" smtClean="0">
                <a:latin typeface="Book Antiqua" pitchFamily="18" charset="0"/>
              </a:rPr>
              <a:t>dramsko delo v obliki kronike </a:t>
            </a:r>
            <a:endParaRPr lang="sl-SI" sz="2400" i="1" dirty="0" smtClean="0">
              <a:latin typeface="Book Antiqua" pitchFamily="18" charset="0"/>
            </a:endParaRPr>
          </a:p>
          <a:p>
            <a:pPr>
              <a:buNone/>
            </a:pPr>
            <a:endParaRPr lang="sl-SI" sz="2400" i="1" dirty="0" smtClean="0">
              <a:latin typeface="Book Antiqua" pitchFamily="18" charset="0"/>
            </a:endParaRPr>
          </a:p>
          <a:p>
            <a:pPr>
              <a:buNone/>
            </a:pPr>
            <a:r>
              <a:rPr lang="sl-SI" sz="2400" b="1" dirty="0" smtClean="0">
                <a:latin typeface="Book Antiqua" pitchFamily="18" charset="0"/>
              </a:rPr>
              <a:t>kroníst</a:t>
            </a:r>
            <a:r>
              <a:rPr lang="sl-SI" sz="2400" dirty="0" smtClean="0">
                <a:latin typeface="Book Antiqua" pitchFamily="18" charset="0"/>
              </a:rPr>
              <a:t>-a</a:t>
            </a:r>
            <a:r>
              <a:rPr lang="sl-SI" sz="2400" dirty="0" smtClean="0">
                <a:latin typeface="Book Antiqua" pitchFamily="18" charset="0"/>
              </a:rPr>
              <a:t> m (ȋ) pisec kronike: o zgodovini cerkve poroča samostanski kronist; mestni kronist; natančen kronist revolucije / kronist nesreče</a:t>
            </a:r>
            <a:endParaRPr lang="sl-SI" sz="2400" dirty="0">
              <a:latin typeface="Book Antiqua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sl-SI" dirty="0" smtClean="0">
                <a:latin typeface="Harlow Solid Italic" pitchFamily="82" charset="0"/>
              </a:rPr>
              <a:t>Avtor - pripovedovalec</a:t>
            </a:r>
            <a:endParaRPr lang="sl-SI" dirty="0">
              <a:latin typeface="Harlow Solid Italic" pitchFamily="82" charset="0"/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gradFill flip="none" rotWithShape="1">
            <a:gsLst>
              <a:gs pos="0">
                <a:schemeClr val="accent2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2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2">
                  <a:lumMod val="20000"/>
                  <a:lumOff val="8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</p:spPr>
        <p:txBody>
          <a:bodyPr/>
          <a:lstStyle/>
          <a:p>
            <a:r>
              <a:rPr lang="sl-SI" u="sng" dirty="0" smtClean="0">
                <a:solidFill>
                  <a:srgbClr val="C00000"/>
                </a:solidFill>
                <a:latin typeface="Book Antiqua" pitchFamily="18" charset="0"/>
              </a:rPr>
              <a:t>Avtor</a:t>
            </a:r>
            <a:r>
              <a:rPr lang="sl-SI" dirty="0" smtClean="0">
                <a:latin typeface="Book Antiqua" pitchFamily="18" charset="0"/>
              </a:rPr>
              <a:t> literarnega dela je tisti, ki to literarno </a:t>
            </a:r>
            <a:r>
              <a:rPr lang="sl-SI" u="sng" dirty="0" smtClean="0">
                <a:solidFill>
                  <a:srgbClr val="C00000"/>
                </a:solidFill>
                <a:latin typeface="Book Antiqua" pitchFamily="18" charset="0"/>
              </a:rPr>
              <a:t>delo napiše </a:t>
            </a:r>
            <a:r>
              <a:rPr lang="sl-SI" dirty="0" smtClean="0">
                <a:latin typeface="Book Antiqua" pitchFamily="18" charset="0"/>
              </a:rPr>
              <a:t>(</a:t>
            </a:r>
            <a:r>
              <a:rPr lang="sl-SI" i="1" dirty="0" smtClean="0">
                <a:latin typeface="Book Antiqua" pitchFamily="18" charset="0"/>
              </a:rPr>
              <a:t>Ivan Tavčar</a:t>
            </a:r>
            <a:r>
              <a:rPr lang="sl-SI" dirty="0" smtClean="0">
                <a:latin typeface="Book Antiqua" pitchFamily="18" charset="0"/>
              </a:rPr>
              <a:t>).</a:t>
            </a:r>
          </a:p>
          <a:p>
            <a:r>
              <a:rPr lang="sl-SI" u="sng" dirty="0" smtClean="0">
                <a:solidFill>
                  <a:srgbClr val="C00000"/>
                </a:solidFill>
                <a:latin typeface="Book Antiqua" pitchFamily="18" charset="0"/>
              </a:rPr>
              <a:t>Pripovedovalec</a:t>
            </a:r>
            <a:r>
              <a:rPr lang="sl-SI" dirty="0" smtClean="0">
                <a:latin typeface="Book Antiqua" pitchFamily="18" charset="0"/>
              </a:rPr>
              <a:t> je oseba oz. glas, ki </a:t>
            </a:r>
            <a:r>
              <a:rPr lang="sl-SI" u="sng" dirty="0" smtClean="0">
                <a:solidFill>
                  <a:srgbClr val="C00000"/>
                </a:solidFill>
                <a:latin typeface="Book Antiqua" pitchFamily="18" charset="0"/>
              </a:rPr>
              <a:t>zgodbo</a:t>
            </a:r>
            <a:r>
              <a:rPr lang="sl-SI" dirty="0" smtClean="0">
                <a:latin typeface="Book Antiqua" pitchFamily="18" charset="0"/>
              </a:rPr>
              <a:t> v književnem delu </a:t>
            </a:r>
            <a:r>
              <a:rPr lang="sl-SI" u="sng" dirty="0" smtClean="0">
                <a:solidFill>
                  <a:srgbClr val="C00000"/>
                </a:solidFill>
                <a:latin typeface="Book Antiqua" pitchFamily="18" charset="0"/>
              </a:rPr>
              <a:t>pripoveduje</a:t>
            </a:r>
            <a:r>
              <a:rPr lang="sl-SI" dirty="0" smtClean="0">
                <a:latin typeface="Book Antiqua" pitchFamily="18" charset="0"/>
              </a:rPr>
              <a:t> bralcu. (</a:t>
            </a:r>
            <a:r>
              <a:rPr lang="sl-SI" i="1" dirty="0" smtClean="0">
                <a:latin typeface="Book Antiqua" pitchFamily="18" charset="0"/>
              </a:rPr>
              <a:t>Izidor </a:t>
            </a:r>
            <a:r>
              <a:rPr lang="sl-SI" i="1" dirty="0" err="1" smtClean="0">
                <a:latin typeface="Book Antiqua" pitchFamily="18" charset="0"/>
              </a:rPr>
              <a:t>Khallan</a:t>
            </a:r>
            <a:r>
              <a:rPr lang="sl-SI" i="1" dirty="0" smtClean="0">
                <a:latin typeface="Book Antiqua" pitchFamily="18" charset="0"/>
              </a:rPr>
              <a:t>; epilog: </a:t>
            </a:r>
            <a:r>
              <a:rPr lang="sl-SI" i="1" dirty="0" err="1" smtClean="0">
                <a:latin typeface="Book Antiqua" pitchFamily="18" charset="0"/>
              </a:rPr>
              <a:t>Georgius</a:t>
            </a:r>
            <a:r>
              <a:rPr lang="sl-SI" i="1" dirty="0" smtClean="0">
                <a:latin typeface="Book Antiqua" pitchFamily="18" charset="0"/>
              </a:rPr>
              <a:t> </a:t>
            </a:r>
            <a:r>
              <a:rPr lang="sl-SI" i="1" dirty="0" err="1" smtClean="0">
                <a:latin typeface="Book Antiqua" pitchFamily="18" charset="0"/>
              </a:rPr>
              <a:t>Postumus</a:t>
            </a:r>
            <a:r>
              <a:rPr lang="sl-SI" dirty="0" smtClean="0">
                <a:latin typeface="Book Antiqua" pitchFamily="18" charset="0"/>
              </a:rPr>
              <a:t>).</a:t>
            </a:r>
          </a:p>
          <a:p>
            <a:r>
              <a:rPr lang="sl-SI" dirty="0" smtClean="0">
                <a:solidFill>
                  <a:srgbClr val="C00000"/>
                </a:solidFill>
                <a:latin typeface="Book Antiqua" pitchFamily="18" charset="0"/>
              </a:rPr>
              <a:t>Avtor</a:t>
            </a:r>
            <a:r>
              <a:rPr lang="sl-SI" dirty="0" smtClean="0">
                <a:latin typeface="Book Antiqua" pitchFamily="18" charset="0"/>
              </a:rPr>
              <a:t> je </a:t>
            </a:r>
            <a:r>
              <a:rPr lang="sl-SI" dirty="0" smtClean="0">
                <a:solidFill>
                  <a:srgbClr val="C00000"/>
                </a:solidFill>
                <a:latin typeface="Book Antiqua" pitchFamily="18" charset="0"/>
              </a:rPr>
              <a:t>pripovedovalec</a:t>
            </a:r>
            <a:r>
              <a:rPr lang="sl-SI" dirty="0" smtClean="0">
                <a:latin typeface="Book Antiqua" pitchFamily="18" charset="0"/>
              </a:rPr>
              <a:t> le takrat, kadar opisuje dogodke iz svojega življenja </a:t>
            </a:r>
            <a:r>
              <a:rPr lang="sl-SI" dirty="0" smtClean="0">
                <a:latin typeface="Book Antiqua" pitchFamily="18" charset="0"/>
                <a:cs typeface="Times New Roman"/>
              </a:rPr>
              <a:t>→ t. i. </a:t>
            </a:r>
            <a:r>
              <a:rPr lang="sl-SI" dirty="0" smtClean="0">
                <a:solidFill>
                  <a:srgbClr val="C00000"/>
                </a:solidFill>
                <a:latin typeface="Book Antiqua" pitchFamily="18" charset="0"/>
                <a:cs typeface="Times New Roman"/>
              </a:rPr>
              <a:t>avtobiografsko delo</a:t>
            </a:r>
            <a:r>
              <a:rPr lang="sl-SI" dirty="0" smtClean="0">
                <a:latin typeface="Book Antiqua" pitchFamily="18" charset="0"/>
                <a:cs typeface="Times New Roman"/>
              </a:rPr>
              <a:t>.</a:t>
            </a:r>
            <a:r>
              <a:rPr lang="sl-SI" dirty="0" smtClean="0">
                <a:latin typeface="Book Antiqua" pitchFamily="18" charset="0"/>
              </a:rPr>
              <a:t> </a:t>
            </a:r>
            <a:endParaRPr lang="sl-SI" dirty="0">
              <a:latin typeface="Book Antiqua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654032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sl-SI" sz="2400" dirty="0" smtClean="0">
                <a:latin typeface="Harlow Solid Italic" pitchFamily="82" charset="0"/>
              </a:rPr>
              <a:t>Avtor - pripovedovalec</a:t>
            </a:r>
            <a:endParaRPr lang="sl-SI" sz="2400" dirty="0">
              <a:latin typeface="Harlow Solid Italic" pitchFamily="82" charset="0"/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1435608" y="1142984"/>
            <a:ext cx="7498080" cy="5105416"/>
          </a:xfrm>
          <a:gradFill flip="none" rotWithShape="1">
            <a:gsLst>
              <a:gs pos="0">
                <a:schemeClr val="accent2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2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2">
                  <a:lumMod val="20000"/>
                  <a:lumOff val="8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</p:spPr>
        <p:txBody>
          <a:bodyPr/>
          <a:lstStyle/>
          <a:p>
            <a:r>
              <a:rPr lang="sl-SI" dirty="0" smtClean="0"/>
              <a:t>Avtor se največkrat postavi v vlogo tretje osebe, ki o dogajanju vse ve, vidi in pozna tudi čustva in misli književnih oseb </a:t>
            </a:r>
            <a:r>
              <a:rPr lang="sl-SI" dirty="0" smtClean="0">
                <a:latin typeface="Times New Roman"/>
                <a:cs typeface="Times New Roman"/>
              </a:rPr>
              <a:t>→ </a:t>
            </a:r>
            <a:r>
              <a:rPr lang="sl-SI" b="1" dirty="0" smtClean="0">
                <a:solidFill>
                  <a:srgbClr val="00B050"/>
                </a:solidFill>
                <a:latin typeface="Times New Roman"/>
                <a:cs typeface="Times New Roman"/>
              </a:rPr>
              <a:t>tretjeosebni, vsevedni pripovedovalec</a:t>
            </a:r>
            <a:r>
              <a:rPr lang="sl-SI" dirty="0" smtClean="0">
                <a:latin typeface="Times New Roman"/>
                <a:cs typeface="Times New Roman"/>
              </a:rPr>
              <a:t>.</a:t>
            </a:r>
          </a:p>
          <a:p>
            <a:endParaRPr lang="sl-SI" dirty="0" smtClean="0">
              <a:latin typeface="Times New Roman"/>
              <a:cs typeface="Times New Roman"/>
            </a:endParaRPr>
          </a:p>
          <a:p>
            <a:r>
              <a:rPr lang="sl-SI" dirty="0" smtClean="0">
                <a:latin typeface="Times New Roman"/>
                <a:cs typeface="Times New Roman"/>
              </a:rPr>
              <a:t>Kadar zgodbo pripoveduje ena od književnih oseb v prvi osebi → </a:t>
            </a:r>
            <a:r>
              <a:rPr lang="sl-SI" b="1" dirty="0" smtClean="0">
                <a:solidFill>
                  <a:srgbClr val="00B050"/>
                </a:solidFill>
                <a:latin typeface="Times New Roman"/>
                <a:cs typeface="Times New Roman"/>
              </a:rPr>
              <a:t>prvoosebni pripovedovalec</a:t>
            </a:r>
            <a:r>
              <a:rPr lang="sl-SI" dirty="0" smtClean="0">
                <a:latin typeface="Times New Roman"/>
                <a:cs typeface="Times New Roman"/>
              </a:rPr>
              <a:t>.</a:t>
            </a:r>
            <a:endParaRPr lang="sl-SI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ij">
  <a:themeElements>
    <a:clrScheme name="Solsticij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ij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ij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95</TotalTime>
  <Words>385</Words>
  <Application>Microsoft Office PowerPoint</Application>
  <PresentationFormat>Diaprojekcija na zaslonu (4:3)</PresentationFormat>
  <Paragraphs>29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7</vt:i4>
      </vt:variant>
    </vt:vector>
  </HeadingPairs>
  <TitlesOfParts>
    <vt:vector size="8" baseType="lpstr">
      <vt:lpstr>Solsticij</vt:lpstr>
      <vt:lpstr>Ivan Tavčar</vt:lpstr>
      <vt:lpstr>Oznaka romana</vt:lpstr>
      <vt:lpstr>Oznaka romana</vt:lpstr>
      <vt:lpstr>Zgodovinski roman</vt:lpstr>
      <vt:lpstr>Kronika</vt:lpstr>
      <vt:lpstr>Avtor - pripovedovalec</vt:lpstr>
      <vt:lpstr>Avtor - pripovedovalec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Ivan Tavčar</dc:title>
  <dc:creator>HP 8200</dc:creator>
  <cp:lastModifiedBy>HP 8200</cp:lastModifiedBy>
  <cp:revision>10</cp:revision>
  <dcterms:created xsi:type="dcterms:W3CDTF">2021-04-07T19:16:05Z</dcterms:created>
  <dcterms:modified xsi:type="dcterms:W3CDTF">2021-04-07T20:51:55Z</dcterms:modified>
</cp:coreProperties>
</file>