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6" r:id="rId4"/>
    <p:sldId id="268" r:id="rId5"/>
    <p:sldId id="269" r:id="rId6"/>
    <p:sldId id="270" r:id="rId7"/>
    <p:sldId id="265" r:id="rId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4"/>
    <a:srgbClr val="C9423B"/>
    <a:srgbClr val="FF9900"/>
    <a:srgbClr val="F4D22B"/>
    <a:srgbClr val="D14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9" autoAdjust="0"/>
    <p:restoredTop sz="94690" autoAdjust="0"/>
  </p:normalViewPr>
  <p:slideViewPr>
    <p:cSldViewPr snapToGrid="0">
      <p:cViewPr>
        <p:scale>
          <a:sx n="60" d="100"/>
          <a:sy n="60" d="100"/>
        </p:scale>
        <p:origin x="-300" y="-11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1F740-2A4F-4D22-837E-A93AE51969C0}" type="datetimeFigureOut">
              <a:rPr lang="nl-NL" smtClean="0"/>
              <a:t>9-8-2019</a:t>
            </a:fld>
            <a:endParaRPr lang="nl-NL"/>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C8F047-6B9D-406A-849E-7ED9F2416055}" type="slidenum">
              <a:rPr lang="nl-NL" smtClean="0"/>
              <a:t>‹#›</a:t>
            </a:fld>
            <a:endParaRPr lang="nl-NL"/>
          </a:p>
        </p:txBody>
      </p:sp>
    </p:spTree>
    <p:extLst>
      <p:ext uri="{BB962C8B-B14F-4D97-AF65-F5344CB8AC3E}">
        <p14:creationId xmlns:p14="http://schemas.microsoft.com/office/powerpoint/2010/main" val="353470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37325" y="73025"/>
            <a:ext cx="26066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62250" y="2165350"/>
            <a:ext cx="35433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19225" y="5138738"/>
            <a:ext cx="622935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755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7163" y="265113"/>
            <a:ext cx="11811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52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extBox 6"/>
          <p:cNvSpPr txBox="1"/>
          <p:nvPr userDrawn="1"/>
        </p:nvSpPr>
        <p:spPr>
          <a:xfrm>
            <a:off x="1760538" y="2703513"/>
            <a:ext cx="7214129" cy="1077218"/>
          </a:xfrm>
          <a:prstGeom prst="rect">
            <a:avLst/>
          </a:prstGeom>
          <a:noFill/>
        </p:spPr>
        <p:txBody>
          <a:bodyPr wrap="square">
            <a:spAutoFit/>
          </a:bodyPr>
          <a:lstStyle/>
          <a:p>
            <a:pPr eaLnBrk="1" fontAlgn="auto" hangingPunct="1">
              <a:spcBef>
                <a:spcPts val="0"/>
              </a:spcBef>
              <a:spcAft>
                <a:spcPts val="0"/>
              </a:spcAft>
              <a:defRPr/>
            </a:pPr>
            <a:r>
              <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This project has been funded with support from the European Commission. This publication reflects the views only of the author, and the Commission cannot be held responsible for any use which may be made of the information contained therein.</a:t>
            </a:r>
          </a:p>
        </p:txBody>
      </p:sp>
      <p:pic>
        <p:nvPicPr>
          <p:cNvPr id="8"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78738" y="220663"/>
            <a:ext cx="1225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EU_Flag.jp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2575" y="2703513"/>
            <a:ext cx="13001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699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Content">
    <p:spTree>
      <p:nvGrpSpPr>
        <p:cNvPr id="1" name=""/>
        <p:cNvGrpSpPr/>
        <p:nvPr/>
      </p:nvGrpSpPr>
      <p:grpSpPr>
        <a:xfrm>
          <a:off x="0" y="0"/>
          <a:ext cx="0" cy="0"/>
          <a:chOff x="0" y="0"/>
          <a:chExt cx="0" cy="0"/>
        </a:xfrm>
      </p:grpSpPr>
      <p:sp>
        <p:nvSpPr>
          <p:cNvPr id="4" name="Oval 3"/>
          <p:cNvSpPr>
            <a:spLocks noChangeAspect="1"/>
          </p:cNvSpPr>
          <p:nvPr userDrawn="1"/>
        </p:nvSpPr>
        <p:spPr>
          <a:xfrm>
            <a:off x="7573963" y="5386388"/>
            <a:ext cx="1943100" cy="1944687"/>
          </a:xfrm>
          <a:prstGeom prst="ellipse">
            <a:avLst/>
          </a:prstGeom>
          <a:solidFill>
            <a:srgbClr val="B436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Oval 4"/>
          <p:cNvSpPr>
            <a:spLocks noChangeAspect="1"/>
          </p:cNvSpPr>
          <p:nvPr userDrawn="1"/>
        </p:nvSpPr>
        <p:spPr>
          <a:xfrm>
            <a:off x="6883400" y="6513513"/>
            <a:ext cx="690563" cy="688975"/>
          </a:xfrm>
          <a:prstGeom prst="ellipse">
            <a:avLst/>
          </a:prstGeom>
          <a:solidFill>
            <a:srgbClr val="3CA68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p:cNvSpPr>
            <a:spLocks noChangeAspect="1"/>
          </p:cNvSpPr>
          <p:nvPr userDrawn="1"/>
        </p:nvSpPr>
        <p:spPr>
          <a:xfrm>
            <a:off x="8674100" y="4494213"/>
            <a:ext cx="939800" cy="939800"/>
          </a:xfrm>
          <a:prstGeom prst="ellipse">
            <a:avLst/>
          </a:prstGeom>
          <a:solidFill>
            <a:srgbClr val="D758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p:cNvSpPr>
            <a:spLocks noChangeAspect="1"/>
          </p:cNvSpPr>
          <p:nvPr userDrawn="1"/>
        </p:nvSpPr>
        <p:spPr>
          <a:xfrm>
            <a:off x="8202613" y="4894263"/>
            <a:ext cx="400050" cy="400050"/>
          </a:xfrm>
          <a:prstGeom prst="ellipse">
            <a:avLst/>
          </a:prstGeom>
          <a:solidFill>
            <a:srgbClr val="ECB6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 name="Picture 5" descr="icdi-logo-cmyk.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475" y="136525"/>
            <a:ext cx="28860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0"/>
          </p:nvPr>
        </p:nvSpPr>
        <p:spPr>
          <a:xfrm>
            <a:off x="862923" y="1046190"/>
            <a:ext cx="4570863" cy="662849"/>
          </a:xfrm>
          <a:prstGeom prst="rect">
            <a:avLst/>
          </a:prstGeom>
        </p:spPr>
        <p:txBody>
          <a:bodyPr vert="horz"/>
          <a:lstStyle>
            <a:lvl1pPr marL="0" indent="0">
              <a:buNone/>
              <a:defRPr sz="3000" baseline="0">
                <a:solidFill>
                  <a:srgbClr val="494A47"/>
                </a:solidFill>
                <a:latin typeface="Karla"/>
                <a:cs typeface="Karla"/>
              </a:defRPr>
            </a:lvl1pPr>
          </a:lstStyle>
          <a:p>
            <a:pPr lvl="0"/>
            <a:r>
              <a:rPr lang="nl-NL" smtClean="0"/>
              <a:t>Click to edit Master text styles</a:t>
            </a:r>
          </a:p>
        </p:txBody>
      </p:sp>
      <p:sp>
        <p:nvSpPr>
          <p:cNvPr id="17" name="Content Placeholder 16"/>
          <p:cNvSpPr>
            <a:spLocks noGrp="1"/>
          </p:cNvSpPr>
          <p:nvPr>
            <p:ph sz="quarter" idx="11"/>
          </p:nvPr>
        </p:nvSpPr>
        <p:spPr>
          <a:xfrm>
            <a:off x="861553" y="1882553"/>
            <a:ext cx="7341059" cy="4077376"/>
          </a:xfrm>
          <a:prstGeom prst="rect">
            <a:avLst/>
          </a:prstGeom>
        </p:spPr>
        <p:txBody>
          <a:bodyPr vert="horz"/>
          <a:lstStyle>
            <a:lvl1pPr>
              <a:lnSpc>
                <a:spcPct val="150000"/>
              </a:lnSpc>
              <a:defRPr sz="1800" baseline="0">
                <a:solidFill>
                  <a:srgbClr val="494A47"/>
                </a:solidFill>
                <a:latin typeface="Karla"/>
                <a:cs typeface="Karla"/>
              </a:defRPr>
            </a:lvl1pPr>
          </a:lstStyle>
          <a:p>
            <a:pPr lvl="0"/>
            <a:r>
              <a:rPr lang="nl-NL" smtClean="0"/>
              <a:t>Click to edit Master text styles</a:t>
            </a:r>
          </a:p>
          <a:p>
            <a:pPr lvl="1"/>
            <a:r>
              <a:rPr lang="nl-NL" smtClean="0"/>
              <a:t>Second level</a:t>
            </a:r>
          </a:p>
          <a:p>
            <a:pPr lvl="2"/>
            <a:r>
              <a:rPr lang="nl-NL" smtClean="0"/>
              <a:t>Third level</a:t>
            </a:r>
          </a:p>
        </p:txBody>
      </p:sp>
    </p:spTree>
    <p:extLst>
      <p:ext uri="{BB962C8B-B14F-4D97-AF65-F5344CB8AC3E}">
        <p14:creationId xmlns:p14="http://schemas.microsoft.com/office/powerpoint/2010/main" val="110958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975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221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467" y="1235965"/>
            <a:ext cx="7886700" cy="4351338"/>
          </a:xfrm>
        </p:spPr>
        <p:txBody>
          <a:bodyPr/>
          <a:lstStyle/>
          <a:p>
            <a:pPr marL="0" indent="0">
              <a:buNone/>
            </a:pPr>
            <a:r>
              <a:rPr lang="sl-SI" sz="3600" b="1" dirty="0" smtClean="0">
                <a:solidFill>
                  <a:schemeClr val="accent1">
                    <a:lumMod val="75000"/>
                  </a:schemeClr>
                </a:solidFill>
              </a:rPr>
              <a:t>Zlati trikotnik – </a:t>
            </a:r>
            <a:r>
              <a:rPr lang="sl-SI" sz="3600" b="1" dirty="0" smtClean="0">
                <a:solidFill>
                  <a:schemeClr val="accent1">
                    <a:lumMod val="75000"/>
                  </a:schemeClr>
                </a:solidFill>
              </a:rPr>
              <a:t>formalno, neformalno in priložnostno učenje mlajših otrok</a:t>
            </a:r>
            <a:endParaRPr lang="en-US" sz="3600" b="1" dirty="0">
              <a:solidFill>
                <a:schemeClr val="accent1">
                  <a:lumMod val="75000"/>
                </a:schemeClr>
              </a:solidFill>
            </a:endParaRPr>
          </a:p>
          <a:p>
            <a:pPr marL="0" indent="0">
              <a:buNone/>
            </a:pPr>
            <a:endParaRPr lang="en-US" sz="2400" dirty="0" smtClean="0">
              <a:solidFill>
                <a:schemeClr val="accent1">
                  <a:lumMod val="75000"/>
                </a:schemeClr>
              </a:solidFill>
            </a:endParaRPr>
          </a:p>
          <a:p>
            <a:pPr marL="0" indent="0">
              <a:buNone/>
            </a:pPr>
            <a:endParaRPr lang="en-US" sz="2400" dirty="0" smtClean="0">
              <a:solidFill>
                <a:schemeClr val="tx1">
                  <a:lumMod val="50000"/>
                  <a:lumOff val="50000"/>
                </a:schemeClr>
              </a:solidFill>
            </a:endParaRPr>
          </a:p>
          <a:p>
            <a:pPr marL="0" indent="0">
              <a:buNone/>
            </a:pPr>
            <a:r>
              <a:rPr lang="sl-SI" sz="2400" dirty="0" smtClean="0">
                <a:solidFill>
                  <a:schemeClr val="tx1">
                    <a:lumMod val="50000"/>
                    <a:lumOff val="50000"/>
                  </a:schemeClr>
                </a:solidFill>
              </a:rPr>
              <a:t>Trening v projektu</a:t>
            </a:r>
            <a:endParaRPr lang="en-US" sz="2400" dirty="0">
              <a:solidFill>
                <a:schemeClr val="tx1">
                  <a:lumMod val="50000"/>
                  <a:lumOff val="50000"/>
                </a:schemeClr>
              </a:solidFill>
            </a:endParaRPr>
          </a:p>
          <a:p>
            <a:pPr marL="0" indent="0">
              <a:buNone/>
            </a:pPr>
            <a:r>
              <a:rPr lang="en-US" sz="2400" dirty="0" smtClean="0">
                <a:solidFill>
                  <a:schemeClr val="tx1">
                    <a:lumMod val="50000"/>
                    <a:lumOff val="50000"/>
                  </a:schemeClr>
                </a:solidFill>
              </a:rPr>
              <a:t>TOY for Inclusion</a:t>
            </a:r>
            <a:endParaRPr lang="nl-NL" sz="2400" dirty="0">
              <a:solidFill>
                <a:schemeClr val="tx1">
                  <a:lumMod val="50000"/>
                  <a:lumOff val="50000"/>
                </a:schemeClr>
              </a:solidFill>
            </a:endParaRPr>
          </a:p>
        </p:txBody>
      </p:sp>
      <p:pic>
        <p:nvPicPr>
          <p:cNvPr id="2" name="Picture 1"/>
          <p:cNvPicPr>
            <a:picLocks noChangeAspect="1"/>
          </p:cNvPicPr>
          <p:nvPr/>
        </p:nvPicPr>
        <p:blipFill>
          <a:blip r:embed="rId2"/>
          <a:stretch>
            <a:fillRect/>
          </a:stretch>
        </p:blipFill>
        <p:spPr>
          <a:xfrm>
            <a:off x="5278170" y="3060574"/>
            <a:ext cx="3418496" cy="3378435"/>
          </a:xfrm>
          <a:prstGeom prst="rect">
            <a:avLst/>
          </a:prstGeom>
        </p:spPr>
      </p:pic>
    </p:spTree>
    <p:extLst>
      <p:ext uri="{BB962C8B-B14F-4D97-AF65-F5344CB8AC3E}">
        <p14:creationId xmlns:p14="http://schemas.microsoft.com/office/powerpoint/2010/main" val="7447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811" y="1047026"/>
            <a:ext cx="7886700" cy="4896573"/>
          </a:xfrm>
        </p:spPr>
        <p:txBody>
          <a:bodyPr/>
          <a:lstStyle/>
          <a:p>
            <a:pPr marL="0" indent="0" algn="just">
              <a:buNone/>
            </a:pPr>
            <a:r>
              <a:rPr lang="sl-SI" dirty="0" smtClean="0"/>
              <a:t>Če se osredotočamo na </a:t>
            </a:r>
            <a:r>
              <a:rPr lang="sl-SI" dirty="0" smtClean="0"/>
              <a:t>prednosti </a:t>
            </a:r>
            <a:r>
              <a:rPr lang="sl-SI" dirty="0"/>
              <a:t>formalne VII</a:t>
            </a:r>
            <a:r>
              <a:rPr lang="sl-SI" dirty="0" smtClean="0"/>
              <a:t>, se po navadi oziramo na inštitucijo in njene storitve in ne na pravice in potrebe otrok, družin in skupnosti. </a:t>
            </a:r>
            <a:endParaRPr lang="sl-SI" dirty="0" smtClean="0"/>
          </a:p>
          <a:p>
            <a:pPr marL="0" indent="0" algn="just">
              <a:buNone/>
            </a:pPr>
            <a:endParaRPr lang="sl-SI" dirty="0" smtClean="0"/>
          </a:p>
          <a:p>
            <a:pPr marL="0" indent="0" algn="just">
              <a:buNone/>
            </a:pPr>
            <a:r>
              <a:rPr lang="sl-SI" dirty="0" smtClean="0"/>
              <a:t>Ta pristop neizogibno vodi do </a:t>
            </a:r>
            <a:r>
              <a:rPr lang="sl-SI" u="sng" dirty="0" smtClean="0"/>
              <a:t>ignoriranja</a:t>
            </a:r>
            <a:r>
              <a:rPr lang="sl-SI" dirty="0" smtClean="0"/>
              <a:t> zmožnosti staršev, družin in lokalnih skupnosti oz. jih jemlje kot manj učinkovite, če ne celo manjvredne</a:t>
            </a:r>
            <a:r>
              <a:rPr lang="sl-SI" dirty="0" smtClean="0"/>
              <a:t>.</a:t>
            </a:r>
          </a:p>
          <a:p>
            <a:pPr marL="0" indent="0" algn="just">
              <a:buNone/>
            </a:pPr>
            <a:endParaRPr lang="sl-SI" dirty="0" smtClean="0"/>
          </a:p>
          <a:p>
            <a:pPr marL="0" indent="0" algn="just">
              <a:buNone/>
            </a:pPr>
            <a:r>
              <a:rPr lang="sl-SI" dirty="0" smtClean="0"/>
              <a:t>TOY </a:t>
            </a:r>
            <a:r>
              <a:rPr lang="sl-SI" dirty="0" err="1" smtClean="0"/>
              <a:t>for</a:t>
            </a:r>
            <a:r>
              <a:rPr lang="sl-SI" dirty="0" smtClean="0"/>
              <a:t> </a:t>
            </a:r>
            <a:r>
              <a:rPr lang="sl-SI" dirty="0" err="1" smtClean="0"/>
              <a:t>Inclusion</a:t>
            </a:r>
            <a:r>
              <a:rPr lang="sl-SI" dirty="0" smtClean="0"/>
              <a:t> si želi izzvati ta omejeni pristop in izpopolniti </a:t>
            </a:r>
            <a:r>
              <a:rPr lang="sl-SI" dirty="0" smtClean="0"/>
              <a:t>tako formalne, neformalne kot priložnostne storitve učenja.</a:t>
            </a:r>
            <a:endParaRPr lang="en-US" dirty="0" smtClean="0"/>
          </a:p>
          <a:p>
            <a:pPr marL="0" indent="0" algn="just">
              <a:buNone/>
            </a:pP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97712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z="2700" dirty="0"/>
              <a:t>Otrokovo učenje in razvoj se odvijata v različnih okoljih, prepletenih v treh sorodnih oblikah, ki se med sabo podpirajo: </a:t>
            </a:r>
            <a:r>
              <a:rPr lang="sl-SI" sz="2700" dirty="0" smtClean="0"/>
              <a:t>priložnostno, </a:t>
            </a:r>
            <a:r>
              <a:rPr lang="sl-SI" sz="2700" dirty="0"/>
              <a:t>neformalno, formalno </a:t>
            </a:r>
            <a:r>
              <a:rPr lang="sl-SI" sz="2700" dirty="0">
                <a:sym typeface="Wingdings" panose="05000000000000000000" pitchFamily="2" charset="2"/>
              </a:rPr>
              <a:t></a:t>
            </a:r>
            <a:r>
              <a:rPr lang="sl-SI" sz="2700" b="1" dirty="0">
                <a:sym typeface="Wingdings" panose="05000000000000000000" pitchFamily="2" charset="2"/>
              </a:rPr>
              <a:t> zlati trikotnik.</a:t>
            </a:r>
            <a:r>
              <a:rPr lang="sl-SI" sz="2700" b="1" dirty="0"/>
              <a:t/>
            </a:r>
            <a:br>
              <a:rPr lang="sl-SI" sz="2700" b="1" dirty="0"/>
            </a:br>
            <a:endParaRPr lang="en-US" sz="27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5572" y="2617076"/>
            <a:ext cx="6149428" cy="3478048"/>
          </a:xfrm>
          <a:prstGeom prst="rect">
            <a:avLst/>
          </a:prstGeom>
          <a:noFill/>
          <a:ln>
            <a:noFill/>
          </a:ln>
        </p:spPr>
      </p:pic>
    </p:spTree>
    <p:extLst>
      <p:ext uri="{BB962C8B-B14F-4D97-AF65-F5344CB8AC3E}">
        <p14:creationId xmlns:p14="http://schemas.microsoft.com/office/powerpoint/2010/main" val="26518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000" b="1" i="1" dirty="0" smtClean="0"/>
              <a:t>Formal</a:t>
            </a:r>
            <a:r>
              <a:rPr lang="sl-SI" sz="2000" b="1" i="1" dirty="0" smtClean="0"/>
              <a:t>no: </a:t>
            </a:r>
            <a:r>
              <a:rPr lang="sl-SI" sz="2000" i="1" dirty="0" smtClean="0"/>
              <a:t> institucionalen, kronološko in hierarhično strukturiran izobraževalni sistem od predšolske vzgoje do visokošolske stopnje.</a:t>
            </a:r>
            <a:r>
              <a:rPr lang="en-US" sz="2000" dirty="0" smtClean="0"/>
              <a:t> </a:t>
            </a:r>
            <a:endParaRPr lang="sl-SI" sz="2000" dirty="0" smtClean="0"/>
          </a:p>
          <a:p>
            <a:endParaRPr lang="sl-SI" sz="2000" dirty="0" smtClean="0"/>
          </a:p>
          <a:p>
            <a:r>
              <a:rPr lang="en-US" sz="2000" b="1" i="1" dirty="0" smtClean="0"/>
              <a:t>N</a:t>
            </a:r>
            <a:r>
              <a:rPr lang="sl-SI" sz="2000" b="1" i="1" dirty="0" err="1" smtClean="0"/>
              <a:t>ef</a:t>
            </a:r>
            <a:r>
              <a:rPr lang="en-US" sz="2000" b="1" i="1" dirty="0" err="1" smtClean="0"/>
              <a:t>ormal</a:t>
            </a:r>
            <a:r>
              <a:rPr lang="sl-SI" sz="2000" b="1" i="1" dirty="0" smtClean="0"/>
              <a:t>no: </a:t>
            </a:r>
            <a:r>
              <a:rPr lang="sl-SI" sz="2000" i="1" dirty="0" smtClean="0"/>
              <a:t> organizirane, sistematične izobraževalne dejavnosti izven formalnega sistema.</a:t>
            </a:r>
            <a:r>
              <a:rPr lang="en-US" sz="2000" b="1" i="1" dirty="0" smtClean="0"/>
              <a:t> </a:t>
            </a:r>
            <a:endParaRPr lang="sl-SI" sz="2000" b="1" i="1" dirty="0" smtClean="0"/>
          </a:p>
          <a:p>
            <a:endParaRPr lang="sl-SI" sz="2000" b="1" i="1" dirty="0" smtClean="0"/>
          </a:p>
          <a:p>
            <a:r>
              <a:rPr lang="sl-SI" sz="2000" b="1" i="1" dirty="0" smtClean="0"/>
              <a:t>Priložnostno</a:t>
            </a:r>
            <a:r>
              <a:rPr lang="en-US" sz="2000" b="1" i="1" dirty="0" smtClean="0"/>
              <a:t>:</a:t>
            </a:r>
            <a:r>
              <a:rPr lang="sl-SI" sz="2000" b="1" i="1" dirty="0" smtClean="0"/>
              <a:t> </a:t>
            </a:r>
            <a:r>
              <a:rPr lang="sl-SI" sz="2000" i="1" dirty="0" smtClean="0"/>
              <a:t>vseživljenjsko </a:t>
            </a:r>
            <a:r>
              <a:rPr lang="sl-SI" sz="2000" i="1" dirty="0" smtClean="0"/>
              <a:t>učenje, v katerem posameznik pridobi znanje, veščine, odnos in vpogled iz dnevnih izkušenj iz okolja.</a:t>
            </a:r>
            <a:r>
              <a:rPr lang="en-US" sz="2000" b="1" i="1" dirty="0" smtClean="0"/>
              <a:t> </a:t>
            </a:r>
            <a:endParaRPr lang="sl-SI" sz="2000" b="1" i="1" dirty="0" smtClean="0"/>
          </a:p>
          <a:p>
            <a:endParaRPr lang="sl-SI" sz="2000" b="1" i="1" dirty="0"/>
          </a:p>
          <a:p>
            <a:endParaRPr lang="sl-SI" sz="2000" b="1" i="1" dirty="0" smtClean="0"/>
          </a:p>
          <a:p>
            <a:endParaRPr lang="sl-SI" sz="2000" b="1" i="1" dirty="0"/>
          </a:p>
          <a:p>
            <a:endParaRPr lang="en-US" dirty="0"/>
          </a:p>
          <a:p>
            <a:pPr marL="0" indent="0">
              <a:buNone/>
            </a:pPr>
            <a:r>
              <a:rPr lang="en-US" sz="1200" dirty="0" smtClean="0"/>
              <a:t>P.A</a:t>
            </a:r>
            <a:r>
              <a:rPr lang="en-US" sz="1200" dirty="0"/>
              <a:t>., &amp; Ahmed, M. (1974). Attacking rural poverty: How </a:t>
            </a:r>
            <a:r>
              <a:rPr lang="en-US" sz="1200" dirty="0" err="1"/>
              <a:t>nonformal</a:t>
            </a:r>
            <a:r>
              <a:rPr lang="en-US" sz="1200" dirty="0"/>
              <a:t> education can help. Baltimore: John Hopkins University Press.</a:t>
            </a:r>
          </a:p>
          <a:p>
            <a:endParaRPr lang="en-US" dirty="0"/>
          </a:p>
        </p:txBody>
      </p:sp>
    </p:spTree>
    <p:extLst>
      <p:ext uri="{BB962C8B-B14F-4D97-AF65-F5344CB8AC3E}">
        <p14:creationId xmlns:p14="http://schemas.microsoft.com/office/powerpoint/2010/main" val="286059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587" y="173421"/>
            <a:ext cx="7238343" cy="993227"/>
          </a:xfrm>
        </p:spPr>
        <p:txBody>
          <a:bodyPr/>
          <a:lstStyle/>
          <a:p>
            <a:r>
              <a:rPr lang="sl-SI" dirty="0" smtClean="0"/>
              <a:t>Katera </a:t>
            </a:r>
            <a:r>
              <a:rPr lang="sl-SI" dirty="0" smtClean="0"/>
              <a:t>fotografija prikazuje formalno/ </a:t>
            </a:r>
            <a:r>
              <a:rPr lang="sl-SI" dirty="0" smtClean="0"/>
              <a:t>neformalno/priložnostno </a:t>
            </a:r>
            <a:r>
              <a:rPr lang="sl-SI" dirty="0" smtClean="0"/>
              <a:t>učenje?</a:t>
            </a:r>
            <a:endParaRPr lang="en-US" dirty="0"/>
          </a:p>
        </p:txBody>
      </p:sp>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9884" t="-4275" r="16789" b="2532"/>
          <a:stretch/>
        </p:blipFill>
        <p:spPr bwMode="auto">
          <a:xfrm>
            <a:off x="204953" y="1114405"/>
            <a:ext cx="3384000" cy="3131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8576" y="1208804"/>
            <a:ext cx="4540469" cy="302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Image result for music schoo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464"/>
          <a:stretch/>
        </p:blipFill>
        <p:spPr bwMode="auto">
          <a:xfrm>
            <a:off x="2317530" y="4367049"/>
            <a:ext cx="4511045" cy="2422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102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0538" y="2703513"/>
            <a:ext cx="7366000" cy="584775"/>
          </a:xfrm>
          <a:prstGeom prst="rect">
            <a:avLst/>
          </a:prstGeom>
          <a:noFill/>
        </p:spPr>
        <p:txBody>
          <a:bodyPr>
            <a:spAutoFit/>
          </a:bodyPr>
          <a:lstStyle/>
          <a:p>
            <a:pPr>
              <a:defRPr/>
            </a:pPr>
            <a:r>
              <a:rPr lang="sl-SI" sz="1600" dirty="0"/>
              <a:t>Projekt je financiran s podporo Evropske komisije. Publikacija izraža zgolj mnenja avtorja, Evropska komisija ne odgovarja za informacije v njej oz. njihovo </a:t>
            </a:r>
            <a:r>
              <a:rPr lang="sl-SI" sz="1600" dirty="0" smtClean="0"/>
              <a:t>uporabo.</a:t>
            </a:r>
            <a:endParaRPr lang="en-US" sz="1600" dirty="0">
              <a:solidFill>
                <a:schemeClr val="bg1">
                  <a:lumMod val="65000"/>
                </a:schemeClr>
              </a:solidFill>
            </a:endParaRPr>
          </a:p>
        </p:txBody>
      </p:sp>
      <p:pic>
        <p:nvPicPr>
          <p:cNvPr id="12291" name="Picture 4" descr="EU_Fla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575" y="2703513"/>
            <a:ext cx="13001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8833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oy4incl template" id="{BC30B871-FE5C-46CD-A8C1-61D241581F65}" vid="{DE074352-8F4A-445C-A3FA-92709839C0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toy4incl template</Template>
  <TotalTime>1251</TotalTime>
  <Words>240</Words>
  <Application>Microsoft Office PowerPoint</Application>
  <PresentationFormat>Diaprojekcija na zaslonu (4:3)</PresentationFormat>
  <Paragraphs>24</Paragraphs>
  <Slides>7</Slides>
  <Notes>0</Notes>
  <HiddenSlides>0</HiddenSlides>
  <MMClips>0</MMClips>
  <ScaleCrop>false</ScaleCrop>
  <HeadingPairs>
    <vt:vector size="4" baseType="variant">
      <vt:variant>
        <vt:lpstr>Tema</vt:lpstr>
      </vt:variant>
      <vt:variant>
        <vt:i4>1</vt:i4>
      </vt:variant>
      <vt:variant>
        <vt:lpstr>Naslovi diapozitivov</vt:lpstr>
      </vt:variant>
      <vt:variant>
        <vt:i4>7</vt:i4>
      </vt:variant>
    </vt:vector>
  </HeadingPairs>
  <TitlesOfParts>
    <vt:vector size="8" baseType="lpstr">
      <vt:lpstr>Office Theme</vt:lpstr>
      <vt:lpstr>PowerPointova predstavitev</vt:lpstr>
      <vt:lpstr>PowerPointova predstavitev</vt:lpstr>
      <vt:lpstr>PowerPointova predstavitev</vt:lpstr>
      <vt:lpstr>Otrokovo učenje in razvoj se odvijata v različnih okoljih, prepletenih v treh sorodnih oblikah, ki se med sabo podpirajo: priložnostno, neformalno, formalno  zlati trikotnik. </vt:lpstr>
      <vt:lpstr>PowerPointova predstavitev</vt:lpstr>
      <vt:lpstr>Katera fotografija prikazuje formalno/ neformalno/priložnostno učenje?</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Cortellesi</dc:creator>
  <cp:lastModifiedBy>Mateja Mlinar</cp:lastModifiedBy>
  <cp:revision>59</cp:revision>
  <dcterms:created xsi:type="dcterms:W3CDTF">2017-07-03T11:50:20Z</dcterms:created>
  <dcterms:modified xsi:type="dcterms:W3CDTF">2019-08-09T08:37:48Z</dcterms:modified>
</cp:coreProperties>
</file>