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56" r:id="rId5"/>
    <p:sldId id="321" r:id="rId6"/>
    <p:sldId id="326" r:id="rId7"/>
    <p:sldId id="325" r:id="rId8"/>
    <p:sldId id="328" r:id="rId9"/>
    <p:sldId id="329" r:id="rId10"/>
    <p:sldId id="324" r:id="rId11"/>
    <p:sldId id="323" r:id="rId12"/>
    <p:sldId id="322" r:id="rId13"/>
    <p:sldId id="259" r:id="rId14"/>
  </p:sldIdLst>
  <p:sldSz cx="9144000" cy="6858000" type="screen4x3"/>
  <p:notesSz cx="6858000" cy="9144000"/>
  <p:defaultTextStyle>
    <a:defPPr>
      <a:defRPr lang="sl-SI"/>
    </a:defPPr>
    <a:lvl1pPr algn="l" rtl="0" eaLnBrk="0" fontAlgn="base" hangingPunct="0">
      <a:spcBef>
        <a:spcPct val="0"/>
      </a:spcBef>
      <a:spcAft>
        <a:spcPct val="0"/>
      </a:spcAft>
      <a:defRPr sz="2000" kern="1200">
        <a:solidFill>
          <a:schemeClr val="tx2"/>
        </a:solidFill>
        <a:latin typeface="Arial" panose="020B0604020202020204" pitchFamily="34" charset="0"/>
        <a:ea typeface="+mn-ea"/>
        <a:cs typeface="+mn-cs"/>
      </a:defRPr>
    </a:lvl1pPr>
    <a:lvl2pPr marL="457200" algn="l" rtl="0" eaLnBrk="0" fontAlgn="base" hangingPunct="0">
      <a:spcBef>
        <a:spcPct val="0"/>
      </a:spcBef>
      <a:spcAft>
        <a:spcPct val="0"/>
      </a:spcAft>
      <a:defRPr sz="2000" kern="1200">
        <a:solidFill>
          <a:schemeClr val="tx2"/>
        </a:solidFill>
        <a:latin typeface="Arial" panose="020B0604020202020204" pitchFamily="34" charset="0"/>
        <a:ea typeface="+mn-ea"/>
        <a:cs typeface="+mn-cs"/>
      </a:defRPr>
    </a:lvl2pPr>
    <a:lvl3pPr marL="914400" algn="l" rtl="0" eaLnBrk="0" fontAlgn="base" hangingPunct="0">
      <a:spcBef>
        <a:spcPct val="0"/>
      </a:spcBef>
      <a:spcAft>
        <a:spcPct val="0"/>
      </a:spcAft>
      <a:defRPr sz="2000" kern="1200">
        <a:solidFill>
          <a:schemeClr val="tx2"/>
        </a:solidFill>
        <a:latin typeface="Arial" panose="020B0604020202020204" pitchFamily="34" charset="0"/>
        <a:ea typeface="+mn-ea"/>
        <a:cs typeface="+mn-cs"/>
      </a:defRPr>
    </a:lvl3pPr>
    <a:lvl4pPr marL="1371600" algn="l" rtl="0" eaLnBrk="0" fontAlgn="base" hangingPunct="0">
      <a:spcBef>
        <a:spcPct val="0"/>
      </a:spcBef>
      <a:spcAft>
        <a:spcPct val="0"/>
      </a:spcAft>
      <a:defRPr sz="2000" kern="1200">
        <a:solidFill>
          <a:schemeClr val="tx2"/>
        </a:solidFill>
        <a:latin typeface="Arial" panose="020B0604020202020204" pitchFamily="34" charset="0"/>
        <a:ea typeface="+mn-ea"/>
        <a:cs typeface="+mn-cs"/>
      </a:defRPr>
    </a:lvl4pPr>
    <a:lvl5pPr marL="1828800" algn="l" rtl="0" eaLnBrk="0" fontAlgn="base" hangingPunct="0">
      <a:spcBef>
        <a:spcPct val="0"/>
      </a:spcBef>
      <a:spcAft>
        <a:spcPct val="0"/>
      </a:spcAft>
      <a:defRPr sz="2000" kern="1200">
        <a:solidFill>
          <a:schemeClr val="tx2"/>
        </a:solidFill>
        <a:latin typeface="Arial" panose="020B0604020202020204" pitchFamily="34" charset="0"/>
        <a:ea typeface="+mn-ea"/>
        <a:cs typeface="+mn-cs"/>
      </a:defRPr>
    </a:lvl5pPr>
    <a:lvl6pPr marL="2286000" algn="l" defTabSz="914400" rtl="0" eaLnBrk="1" latinLnBrk="0" hangingPunct="1">
      <a:defRPr sz="2000" kern="1200">
        <a:solidFill>
          <a:schemeClr val="tx2"/>
        </a:solidFill>
        <a:latin typeface="Arial" panose="020B0604020202020204" pitchFamily="34" charset="0"/>
        <a:ea typeface="+mn-ea"/>
        <a:cs typeface="+mn-cs"/>
      </a:defRPr>
    </a:lvl6pPr>
    <a:lvl7pPr marL="2743200" algn="l" defTabSz="914400" rtl="0" eaLnBrk="1" latinLnBrk="0" hangingPunct="1">
      <a:defRPr sz="2000" kern="1200">
        <a:solidFill>
          <a:schemeClr val="tx2"/>
        </a:solidFill>
        <a:latin typeface="Arial" panose="020B0604020202020204" pitchFamily="34" charset="0"/>
        <a:ea typeface="+mn-ea"/>
        <a:cs typeface="+mn-cs"/>
      </a:defRPr>
    </a:lvl7pPr>
    <a:lvl8pPr marL="3200400" algn="l" defTabSz="914400" rtl="0" eaLnBrk="1" latinLnBrk="0" hangingPunct="1">
      <a:defRPr sz="2000" kern="1200">
        <a:solidFill>
          <a:schemeClr val="tx2"/>
        </a:solidFill>
        <a:latin typeface="Arial" panose="020B0604020202020204" pitchFamily="34" charset="0"/>
        <a:ea typeface="+mn-ea"/>
        <a:cs typeface="+mn-cs"/>
      </a:defRPr>
    </a:lvl8pPr>
    <a:lvl9pPr marL="3657600" algn="l" defTabSz="914400" rtl="0" eaLnBrk="1" latinLnBrk="0" hangingPunct="1">
      <a:defRPr sz="2000" kern="1200">
        <a:solidFill>
          <a:schemeClr val="tx2"/>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90033"/>
    <a:srgbClr val="006600"/>
    <a:srgbClr val="CC0099"/>
    <a:srgbClr val="FF99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00" autoAdjust="0"/>
    <p:restoredTop sz="86447" autoAdjust="0"/>
  </p:normalViewPr>
  <p:slideViewPr>
    <p:cSldViewPr>
      <p:cViewPr varScale="1">
        <p:scale>
          <a:sx n="129" d="100"/>
          <a:sy n="129" d="100"/>
        </p:scale>
        <p:origin x="-1122" y="-90"/>
      </p:cViewPr>
      <p:guideLst>
        <p:guide orient="horz" pos="2160"/>
        <p:guide pos="2880"/>
      </p:guideLst>
    </p:cSldViewPr>
  </p:slideViewPr>
  <p:outlineViewPr>
    <p:cViewPr>
      <p:scale>
        <a:sx n="33" d="100"/>
        <a:sy n="33" d="100"/>
      </p:scale>
      <p:origin x="258" y="179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9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chemeClr val="tx1"/>
                </a:solidFill>
                <a:latin typeface="Arial" charset="0"/>
              </a:defRPr>
            </a:lvl1pPr>
          </a:lstStyle>
          <a:p>
            <a:pPr>
              <a:defRPr/>
            </a:pPr>
            <a:endParaRPr lang="sl-SI"/>
          </a:p>
        </p:txBody>
      </p:sp>
      <p:sp>
        <p:nvSpPr>
          <p:cNvPr id="3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defRPr>
            </a:lvl1pPr>
          </a:lstStyle>
          <a:p>
            <a:pPr>
              <a:defRPr/>
            </a:pPr>
            <a:endParaRPr lang="sl-SI"/>
          </a:p>
        </p:txBody>
      </p:sp>
      <p:sp>
        <p:nvSpPr>
          <p:cNvPr id="3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latin typeface="Arial" charset="0"/>
              </a:defRPr>
            </a:lvl1pPr>
          </a:lstStyle>
          <a:p>
            <a:pPr>
              <a:defRPr/>
            </a:pPr>
            <a:endParaRPr lang="sl-SI"/>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D611A7A5-02DB-4F66-8E67-3BE56A569190}"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chemeClr val="tx1"/>
                </a:solidFill>
                <a:latin typeface="Arial" charset="0"/>
              </a:defRPr>
            </a:lvl1pPr>
          </a:lstStyle>
          <a:p>
            <a:pPr>
              <a:defRPr/>
            </a:pPr>
            <a:endParaRPr lang="sl-SI"/>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defRPr>
            </a:lvl1pPr>
          </a:lstStyle>
          <a:p>
            <a:pPr>
              <a:defRPr/>
            </a:pPr>
            <a:endParaRPr lang="sl-SI"/>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noProof="0" smtClean="0"/>
              <a:t>Click to edit Master text styles</a:t>
            </a:r>
          </a:p>
          <a:p>
            <a:pPr lvl="1"/>
            <a:r>
              <a:rPr lang="sl-SI" noProof="0" smtClean="0"/>
              <a:t>Second level</a:t>
            </a:r>
          </a:p>
          <a:p>
            <a:pPr lvl="2"/>
            <a:r>
              <a:rPr lang="sl-SI" noProof="0" smtClean="0"/>
              <a:t>Third level</a:t>
            </a:r>
          </a:p>
          <a:p>
            <a:pPr lvl="3"/>
            <a:r>
              <a:rPr lang="sl-SI" noProof="0" smtClean="0"/>
              <a:t>Fourth level</a:t>
            </a:r>
          </a:p>
          <a:p>
            <a:pPr lvl="4"/>
            <a:r>
              <a:rPr lang="sl-SI"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latin typeface="Arial" charset="0"/>
              </a:defRPr>
            </a:lvl1pPr>
          </a:lstStyle>
          <a:p>
            <a:pPr>
              <a:defRPr/>
            </a:pPr>
            <a:endParaRPr lang="sl-SI"/>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7A0DDC46-BC16-467D-BC39-8288DE80A398}"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FCA62AF-7923-4AE7-A1FE-626CF6F0C084}" type="slidenum">
              <a:rPr lang="sl-SI" altLang="sl-SI" smtClean="0"/>
              <a:pPr>
                <a:spcBef>
                  <a:spcPct val="0"/>
                </a:spcBef>
              </a:pPr>
              <a:t>1</a:t>
            </a:fld>
            <a:endParaRPr lang="sl-SI" altLang="sl-SI" smtClean="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sl-SI" altLang="sl-SI" smtClean="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DD0A189-BEDA-49C8-955B-47FB018D45DE}" type="slidenum">
              <a:rPr lang="sl-SI" altLang="sl-SI" smtClean="0"/>
              <a:pPr>
                <a:spcBef>
                  <a:spcPct val="0"/>
                </a:spcBef>
              </a:pPr>
              <a:t>2</a:t>
            </a:fld>
            <a:endParaRPr lang="sl-SI" altLang="sl-SI"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sl-SI" altLang="sl-SI" smtClean="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81F2433-652D-46C6-B4EB-1DB4CC73A47A}" type="slidenum">
              <a:rPr lang="sl-SI" altLang="sl-SI" smtClean="0"/>
              <a:pPr>
                <a:spcBef>
                  <a:spcPct val="0"/>
                </a:spcBef>
              </a:pPr>
              <a:t>3</a:t>
            </a:fld>
            <a:endParaRPr lang="sl-SI" altLang="sl-SI"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sl-SI" altLang="sl-SI" smtClean="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4B473E-4D57-4480-ABA1-C7FD555464D7}" type="slidenum">
              <a:rPr lang="sl-SI" altLang="sl-SI" smtClean="0"/>
              <a:pPr>
                <a:spcBef>
                  <a:spcPct val="0"/>
                </a:spcBef>
              </a:pPr>
              <a:t>4</a:t>
            </a:fld>
            <a:endParaRPr lang="sl-SI" altLang="sl-SI"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sl-SI" altLang="sl-SI" smtClean="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4B473E-4D57-4480-ABA1-C7FD555464D7}" type="slidenum">
              <a:rPr lang="sl-SI" altLang="sl-SI" smtClean="0"/>
              <a:pPr>
                <a:spcBef>
                  <a:spcPct val="0"/>
                </a:spcBef>
              </a:pPr>
              <a:t>5</a:t>
            </a:fld>
            <a:endParaRPr lang="sl-SI" altLang="sl-SI"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sl-SI" altLang="sl-SI" smtClean="0">
              <a:latin typeface="Arial" panose="020B0604020202020204" pitchFamily="34" charset="0"/>
            </a:endParaRPr>
          </a:p>
        </p:txBody>
      </p:sp>
    </p:spTree>
    <p:extLst>
      <p:ext uri="{BB962C8B-B14F-4D97-AF65-F5344CB8AC3E}">
        <p14:creationId xmlns="" xmlns:p14="http://schemas.microsoft.com/office/powerpoint/2010/main" val="2587853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4B473E-4D57-4480-ABA1-C7FD555464D7}" type="slidenum">
              <a:rPr lang="sl-SI" altLang="sl-SI" smtClean="0"/>
              <a:pPr>
                <a:spcBef>
                  <a:spcPct val="0"/>
                </a:spcBef>
              </a:pPr>
              <a:t>6</a:t>
            </a:fld>
            <a:endParaRPr lang="sl-SI" altLang="sl-SI"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sl-SI" altLang="sl-SI" smtClean="0">
              <a:latin typeface="Arial" panose="020B0604020202020204" pitchFamily="34" charset="0"/>
            </a:endParaRPr>
          </a:p>
        </p:txBody>
      </p:sp>
    </p:spTree>
    <p:extLst>
      <p:ext uri="{BB962C8B-B14F-4D97-AF65-F5344CB8AC3E}">
        <p14:creationId xmlns="" xmlns:p14="http://schemas.microsoft.com/office/powerpoint/2010/main" val="4220821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1B0F516-720B-4C64-9277-4EF7FE391210}" type="slidenum">
              <a:rPr lang="sl-SI" altLang="sl-SI" smtClean="0"/>
              <a:pPr>
                <a:spcBef>
                  <a:spcPct val="0"/>
                </a:spcBef>
              </a:pPr>
              <a:t>7</a:t>
            </a:fld>
            <a:endParaRPr lang="sl-SI" altLang="sl-SI"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sl-SI" altLang="sl-SI" smtClean="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689AF1F-17F7-48F9-95B2-497220E829D4}" type="slidenum">
              <a:rPr lang="sl-SI" altLang="sl-SI" smtClean="0"/>
              <a:pPr>
                <a:spcBef>
                  <a:spcPct val="0"/>
                </a:spcBef>
              </a:pPr>
              <a:t>8</a:t>
            </a:fld>
            <a:endParaRPr lang="sl-SI" altLang="sl-SI"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sl-SI" altLang="sl-SI" smtClean="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DEDF056-10B2-4999-AB09-1DC10E12DF4D}" type="slidenum">
              <a:rPr lang="sl-SI" altLang="sl-SI" smtClean="0"/>
              <a:pPr>
                <a:spcBef>
                  <a:spcPct val="0"/>
                </a:spcBef>
              </a:pPr>
              <a:t>9</a:t>
            </a:fld>
            <a:endParaRPr lang="sl-SI" altLang="sl-SI"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sl-SI" altLang="sl-SI"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če želite urediti slog podnaslova matrice</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361F405B-E2F8-440C-B1BF-0290BE9AF7E8}" type="slidenum">
              <a:rPr lang="sl-SI" altLang="sl-SI"/>
              <a:pPr>
                <a:defRPr/>
              </a:pPr>
              <a:t>‹#›</a:t>
            </a:fld>
            <a:endParaRPr lang="sl-SI" altLang="sl-SI"/>
          </a:p>
        </p:txBody>
      </p:sp>
    </p:spTree>
    <p:extLst>
      <p:ext uri="{BB962C8B-B14F-4D97-AF65-F5344CB8AC3E}">
        <p14:creationId xmlns="" xmlns:p14="http://schemas.microsoft.com/office/powerpoint/2010/main" val="161320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1B6C8D80-A1E5-45BC-A4E3-D3C5FE7FE416}" type="slidenum">
              <a:rPr lang="sl-SI" altLang="sl-SI"/>
              <a:pPr>
                <a:defRPr/>
              </a:pPr>
              <a:t>‹#›</a:t>
            </a:fld>
            <a:endParaRPr lang="sl-SI" altLang="sl-SI"/>
          </a:p>
        </p:txBody>
      </p:sp>
    </p:spTree>
    <p:extLst>
      <p:ext uri="{BB962C8B-B14F-4D97-AF65-F5344CB8AC3E}">
        <p14:creationId xmlns="" xmlns:p14="http://schemas.microsoft.com/office/powerpoint/2010/main" val="3179546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D9434685-36A3-4060-B998-B8883F15EE6B}" type="slidenum">
              <a:rPr lang="sl-SI" altLang="sl-SI"/>
              <a:pPr>
                <a:defRPr/>
              </a:pPr>
              <a:t>‹#›</a:t>
            </a:fld>
            <a:endParaRPr lang="sl-SI" altLang="sl-SI"/>
          </a:p>
        </p:txBody>
      </p:sp>
    </p:spTree>
    <p:extLst>
      <p:ext uri="{BB962C8B-B14F-4D97-AF65-F5344CB8AC3E}">
        <p14:creationId xmlns="" xmlns:p14="http://schemas.microsoft.com/office/powerpoint/2010/main" val="76618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A5C0A58C-E9E3-41E9-A6C8-C7D58DDBFD74}" type="slidenum">
              <a:rPr lang="sl-SI" altLang="sl-SI"/>
              <a:pPr>
                <a:defRPr/>
              </a:pPr>
              <a:t>‹#›</a:t>
            </a:fld>
            <a:endParaRPr lang="sl-SI" altLang="sl-SI"/>
          </a:p>
        </p:txBody>
      </p:sp>
    </p:spTree>
    <p:extLst>
      <p:ext uri="{BB962C8B-B14F-4D97-AF65-F5344CB8AC3E}">
        <p14:creationId xmlns="" xmlns:p14="http://schemas.microsoft.com/office/powerpoint/2010/main" val="4114436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4B4E5A2B-D5DE-4F72-A579-5188F13412CB}" type="slidenum">
              <a:rPr lang="sl-SI" altLang="sl-SI"/>
              <a:pPr>
                <a:defRPr/>
              </a:pPr>
              <a:t>‹#›</a:t>
            </a:fld>
            <a:endParaRPr lang="sl-SI" altLang="sl-SI"/>
          </a:p>
        </p:txBody>
      </p:sp>
    </p:spTree>
    <p:extLst>
      <p:ext uri="{BB962C8B-B14F-4D97-AF65-F5344CB8AC3E}">
        <p14:creationId xmlns="" xmlns:p14="http://schemas.microsoft.com/office/powerpoint/2010/main" val="1488148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71F27778-8C74-4B0D-8F0E-E59B67B3C978}" type="slidenum">
              <a:rPr lang="sl-SI" altLang="sl-SI"/>
              <a:pPr>
                <a:defRPr/>
              </a:pPr>
              <a:t>‹#›</a:t>
            </a:fld>
            <a:endParaRPr lang="sl-SI" altLang="sl-SI"/>
          </a:p>
        </p:txBody>
      </p:sp>
    </p:spTree>
    <p:extLst>
      <p:ext uri="{BB962C8B-B14F-4D97-AF65-F5344CB8AC3E}">
        <p14:creationId xmlns="" xmlns:p14="http://schemas.microsoft.com/office/powerpoint/2010/main" val="3307852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4"/>
          <p:cNvSpPr>
            <a:spLocks noGrp="1" noChangeArrowheads="1"/>
          </p:cNvSpPr>
          <p:nvPr>
            <p:ph type="dt" sz="half" idx="10"/>
          </p:nvPr>
        </p:nvSpPr>
        <p:spPr>
          <a:ln/>
        </p:spPr>
        <p:txBody>
          <a:bodyPr/>
          <a:lstStyle>
            <a:lvl1pPr>
              <a:defRPr/>
            </a:lvl1pPr>
          </a:lstStyle>
          <a:p>
            <a:pPr>
              <a:defRPr/>
            </a:pPr>
            <a:endParaRPr lang="sl-SI"/>
          </a:p>
        </p:txBody>
      </p:sp>
      <p:sp>
        <p:nvSpPr>
          <p:cNvPr id="8" name="Rectangle 5"/>
          <p:cNvSpPr>
            <a:spLocks noGrp="1" noChangeArrowheads="1"/>
          </p:cNvSpPr>
          <p:nvPr>
            <p:ph type="ftr" sz="quarter" idx="11"/>
          </p:nvPr>
        </p:nvSpPr>
        <p:spPr>
          <a:ln/>
        </p:spPr>
        <p:txBody>
          <a:bodyPr/>
          <a:lstStyle>
            <a:lvl1pPr>
              <a:defRPr/>
            </a:lvl1pPr>
          </a:lstStyle>
          <a:p>
            <a:pPr>
              <a:defRPr/>
            </a:pPr>
            <a:endParaRPr lang="sl-SI"/>
          </a:p>
        </p:txBody>
      </p:sp>
      <p:sp>
        <p:nvSpPr>
          <p:cNvPr id="9" name="Rectangle 6"/>
          <p:cNvSpPr>
            <a:spLocks noGrp="1" noChangeArrowheads="1"/>
          </p:cNvSpPr>
          <p:nvPr>
            <p:ph type="sldNum" sz="quarter" idx="12"/>
          </p:nvPr>
        </p:nvSpPr>
        <p:spPr>
          <a:ln/>
        </p:spPr>
        <p:txBody>
          <a:bodyPr/>
          <a:lstStyle>
            <a:lvl1pPr>
              <a:defRPr/>
            </a:lvl1pPr>
          </a:lstStyle>
          <a:p>
            <a:pPr>
              <a:defRPr/>
            </a:pPr>
            <a:fld id="{2FE44805-6400-44D8-9331-A7C8F608E647}" type="slidenum">
              <a:rPr lang="sl-SI" altLang="sl-SI"/>
              <a:pPr>
                <a:defRPr/>
              </a:pPr>
              <a:t>‹#›</a:t>
            </a:fld>
            <a:endParaRPr lang="sl-SI" altLang="sl-SI"/>
          </a:p>
        </p:txBody>
      </p:sp>
    </p:spTree>
    <p:extLst>
      <p:ext uri="{BB962C8B-B14F-4D97-AF65-F5344CB8AC3E}">
        <p14:creationId xmlns="" xmlns:p14="http://schemas.microsoft.com/office/powerpoint/2010/main" val="501529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Rectangle 4"/>
          <p:cNvSpPr>
            <a:spLocks noGrp="1" noChangeArrowheads="1"/>
          </p:cNvSpPr>
          <p:nvPr>
            <p:ph type="dt" sz="half" idx="10"/>
          </p:nvPr>
        </p:nvSpPr>
        <p:spPr>
          <a:ln/>
        </p:spPr>
        <p:txBody>
          <a:bodyPr/>
          <a:lstStyle>
            <a:lvl1pPr>
              <a:defRPr/>
            </a:lvl1pPr>
          </a:lstStyle>
          <a:p>
            <a:pPr>
              <a:defRPr/>
            </a:pPr>
            <a:endParaRPr lang="sl-SI"/>
          </a:p>
        </p:txBody>
      </p:sp>
      <p:sp>
        <p:nvSpPr>
          <p:cNvPr id="4" name="Rectangle 5"/>
          <p:cNvSpPr>
            <a:spLocks noGrp="1" noChangeArrowheads="1"/>
          </p:cNvSpPr>
          <p:nvPr>
            <p:ph type="ftr" sz="quarter" idx="11"/>
          </p:nvPr>
        </p:nvSpPr>
        <p:spPr>
          <a:ln/>
        </p:spPr>
        <p:txBody>
          <a:bodyPr/>
          <a:lstStyle>
            <a:lvl1pPr>
              <a:defRPr/>
            </a:lvl1pPr>
          </a:lstStyle>
          <a:p>
            <a:pPr>
              <a:defRPr/>
            </a:pPr>
            <a:endParaRPr lang="sl-SI"/>
          </a:p>
        </p:txBody>
      </p:sp>
      <p:sp>
        <p:nvSpPr>
          <p:cNvPr id="5" name="Rectangle 6"/>
          <p:cNvSpPr>
            <a:spLocks noGrp="1" noChangeArrowheads="1"/>
          </p:cNvSpPr>
          <p:nvPr>
            <p:ph type="sldNum" sz="quarter" idx="12"/>
          </p:nvPr>
        </p:nvSpPr>
        <p:spPr>
          <a:ln/>
        </p:spPr>
        <p:txBody>
          <a:bodyPr/>
          <a:lstStyle>
            <a:lvl1pPr>
              <a:defRPr/>
            </a:lvl1pPr>
          </a:lstStyle>
          <a:p>
            <a:pPr>
              <a:defRPr/>
            </a:pPr>
            <a:fld id="{33FCAEC5-FA5A-4F31-B359-F067EE16F033}" type="slidenum">
              <a:rPr lang="sl-SI" altLang="sl-SI"/>
              <a:pPr>
                <a:defRPr/>
              </a:pPr>
              <a:t>‹#›</a:t>
            </a:fld>
            <a:endParaRPr lang="sl-SI" altLang="sl-SI"/>
          </a:p>
        </p:txBody>
      </p:sp>
    </p:spTree>
    <p:extLst>
      <p:ext uri="{BB962C8B-B14F-4D97-AF65-F5344CB8AC3E}">
        <p14:creationId xmlns="" xmlns:p14="http://schemas.microsoft.com/office/powerpoint/2010/main" val="2449199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sl-SI"/>
          </a:p>
        </p:txBody>
      </p:sp>
      <p:sp>
        <p:nvSpPr>
          <p:cNvPr id="3" name="Rectangle 5"/>
          <p:cNvSpPr>
            <a:spLocks noGrp="1" noChangeArrowheads="1"/>
          </p:cNvSpPr>
          <p:nvPr>
            <p:ph type="ftr" sz="quarter" idx="11"/>
          </p:nvPr>
        </p:nvSpPr>
        <p:spPr>
          <a:ln/>
        </p:spPr>
        <p:txBody>
          <a:bodyPr/>
          <a:lstStyle>
            <a:lvl1pPr>
              <a:defRPr/>
            </a:lvl1pPr>
          </a:lstStyle>
          <a:p>
            <a:pPr>
              <a:defRPr/>
            </a:pPr>
            <a:endParaRPr lang="sl-SI"/>
          </a:p>
        </p:txBody>
      </p:sp>
      <p:sp>
        <p:nvSpPr>
          <p:cNvPr id="4" name="Rectangle 6"/>
          <p:cNvSpPr>
            <a:spLocks noGrp="1" noChangeArrowheads="1"/>
          </p:cNvSpPr>
          <p:nvPr>
            <p:ph type="sldNum" sz="quarter" idx="12"/>
          </p:nvPr>
        </p:nvSpPr>
        <p:spPr>
          <a:ln/>
        </p:spPr>
        <p:txBody>
          <a:bodyPr/>
          <a:lstStyle>
            <a:lvl1pPr>
              <a:defRPr/>
            </a:lvl1pPr>
          </a:lstStyle>
          <a:p>
            <a:pPr>
              <a:defRPr/>
            </a:pPr>
            <a:fld id="{4678D763-72A1-413E-BB78-264545AC3CF1}" type="slidenum">
              <a:rPr lang="sl-SI" altLang="sl-SI"/>
              <a:pPr>
                <a:defRPr/>
              </a:pPr>
              <a:t>‹#›</a:t>
            </a:fld>
            <a:endParaRPr lang="sl-SI" altLang="sl-SI"/>
          </a:p>
        </p:txBody>
      </p:sp>
    </p:spTree>
    <p:extLst>
      <p:ext uri="{BB962C8B-B14F-4D97-AF65-F5344CB8AC3E}">
        <p14:creationId xmlns="" xmlns:p14="http://schemas.microsoft.com/office/powerpoint/2010/main" val="2397277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B0912311-577D-4B09-A41A-DDF223415635}" type="slidenum">
              <a:rPr lang="sl-SI" altLang="sl-SI"/>
              <a:pPr>
                <a:defRPr/>
              </a:pPr>
              <a:t>‹#›</a:t>
            </a:fld>
            <a:endParaRPr lang="sl-SI" altLang="sl-SI"/>
          </a:p>
        </p:txBody>
      </p:sp>
    </p:spTree>
    <p:extLst>
      <p:ext uri="{BB962C8B-B14F-4D97-AF65-F5344CB8AC3E}">
        <p14:creationId xmlns="" xmlns:p14="http://schemas.microsoft.com/office/powerpoint/2010/main" val="164272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673334CE-89FE-4371-8B9D-07EF876D9F6D}" type="slidenum">
              <a:rPr lang="sl-SI" altLang="sl-SI"/>
              <a:pPr>
                <a:defRPr/>
              </a:pPr>
              <a:t>‹#›</a:t>
            </a:fld>
            <a:endParaRPr lang="sl-SI" altLang="sl-SI"/>
          </a:p>
        </p:txBody>
      </p:sp>
    </p:spTree>
    <p:extLst>
      <p:ext uri="{BB962C8B-B14F-4D97-AF65-F5344CB8AC3E}">
        <p14:creationId xmlns="" xmlns:p14="http://schemas.microsoft.com/office/powerpoint/2010/main" val="1649974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l-SI" altLang="sl-SI"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smtClean="0"/>
              <a:t>Click to edit Master text styles</a:t>
            </a:r>
          </a:p>
          <a:p>
            <a:pPr lvl="1"/>
            <a:r>
              <a:rPr lang="sl-SI" altLang="sl-SI" smtClean="0"/>
              <a:t>Second level</a:t>
            </a:r>
          </a:p>
          <a:p>
            <a:pPr lvl="2"/>
            <a:r>
              <a:rPr lang="sl-SI" altLang="sl-SI" smtClean="0"/>
              <a:t>Third level</a:t>
            </a:r>
          </a:p>
          <a:p>
            <a:pPr lvl="3"/>
            <a:r>
              <a:rPr lang="sl-SI" altLang="sl-SI" smtClean="0"/>
              <a:t>Fourth level</a:t>
            </a:r>
          </a:p>
          <a:p>
            <a:pPr lvl="4"/>
            <a:r>
              <a:rPr lang="sl-SI" altLang="sl-SI"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defRPr>
            </a:lvl1pPr>
          </a:lstStyle>
          <a:p>
            <a:pPr>
              <a:defRPr/>
            </a:pPr>
            <a:endParaRPr lang="sl-S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sl-S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defRPr>
            </a:lvl1pPr>
          </a:lstStyle>
          <a:p>
            <a:pPr>
              <a:defRPr/>
            </a:pPr>
            <a:fld id="{C7E84A98-E4FE-4509-916E-C8CA2C347EA7}"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Mavrica"/>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099" name="Rectangle 2"/>
          <p:cNvSpPr>
            <a:spLocks noGrp="1" noChangeArrowheads="1"/>
          </p:cNvSpPr>
          <p:nvPr>
            <p:ph type="ctrTitle"/>
          </p:nvPr>
        </p:nvSpPr>
        <p:spPr>
          <a:xfrm>
            <a:off x="685800" y="908050"/>
            <a:ext cx="7772400" cy="3600450"/>
          </a:xfrm>
        </p:spPr>
        <p:txBody>
          <a:bodyPr/>
          <a:lstStyle/>
          <a:p>
            <a:r>
              <a:rPr lang="sl-SI" altLang="sl-SI" b="1" dirty="0" smtClean="0">
                <a:solidFill>
                  <a:srgbClr val="FF0000"/>
                </a:solidFill>
              </a:rPr>
              <a:t>MEDPREDMETNO POVEZOVANJE,                      </a:t>
            </a:r>
            <a:r>
              <a:rPr lang="sl-SI" altLang="sl-SI" b="1" dirty="0" smtClean="0">
                <a:solidFill>
                  <a:srgbClr val="002060"/>
                </a:solidFill>
              </a:rPr>
              <a:t>PRS, 2. stopnja, 6 KT</a:t>
            </a:r>
            <a:endParaRPr lang="sl-SI" altLang="sl-SI" dirty="0" smtClean="0">
              <a:solidFill>
                <a:srgbClr val="002060"/>
              </a:solidFill>
            </a:endParaRPr>
          </a:p>
        </p:txBody>
      </p:sp>
      <p:sp>
        <p:nvSpPr>
          <p:cNvPr id="4100" name="Rectangle 3"/>
          <p:cNvSpPr>
            <a:spLocks noGrp="1" noChangeArrowheads="1"/>
          </p:cNvSpPr>
          <p:nvPr>
            <p:ph type="subTitle" idx="1"/>
          </p:nvPr>
        </p:nvSpPr>
        <p:spPr>
          <a:xfrm>
            <a:off x="720669" y="5517232"/>
            <a:ext cx="7632700" cy="839787"/>
          </a:xfrm>
        </p:spPr>
        <p:txBody>
          <a:bodyPr/>
          <a:lstStyle/>
          <a:p>
            <a:pPr eaLnBrk="1" hangingPunct="1"/>
            <a:r>
              <a:rPr lang="sl-SI" altLang="sl-SI" sz="2400" b="1" dirty="0" smtClean="0"/>
              <a:t>2023/24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Mavrica"/>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0483" name="Rectangle 6"/>
          <p:cNvSpPr>
            <a:spLocks noGrp="1" noChangeArrowheads="1"/>
          </p:cNvSpPr>
          <p:nvPr>
            <p:ph type="title"/>
          </p:nvPr>
        </p:nvSpPr>
        <p:spPr>
          <a:noFill/>
        </p:spPr>
        <p:txBody>
          <a:bodyPr/>
          <a:lstStyle/>
          <a:p>
            <a:pPr eaLnBrk="1" hangingPunct="1"/>
            <a:endParaRPr lang="sl-SI" altLang="sl-SI" sz="2000" b="1" smtClean="0">
              <a:solidFill>
                <a:srgbClr val="FF0000"/>
              </a:solidFill>
            </a:endParaRPr>
          </a:p>
        </p:txBody>
      </p:sp>
      <p:sp>
        <p:nvSpPr>
          <p:cNvPr id="20484" name="Rectangle 3"/>
          <p:cNvSpPr>
            <a:spLocks noGrp="1" noChangeArrowheads="1"/>
          </p:cNvSpPr>
          <p:nvPr>
            <p:ph type="body" idx="1"/>
          </p:nvPr>
        </p:nvSpPr>
        <p:spPr/>
        <p:txBody>
          <a:bodyPr/>
          <a:lstStyle/>
          <a:p>
            <a:pPr marL="0" indent="0" algn="ctr">
              <a:buFontTx/>
              <a:buNone/>
            </a:pPr>
            <a:r>
              <a:rPr lang="sl-SI" altLang="sl-SI" sz="2500" b="1" smtClean="0">
                <a:solidFill>
                  <a:srgbClr val="FF0000"/>
                </a:solidFill>
              </a:rPr>
              <a:t>C) 20 % PPT-predstavitev projekta (objava v SU) in sodelovanje na sklepni predstavitvi</a:t>
            </a:r>
          </a:p>
          <a:p>
            <a:pPr marL="0" indent="0" algn="ctr">
              <a:buFontTx/>
              <a:buNone/>
            </a:pPr>
            <a:endParaRPr lang="sl-SI" altLang="sl-SI" sz="2500" smtClean="0"/>
          </a:p>
          <a:p>
            <a:pPr marL="0" indent="0" algn="ctr">
              <a:buFontTx/>
              <a:buNone/>
            </a:pPr>
            <a:r>
              <a:rPr lang="sl-SI" altLang="sl-SI" sz="2500" smtClean="0"/>
              <a:t>(</a:t>
            </a:r>
            <a:r>
              <a:rPr lang="sl-SI" altLang="sl-SI" sz="2500" b="1" smtClean="0"/>
              <a:t>2 točki</a:t>
            </a:r>
            <a:r>
              <a:rPr lang="sl-SI" altLang="sl-SI" sz="2500" smtClean="0"/>
              <a:t> – </a:t>
            </a:r>
            <a:r>
              <a:rPr lang="sl-SI" altLang="sl-SI" sz="2500" b="1" smtClean="0"/>
              <a:t>1 točka</a:t>
            </a:r>
            <a:r>
              <a:rPr lang="sl-SI" altLang="sl-SI" sz="2500" smtClean="0"/>
              <a:t>: ustreznost predstavitve (</a:t>
            </a:r>
            <a:r>
              <a:rPr lang="sl-SI" altLang="sl-SI" sz="2500" i="1" smtClean="0"/>
              <a:t>vsebina, izbor fotografij, videoposnetkov …, velikost pisave, oblika, barve, pestrost, ključke točke …</a:t>
            </a:r>
            <a:r>
              <a:rPr lang="sl-SI" altLang="sl-SI" sz="2500" smtClean="0"/>
              <a:t>); </a:t>
            </a:r>
            <a:r>
              <a:rPr lang="sl-SI" altLang="sl-SI" sz="2500" b="1" smtClean="0"/>
              <a:t>1 točka</a:t>
            </a:r>
            <a:r>
              <a:rPr lang="sl-SI" altLang="sl-SI" sz="2500" smtClean="0"/>
              <a:t>: ustreznost analize (</a:t>
            </a:r>
            <a:r>
              <a:rPr lang="sl-SI" altLang="sl-SI" sz="2500" i="1" smtClean="0"/>
              <a:t>samoevalvacija, predlogi za izboljšave</a:t>
            </a:r>
            <a:r>
              <a:rPr lang="sl-SI" altLang="sl-SI" sz="2500" smtClean="0"/>
              <a:t>).</a:t>
            </a:r>
          </a:p>
          <a:p>
            <a:pPr marL="0" indent="0" algn="ctr">
              <a:buFontTx/>
              <a:buNone/>
            </a:pPr>
            <a:endParaRPr lang="sl-SI" altLang="sl-SI" smtClean="0"/>
          </a:p>
          <a:p>
            <a:pPr marL="0" indent="0" algn="ctr">
              <a:buFontTx/>
              <a:buNone/>
            </a:pPr>
            <a:r>
              <a:rPr lang="sl-SI" altLang="sl-SI" b="1" smtClean="0">
                <a:solidFill>
                  <a:srgbClr val="FF0000"/>
                </a:solidFill>
              </a:rPr>
              <a:t>Skupaj 10 točk; število točk je končna ocena.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6" descr="Mavrica"/>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147" name="Rectangle 2"/>
          <p:cNvSpPr>
            <a:spLocks noGrp="1" noChangeArrowheads="1"/>
          </p:cNvSpPr>
          <p:nvPr>
            <p:ph type="ctrTitle"/>
          </p:nvPr>
        </p:nvSpPr>
        <p:spPr>
          <a:xfrm>
            <a:off x="685800" y="908050"/>
            <a:ext cx="7772400" cy="4608513"/>
          </a:xfrm>
        </p:spPr>
        <p:txBody>
          <a:bodyPr/>
          <a:lstStyle/>
          <a:p>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solidFill>
                  <a:srgbClr val="FF0000"/>
                </a:solidFill>
              </a:rPr>
              <a:t>VEZAVE IN IZVAJALKE</a:t>
            </a:r>
            <a:r>
              <a:rPr lang="sl-SI" altLang="sl-SI" sz="2400" b="1" dirty="0" smtClean="0"/>
              <a:t/>
            </a:r>
            <a:br>
              <a:rPr lang="sl-SI" altLang="sl-SI" sz="2400" b="1" dirty="0" smtClean="0"/>
            </a:br>
            <a:r>
              <a:rPr lang="sl-SI" altLang="sl-SI" sz="2400" b="1" dirty="0" smtClean="0"/>
              <a:t/>
            </a:r>
            <a:br>
              <a:rPr lang="sl-SI" altLang="sl-SI" sz="2400" b="1" dirty="0" smtClean="0"/>
            </a:br>
            <a:r>
              <a:rPr lang="sl-SI" altLang="sl-SI" sz="2400" b="1" dirty="0" smtClean="0"/>
              <a:t>TEHNIKA, JEZIK, DRUŽBOSLOVJE</a:t>
            </a:r>
            <a:r>
              <a:rPr lang="sl-SI" altLang="sl-SI" sz="2400" dirty="0" smtClean="0"/>
              <a:t/>
            </a:r>
            <a:br>
              <a:rPr lang="sl-SI" altLang="sl-SI" sz="2400" dirty="0" smtClean="0"/>
            </a:br>
            <a:r>
              <a:rPr lang="sl-SI" altLang="sl-SI" sz="2400" dirty="0" smtClean="0"/>
              <a:t>(Bernarda Urankar, Alenka Rot Vrhovec, Irena </a:t>
            </a:r>
            <a:r>
              <a:rPr lang="sl-SI" altLang="sl-SI" sz="2400" dirty="0" err="1" smtClean="0"/>
              <a:t>Hergan</a:t>
            </a:r>
            <a:r>
              <a:rPr lang="sl-SI" altLang="sl-SI" sz="2400" dirty="0" smtClean="0"/>
              <a:t>)</a:t>
            </a:r>
            <a:br>
              <a:rPr lang="sl-SI" altLang="sl-SI" sz="2400" dirty="0" smtClean="0"/>
            </a:br>
            <a:r>
              <a:rPr lang="sl-SI" altLang="sl-SI" sz="2400" dirty="0" smtClean="0"/>
              <a:t/>
            </a:r>
            <a:br>
              <a:rPr lang="sl-SI" altLang="sl-SI" sz="2400" dirty="0" smtClean="0"/>
            </a:br>
            <a:r>
              <a:rPr lang="sl-SI" altLang="sl-SI" sz="2400" b="1" dirty="0" smtClean="0"/>
              <a:t>MATEMATIKA, ŠPORT, GLASBA</a:t>
            </a:r>
            <a:r>
              <a:rPr lang="sl-SI" altLang="sl-SI" sz="2400" dirty="0" smtClean="0"/>
              <a:t/>
            </a:r>
            <a:br>
              <a:rPr lang="sl-SI" altLang="sl-SI" sz="2400" dirty="0" smtClean="0"/>
            </a:br>
            <a:r>
              <a:rPr lang="sl-SI" altLang="sl-SI" sz="2400" dirty="0" smtClean="0"/>
              <a:t>(Vida Manfreda Kolar, Tanja Petrušič, Konstanca Zalar)</a:t>
            </a:r>
            <a:br>
              <a:rPr lang="sl-SI" altLang="sl-SI" sz="2400" dirty="0" smtClean="0"/>
            </a:br>
            <a:r>
              <a:rPr lang="sl-SI" altLang="sl-SI" sz="2400" dirty="0" smtClean="0"/>
              <a:t/>
            </a:r>
            <a:br>
              <a:rPr lang="sl-SI" altLang="sl-SI" sz="2400" dirty="0" smtClean="0"/>
            </a:br>
            <a:r>
              <a:rPr lang="sl-SI" altLang="sl-SI" sz="2400" b="1" dirty="0" smtClean="0"/>
              <a:t>NARAVOSLOVJE,</a:t>
            </a:r>
            <a:r>
              <a:rPr lang="sl-SI" altLang="sl-SI" sz="2400" dirty="0" smtClean="0"/>
              <a:t> </a:t>
            </a:r>
            <a:r>
              <a:rPr lang="sl-SI" altLang="sl-SI" sz="2400" b="1" dirty="0" smtClean="0"/>
              <a:t>LIKOVNA UMETNOST</a:t>
            </a:r>
            <a:r>
              <a:rPr lang="sl-SI" altLang="sl-SI" sz="2400" dirty="0" smtClean="0"/>
              <a:t/>
            </a:r>
            <a:br>
              <a:rPr lang="sl-SI" altLang="sl-SI" sz="2400" dirty="0" smtClean="0"/>
            </a:br>
            <a:r>
              <a:rPr lang="sl-SI" altLang="sl-SI" sz="2400" dirty="0" smtClean="0"/>
              <a:t>(Katarina Susman, Uršula Podobnik)</a:t>
            </a:r>
            <a:r>
              <a:rPr lang="sl-SI" altLang="sl-SI" sz="2000" dirty="0" smtClean="0"/>
              <a:t/>
            </a:r>
            <a:br>
              <a:rPr lang="sl-SI" altLang="sl-SI" sz="2000" dirty="0" smtClean="0"/>
            </a:br>
            <a:r>
              <a:rPr lang="sl-SI" altLang="sl-SI" sz="2000" dirty="0" smtClean="0"/>
              <a:t/>
            </a:r>
            <a:br>
              <a:rPr lang="sl-SI" altLang="sl-SI" sz="2000" dirty="0" smtClean="0"/>
            </a:br>
            <a:r>
              <a:rPr lang="sl-SI" altLang="sl-SI" sz="2000" dirty="0" smtClean="0">
                <a:solidFill>
                  <a:srgbClr val="FF0000"/>
                </a:solidFill>
              </a:rPr>
              <a:t>V skupine </a:t>
            </a:r>
            <a:r>
              <a:rPr lang="sl-SI" altLang="sl-SI" sz="2000" dirty="0" smtClean="0">
                <a:solidFill>
                  <a:srgbClr val="FF0000"/>
                </a:solidFill>
              </a:rPr>
              <a:t>ste </a:t>
            </a:r>
            <a:r>
              <a:rPr lang="sl-SI" altLang="sl-SI" sz="2000" dirty="0" smtClean="0">
                <a:solidFill>
                  <a:srgbClr val="FF0000"/>
                </a:solidFill>
              </a:rPr>
              <a:t>razporejeni naključno, nato pa se </a:t>
            </a:r>
            <a:r>
              <a:rPr lang="sl-SI" altLang="sl-SI" sz="2000" dirty="0" smtClean="0">
                <a:solidFill>
                  <a:srgbClr val="FF0000"/>
                </a:solidFill>
              </a:rPr>
              <a:t>boste danes </a:t>
            </a:r>
            <a:r>
              <a:rPr lang="sl-SI" altLang="sl-SI" sz="2000" dirty="0" smtClean="0">
                <a:solidFill>
                  <a:srgbClr val="FF0000"/>
                </a:solidFill>
              </a:rPr>
              <a:t>znotraj ‚dodeljene‘ vezave sami razporedili v skupine po 4 oz. 5.</a:t>
            </a:r>
            <a:r>
              <a:rPr lang="sl-SI" altLang="sl-SI" dirty="0" smtClean="0">
                <a:solidFill>
                  <a:srgbClr val="FF0000"/>
                </a:solidFill>
              </a:rPr>
              <a:t/>
            </a:r>
            <a:br>
              <a:rPr lang="sl-SI" altLang="sl-SI" dirty="0" smtClean="0">
                <a:solidFill>
                  <a:srgbClr val="FF0000"/>
                </a:solidFill>
              </a:rPr>
            </a:br>
            <a:r>
              <a:rPr lang="sl-SI" altLang="sl-SI" sz="2400" b="1" dirty="0" smtClean="0"/>
              <a:t/>
            </a:r>
            <a:br>
              <a:rPr lang="sl-SI" altLang="sl-SI" sz="2400" b="1" dirty="0" smtClean="0"/>
            </a:br>
            <a:r>
              <a:rPr lang="sl-SI" altLang="sl-SI" sz="2400" dirty="0" smtClean="0"/>
              <a:t/>
            </a:r>
            <a:br>
              <a:rPr lang="sl-SI" altLang="sl-SI" sz="2400" dirty="0" smtClean="0"/>
            </a:br>
            <a:r>
              <a:rPr lang="sl-SI" altLang="sl-SI" sz="2400" dirty="0" smtClean="0"/>
              <a:t/>
            </a:r>
            <a:br>
              <a:rPr lang="sl-SI" altLang="sl-SI" sz="2400" dirty="0" smtClean="0"/>
            </a:br>
            <a:r>
              <a:rPr lang="sl-SI" altLang="sl-SI" sz="2400" dirty="0" smtClean="0"/>
              <a:t/>
            </a:r>
            <a:br>
              <a:rPr lang="sl-SI" altLang="sl-SI" sz="2400" dirty="0" smtClean="0"/>
            </a:br>
            <a:r>
              <a:rPr lang="sl-SI" altLang="sl-SI" sz="2400" dirty="0" smtClean="0"/>
              <a:t/>
            </a:r>
            <a:br>
              <a:rPr lang="sl-SI" altLang="sl-SI" sz="2400" dirty="0" smtClean="0"/>
            </a:br>
            <a:r>
              <a:rPr lang="sl-SI" altLang="sl-SI" sz="2400" dirty="0" smtClean="0"/>
              <a:t/>
            </a:r>
            <a:br>
              <a:rPr lang="sl-SI" altLang="sl-SI" sz="2400" dirty="0" smtClean="0"/>
            </a:br>
            <a:r>
              <a:rPr lang="sl-SI" altLang="sl-SI" sz="2400" dirty="0" smtClean="0"/>
              <a:t/>
            </a:r>
            <a:br>
              <a:rPr lang="sl-SI" altLang="sl-SI" sz="2400" dirty="0" smtClean="0"/>
            </a:br>
            <a:r>
              <a:rPr lang="sl-SI" altLang="sl-SI" sz="2400" dirty="0" smtClean="0"/>
              <a:t/>
            </a:r>
            <a:br>
              <a:rPr lang="sl-SI" altLang="sl-SI" sz="2400" dirty="0" smtClean="0"/>
            </a:br>
            <a:endParaRPr lang="sl-SI" altLang="sl-SI" sz="2400" dirty="0" smtClean="0"/>
          </a:p>
        </p:txBody>
      </p:sp>
      <p:sp>
        <p:nvSpPr>
          <p:cNvPr id="6148" name="Rectangle 3"/>
          <p:cNvSpPr>
            <a:spLocks noGrp="1" noChangeArrowheads="1"/>
          </p:cNvSpPr>
          <p:nvPr>
            <p:ph type="subTitle" idx="1"/>
          </p:nvPr>
        </p:nvSpPr>
        <p:spPr>
          <a:xfrm>
            <a:off x="755650" y="5589588"/>
            <a:ext cx="7632700" cy="839787"/>
          </a:xfrm>
        </p:spPr>
        <p:txBody>
          <a:bodyPr/>
          <a:lstStyle/>
          <a:p>
            <a:pPr eaLnBrk="1" hangingPunct="1"/>
            <a:endParaRPr lang="sl-SI" altLang="sl-SI" sz="18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6" descr="Mavrica"/>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195" name="Rectangle 2"/>
          <p:cNvSpPr>
            <a:spLocks noGrp="1" noChangeArrowheads="1"/>
          </p:cNvSpPr>
          <p:nvPr>
            <p:ph type="ctrTitle"/>
          </p:nvPr>
        </p:nvSpPr>
        <p:spPr>
          <a:xfrm>
            <a:off x="685800" y="908050"/>
            <a:ext cx="7772400" cy="3960813"/>
          </a:xfrm>
        </p:spPr>
        <p:txBody>
          <a:bodyPr/>
          <a:lstStyle/>
          <a:p>
            <a:r>
              <a:rPr lang="sl-SI" altLang="sl-SI" sz="2400" dirty="0" smtClean="0"/>
              <a:t/>
            </a:r>
            <a:br>
              <a:rPr lang="sl-SI" altLang="sl-SI" sz="2400" dirty="0" smtClean="0"/>
            </a:br>
            <a:r>
              <a:rPr lang="sl-SI" altLang="sl-SI" sz="2400" dirty="0"/>
              <a:t/>
            </a:r>
            <a:br>
              <a:rPr lang="sl-SI" altLang="sl-SI" sz="2400" dirty="0"/>
            </a:br>
            <a:r>
              <a:rPr lang="sl-SI" altLang="sl-SI" sz="2400" dirty="0" smtClean="0"/>
              <a:t/>
            </a:r>
            <a:br>
              <a:rPr lang="sl-SI" altLang="sl-SI" sz="2400" dirty="0" smtClean="0"/>
            </a:br>
            <a:r>
              <a:rPr lang="sl-SI" altLang="sl-SI" sz="2400" dirty="0"/>
              <a:t/>
            </a:r>
            <a:br>
              <a:rPr lang="sl-SI" altLang="sl-SI" sz="2400" dirty="0"/>
            </a:br>
            <a:r>
              <a:rPr lang="sl-SI" altLang="sl-SI" sz="2400" b="1" dirty="0" smtClean="0"/>
              <a:t/>
            </a:r>
            <a:br>
              <a:rPr lang="sl-SI" altLang="sl-SI" sz="2400" b="1" dirty="0" smtClean="0"/>
            </a:br>
            <a:r>
              <a:rPr lang="sl-SI" altLang="sl-SI" sz="2400" b="1" dirty="0" smtClean="0"/>
              <a:t>Vsi se morate prijaviti v </a:t>
            </a:r>
            <a:r>
              <a:rPr lang="sl-SI" altLang="sl-SI" sz="2400" b="1" dirty="0" smtClean="0">
                <a:solidFill>
                  <a:srgbClr val="FF0000"/>
                </a:solidFill>
              </a:rPr>
              <a:t>spletno učilnico </a:t>
            </a:r>
            <a:r>
              <a:rPr lang="sl-SI" altLang="sl-SI" sz="2400" b="1" dirty="0" smtClean="0"/>
              <a:t>(ključ: </a:t>
            </a:r>
            <a:r>
              <a:rPr lang="sl-SI" altLang="sl-SI" sz="2400" b="1" dirty="0" smtClean="0"/>
              <a:t>MP2324</a:t>
            </a:r>
            <a:r>
              <a:rPr lang="sl-SI" altLang="sl-SI" sz="2400" b="1" dirty="0" smtClean="0"/>
              <a:t>)</a:t>
            </a:r>
            <a:r>
              <a:rPr lang="sl-SI" altLang="sl-SI" sz="2400" dirty="0" smtClean="0"/>
              <a:t/>
            </a:r>
            <a:br>
              <a:rPr lang="sl-SI" altLang="sl-SI" sz="2400" dirty="0" smtClean="0"/>
            </a:br>
            <a:r>
              <a:rPr lang="sl-SI" altLang="sl-SI" sz="3000" dirty="0" smtClean="0"/>
              <a:t/>
            </a:r>
            <a:br>
              <a:rPr lang="sl-SI" altLang="sl-SI" sz="3000" dirty="0" smtClean="0"/>
            </a:br>
            <a:r>
              <a:rPr lang="sl-SI" altLang="sl-SI" sz="2800" b="1" dirty="0" smtClean="0">
                <a:solidFill>
                  <a:srgbClr val="FF0000"/>
                </a:solidFill>
              </a:rPr>
              <a:t>1.</a:t>
            </a:r>
            <a:r>
              <a:rPr lang="sl-SI" altLang="sl-SI" sz="2800" dirty="0" smtClean="0"/>
              <a:t> </a:t>
            </a:r>
            <a:r>
              <a:rPr lang="sl-SI" altLang="sl-SI" sz="2800" b="1" dirty="0" smtClean="0">
                <a:solidFill>
                  <a:srgbClr val="FF0000"/>
                </a:solidFill>
              </a:rPr>
              <a:t>predavanje</a:t>
            </a:r>
            <a:r>
              <a:rPr lang="sl-SI" altLang="sl-SI" sz="2800" dirty="0" smtClean="0"/>
              <a:t>, obvezno za vse                   (Vida Manfreda Kolar, Irena </a:t>
            </a:r>
            <a:r>
              <a:rPr lang="sl-SI" altLang="sl-SI" sz="2800" dirty="0" err="1" smtClean="0"/>
              <a:t>Hergan</a:t>
            </a:r>
            <a:r>
              <a:rPr lang="sl-SI" altLang="sl-SI" sz="2800" dirty="0" smtClean="0"/>
              <a:t>),</a:t>
            </a:r>
            <a:br>
              <a:rPr lang="sl-SI" altLang="sl-SI" sz="2800" dirty="0" smtClean="0"/>
            </a:br>
            <a:r>
              <a:rPr lang="sl-SI" altLang="sl-SI" sz="2800" dirty="0" smtClean="0"/>
              <a:t>bo v ponedeljek, 9. 10. 2023, ob 18.00 v 048.</a:t>
            </a:r>
            <a:br>
              <a:rPr lang="sl-SI" altLang="sl-SI" sz="2800" dirty="0" smtClean="0"/>
            </a:br>
            <a:r>
              <a:rPr lang="sl-SI" altLang="sl-SI" sz="2800" dirty="0" smtClean="0"/>
              <a:t/>
            </a:r>
            <a:br>
              <a:rPr lang="sl-SI" altLang="sl-SI" sz="2800" dirty="0" smtClean="0"/>
            </a:br>
            <a:r>
              <a:rPr lang="sl-SI" altLang="sl-SI" sz="3200" dirty="0" smtClean="0"/>
              <a:t/>
            </a:r>
            <a:br>
              <a:rPr lang="sl-SI" altLang="sl-SI" sz="3200" dirty="0" smtClean="0"/>
            </a:br>
            <a:endParaRPr lang="sl-SI" altLang="sl-SI" sz="3200" dirty="0" smtClean="0"/>
          </a:p>
        </p:txBody>
      </p:sp>
      <p:sp>
        <p:nvSpPr>
          <p:cNvPr id="8196" name="Rectangle 3"/>
          <p:cNvSpPr>
            <a:spLocks noGrp="1" noChangeArrowheads="1"/>
          </p:cNvSpPr>
          <p:nvPr>
            <p:ph type="subTitle" idx="1"/>
          </p:nvPr>
        </p:nvSpPr>
        <p:spPr>
          <a:xfrm>
            <a:off x="755650" y="5589588"/>
            <a:ext cx="7632700" cy="839787"/>
          </a:xfrm>
        </p:spPr>
        <p:txBody>
          <a:bodyPr/>
          <a:lstStyle/>
          <a:p>
            <a:pPr eaLnBrk="1" hangingPunct="1"/>
            <a:endParaRPr lang="sl-SI" altLang="sl-SI"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Mavrica"/>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243" name="Rectangle 2"/>
          <p:cNvSpPr>
            <a:spLocks noGrp="1" noChangeArrowheads="1"/>
          </p:cNvSpPr>
          <p:nvPr>
            <p:ph type="ctrTitle"/>
          </p:nvPr>
        </p:nvSpPr>
        <p:spPr>
          <a:xfrm>
            <a:off x="467544" y="994569"/>
            <a:ext cx="7772400" cy="3600450"/>
          </a:xfrm>
        </p:spPr>
        <p:txBody>
          <a:bodyPr/>
          <a:lstStyle/>
          <a:p>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solidFill>
                  <a:srgbClr val="FF0000"/>
                </a:solidFill>
              </a:rPr>
              <a:t>DELO PO POSAMEZNIH SKUPINAH (ZAČETEK)</a:t>
            </a:r>
            <a:r>
              <a:rPr lang="sl-SI" altLang="sl-SI" sz="3200" b="1" dirty="0" smtClean="0"/>
              <a:t/>
            </a:r>
            <a:br>
              <a:rPr lang="sl-SI" altLang="sl-SI" sz="3200" b="1" dirty="0" smtClean="0"/>
            </a:br>
            <a:r>
              <a:rPr lang="sl-SI" altLang="sl-SI" sz="3200" b="1" dirty="0" smtClean="0"/>
              <a:t/>
            </a:r>
            <a:br>
              <a:rPr lang="sl-SI" altLang="sl-SI" sz="3200" b="1" dirty="0" smtClean="0"/>
            </a:br>
            <a:r>
              <a:rPr lang="sl-SI" sz="2000" b="1" dirty="0" smtClean="0"/>
              <a:t>TEHNIKA, JEZIK, DRUŽBOSLOVJE</a:t>
            </a:r>
            <a:r>
              <a:rPr lang="sl-SI" altLang="sl-SI" sz="2000" dirty="0" smtClean="0"/>
              <a:t/>
            </a:r>
            <a:br>
              <a:rPr lang="sl-SI" altLang="sl-SI" sz="2000" dirty="0" smtClean="0"/>
            </a:br>
            <a:r>
              <a:rPr lang="sl-SI" altLang="sl-SI" sz="2000" b="1" dirty="0" smtClean="0">
                <a:solidFill>
                  <a:srgbClr val="FF0000"/>
                </a:solidFill>
              </a:rPr>
              <a:t>Ponedeljek, 9. 10., ob 19.30 (v 048)</a:t>
            </a:r>
            <a:br>
              <a:rPr lang="sl-SI" altLang="sl-SI" sz="2000" b="1" dirty="0" smtClean="0">
                <a:solidFill>
                  <a:srgbClr val="FF0000"/>
                </a:solidFill>
              </a:rPr>
            </a:br>
            <a:r>
              <a:rPr lang="sl-SI" altLang="sl-SI" sz="2000" dirty="0" smtClean="0"/>
              <a:t/>
            </a:r>
            <a:br>
              <a:rPr lang="sl-SI" altLang="sl-SI" sz="2000" dirty="0" smtClean="0"/>
            </a:br>
            <a:r>
              <a:rPr lang="sl-SI" sz="2000" b="1" dirty="0" smtClean="0"/>
              <a:t>MATEMATIKA, ŠPORT, GLASBA</a:t>
            </a:r>
            <a:br>
              <a:rPr lang="sl-SI" sz="2000" b="1" dirty="0" smtClean="0"/>
            </a:br>
            <a:r>
              <a:rPr lang="sl-SI" altLang="sl-SI" sz="2000" b="1" dirty="0" smtClean="0">
                <a:solidFill>
                  <a:srgbClr val="FF0000"/>
                </a:solidFill>
              </a:rPr>
              <a:t>Ponedeljek, 9. 10., ob 19.30 (v 104)</a:t>
            </a:r>
            <a:r>
              <a:rPr lang="sl-SI" altLang="sl-SI" sz="2000" dirty="0" smtClean="0"/>
              <a:t/>
            </a:r>
            <a:br>
              <a:rPr lang="sl-SI" altLang="sl-SI" sz="2000" dirty="0" smtClean="0"/>
            </a:br>
            <a:r>
              <a:rPr lang="sl-SI" altLang="sl-SI" sz="2000" dirty="0" smtClean="0"/>
              <a:t/>
            </a:r>
            <a:br>
              <a:rPr lang="sl-SI" altLang="sl-SI" sz="2000" dirty="0" smtClean="0"/>
            </a:br>
            <a:r>
              <a:rPr lang="sl-SI" altLang="sl-SI" sz="2000" b="1" dirty="0" smtClean="0"/>
              <a:t>NARAVOSLOVJE, </a:t>
            </a:r>
            <a:r>
              <a:rPr lang="sl-SI" sz="2000" b="1" dirty="0" smtClean="0"/>
              <a:t>LIKOVNA UMETNOST</a:t>
            </a:r>
            <a:r>
              <a:rPr lang="sl-SI" sz="2000" dirty="0"/>
              <a:t/>
            </a:r>
            <a:br>
              <a:rPr lang="sl-SI" sz="2000" dirty="0"/>
            </a:br>
            <a:r>
              <a:rPr lang="sl-SI" altLang="sl-SI" sz="2000" b="1" dirty="0" smtClean="0">
                <a:solidFill>
                  <a:srgbClr val="FF0000"/>
                </a:solidFill>
              </a:rPr>
              <a:t>Ponedeljek, </a:t>
            </a:r>
            <a:r>
              <a:rPr lang="sl-SI" altLang="sl-SI" sz="2000" b="1" dirty="0">
                <a:solidFill>
                  <a:srgbClr val="FF0000"/>
                </a:solidFill>
              </a:rPr>
              <a:t>9</a:t>
            </a:r>
            <a:r>
              <a:rPr lang="sl-SI" altLang="sl-SI" sz="2000" b="1" dirty="0" smtClean="0">
                <a:solidFill>
                  <a:srgbClr val="FF0000"/>
                </a:solidFill>
              </a:rPr>
              <a:t>. 10., ob 19.30 (v 012)</a:t>
            </a:r>
            <a:br>
              <a:rPr lang="sl-SI" altLang="sl-SI" sz="2000" b="1" dirty="0" smtClean="0">
                <a:solidFill>
                  <a:srgbClr val="FF0000"/>
                </a:solidFill>
              </a:rPr>
            </a:br>
            <a:r>
              <a:rPr lang="sl-SI" altLang="sl-SI" sz="2000" b="1" dirty="0" smtClean="0">
                <a:solidFill>
                  <a:srgbClr val="FF0000"/>
                </a:solidFill>
              </a:rPr>
              <a:t/>
            </a:r>
            <a:br>
              <a:rPr lang="sl-SI" altLang="sl-SI" sz="2000" b="1" dirty="0" smtClean="0">
                <a:solidFill>
                  <a:srgbClr val="FF0000"/>
                </a:solidFill>
              </a:rPr>
            </a:br>
            <a:r>
              <a:rPr lang="sl-SI" altLang="sl-SI" sz="2000" b="1" dirty="0" smtClean="0">
                <a:solidFill>
                  <a:schemeClr val="tx1"/>
                </a:solidFill>
              </a:rPr>
              <a:t>Za preostala srečanja se boste dogovorili na 1. srečanju. Učilnice so rezervirane do 13. 11.</a:t>
            </a:r>
            <a:r>
              <a:rPr lang="sl-SI" altLang="sl-SI" sz="3200" dirty="0" smtClean="0">
                <a:solidFill>
                  <a:schemeClr val="tx1"/>
                </a:solidFill>
              </a:rPr>
              <a:t/>
            </a:r>
            <a:br>
              <a:rPr lang="sl-SI" altLang="sl-SI" sz="3200" dirty="0" smtClean="0">
                <a:solidFill>
                  <a:schemeClr val="tx1"/>
                </a:solidFill>
              </a:rPr>
            </a:br>
            <a:r>
              <a:rPr lang="sl-SI" altLang="sl-SI" sz="3200" b="1" dirty="0" smtClean="0">
                <a:solidFill>
                  <a:schemeClr val="tx1"/>
                </a:solidFill>
              </a:rPr>
              <a:t/>
            </a:r>
            <a:br>
              <a:rPr lang="sl-SI" altLang="sl-SI" sz="3200" b="1" dirty="0" smtClean="0">
                <a:solidFill>
                  <a:schemeClr val="tx1"/>
                </a:solidFill>
              </a:rPr>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solidFill>
                  <a:srgbClr val="FF0000"/>
                </a:solidFill>
              </a:rPr>
              <a:t/>
            </a:r>
            <a:br>
              <a:rPr lang="sl-SI" altLang="sl-SI" sz="3200" b="1" dirty="0" smtClean="0">
                <a:solidFill>
                  <a:srgbClr val="FF0000"/>
                </a:solidFill>
              </a:rPr>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dirty="0" smtClean="0"/>
              <a:t/>
            </a:r>
            <a:br>
              <a:rPr lang="sl-SI" altLang="sl-SI" sz="3200" dirty="0" smtClean="0"/>
            </a:br>
            <a:r>
              <a:rPr lang="sl-SI" altLang="sl-SI" sz="3200" dirty="0" smtClean="0"/>
              <a:t/>
            </a:r>
            <a:br>
              <a:rPr lang="sl-SI" altLang="sl-SI" sz="3200" dirty="0" smtClean="0"/>
            </a:br>
            <a:endParaRPr lang="sl-SI" altLang="sl-SI" sz="3000" dirty="0" smtClean="0"/>
          </a:p>
        </p:txBody>
      </p:sp>
      <p:sp>
        <p:nvSpPr>
          <p:cNvPr id="10244" name="Rectangle 3"/>
          <p:cNvSpPr>
            <a:spLocks noGrp="1" noChangeArrowheads="1"/>
          </p:cNvSpPr>
          <p:nvPr>
            <p:ph type="subTitle" idx="1"/>
          </p:nvPr>
        </p:nvSpPr>
        <p:spPr>
          <a:xfrm>
            <a:off x="755650" y="5589588"/>
            <a:ext cx="7632700" cy="839787"/>
          </a:xfrm>
        </p:spPr>
        <p:txBody>
          <a:bodyPr/>
          <a:lstStyle/>
          <a:p>
            <a:pPr eaLnBrk="1" hangingPunct="1"/>
            <a:endParaRPr lang="sl-SI" altLang="sl-SI"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Mavrica"/>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243" name="Rectangle 2"/>
          <p:cNvSpPr>
            <a:spLocks noGrp="1" noChangeArrowheads="1"/>
          </p:cNvSpPr>
          <p:nvPr>
            <p:ph type="ctrTitle"/>
          </p:nvPr>
        </p:nvSpPr>
        <p:spPr>
          <a:xfrm>
            <a:off x="467544" y="994569"/>
            <a:ext cx="7772400" cy="3600450"/>
          </a:xfrm>
        </p:spPr>
        <p:txBody>
          <a:bodyPr/>
          <a:lstStyle/>
          <a:p>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a:t/>
            </a:r>
            <a:br>
              <a:rPr lang="sl-SI" altLang="sl-SI" sz="3200" b="1" dirty="0"/>
            </a:br>
            <a:r>
              <a:rPr lang="sl-SI" altLang="sl-SI" sz="3200" b="1" dirty="0" smtClean="0"/>
              <a:t/>
            </a:r>
            <a:br>
              <a:rPr lang="sl-SI" altLang="sl-SI" sz="3200" b="1" dirty="0" smtClean="0"/>
            </a:br>
            <a:r>
              <a:rPr lang="sl-SI" altLang="sl-SI" sz="3200" b="1" dirty="0"/>
              <a:t/>
            </a:r>
            <a:br>
              <a:rPr lang="sl-SI" altLang="sl-SI" sz="3200" b="1" dirty="0"/>
            </a:br>
            <a:r>
              <a:rPr lang="sl-SI" altLang="sl-SI" sz="3200" b="1" dirty="0" smtClean="0">
                <a:solidFill>
                  <a:srgbClr val="FF0000"/>
                </a:solidFill>
              </a:rPr>
              <a:t>DRUGI POMEMBNI DATUMI</a:t>
            </a:r>
            <a:br>
              <a:rPr lang="sl-SI" altLang="sl-SI" sz="3200" b="1" dirty="0" smtClean="0">
                <a:solidFill>
                  <a:srgbClr val="FF0000"/>
                </a:solidFill>
              </a:rPr>
            </a:br>
            <a:r>
              <a:rPr lang="sl-SI" altLang="sl-SI" sz="2000" b="1" dirty="0" smtClean="0">
                <a:solidFill>
                  <a:schemeClr val="tx1"/>
                </a:solidFill>
              </a:rPr>
              <a:t>13. 11. 2023</a:t>
            </a:r>
            <a:r>
              <a:rPr lang="sl-SI" altLang="sl-SI" sz="2000" dirty="0" smtClean="0">
                <a:solidFill>
                  <a:schemeClr val="tx1"/>
                </a:solidFill>
              </a:rPr>
              <a:t/>
            </a:r>
            <a:br>
              <a:rPr lang="sl-SI" altLang="sl-SI" sz="2000" dirty="0" smtClean="0">
                <a:solidFill>
                  <a:schemeClr val="tx1"/>
                </a:solidFill>
              </a:rPr>
            </a:br>
            <a:r>
              <a:rPr lang="sl-SI" altLang="sl-SI" sz="2000" dirty="0" smtClean="0">
                <a:solidFill>
                  <a:schemeClr val="tx1"/>
                </a:solidFill>
              </a:rPr>
              <a:t>Oddaja podrobnih načrtov dneva dejavnosti v SU (1. oddaja)</a:t>
            </a:r>
            <a:br>
              <a:rPr lang="sl-SI" altLang="sl-SI" sz="2000" dirty="0" smtClean="0">
                <a:solidFill>
                  <a:schemeClr val="tx1"/>
                </a:solidFill>
              </a:rPr>
            </a:br>
            <a:r>
              <a:rPr lang="sl-SI" altLang="sl-SI" sz="2000" dirty="0">
                <a:solidFill>
                  <a:schemeClr val="tx1"/>
                </a:solidFill>
              </a:rPr>
              <a:t/>
            </a:r>
            <a:br>
              <a:rPr lang="sl-SI" altLang="sl-SI" sz="2000" dirty="0">
                <a:solidFill>
                  <a:schemeClr val="tx1"/>
                </a:solidFill>
              </a:rPr>
            </a:br>
            <a:r>
              <a:rPr lang="sl-SI" altLang="sl-SI" sz="2000" b="1" dirty="0" smtClean="0">
                <a:solidFill>
                  <a:schemeClr val="tx1"/>
                </a:solidFill>
              </a:rPr>
              <a:t>1. 12. 2023</a:t>
            </a:r>
            <a:r>
              <a:rPr lang="sl-SI" altLang="sl-SI" sz="2000" dirty="0" smtClean="0">
                <a:solidFill>
                  <a:schemeClr val="tx1"/>
                </a:solidFill>
              </a:rPr>
              <a:t/>
            </a:r>
            <a:br>
              <a:rPr lang="sl-SI" altLang="sl-SI" sz="2000" dirty="0" smtClean="0">
                <a:solidFill>
                  <a:schemeClr val="tx1"/>
                </a:solidFill>
              </a:rPr>
            </a:br>
            <a:r>
              <a:rPr lang="sl-SI" altLang="sl-SI" sz="2000" dirty="0" smtClean="0">
                <a:solidFill>
                  <a:schemeClr val="tx1"/>
                </a:solidFill>
              </a:rPr>
              <a:t>Oddaja načrtov dneva dejavnosti v SU (2., končna oddaja)</a:t>
            </a:r>
            <a:br>
              <a:rPr lang="sl-SI" altLang="sl-SI" sz="2000" dirty="0" smtClean="0">
                <a:solidFill>
                  <a:schemeClr val="tx1"/>
                </a:solidFill>
              </a:rPr>
            </a:br>
            <a:r>
              <a:rPr lang="sl-SI" altLang="sl-SI" sz="2000" dirty="0">
                <a:solidFill>
                  <a:schemeClr val="tx1"/>
                </a:solidFill>
              </a:rPr>
              <a:t/>
            </a:r>
            <a:br>
              <a:rPr lang="sl-SI" altLang="sl-SI" sz="2000" dirty="0">
                <a:solidFill>
                  <a:schemeClr val="tx1"/>
                </a:solidFill>
              </a:rPr>
            </a:br>
            <a:r>
              <a:rPr lang="sl-SI" altLang="sl-SI" sz="2000" b="1" dirty="0" smtClean="0">
                <a:solidFill>
                  <a:schemeClr val="tx1"/>
                </a:solidFill>
              </a:rPr>
              <a:t>8. 12. 2023</a:t>
            </a:r>
            <a:br>
              <a:rPr lang="sl-SI" altLang="sl-SI" sz="2000" b="1" dirty="0" smtClean="0">
                <a:solidFill>
                  <a:schemeClr val="tx1"/>
                </a:solidFill>
              </a:rPr>
            </a:br>
            <a:r>
              <a:rPr lang="sl-SI" altLang="sl-SI" sz="2000" dirty="0" smtClean="0">
                <a:solidFill>
                  <a:schemeClr val="tx1"/>
                </a:solidFill>
              </a:rPr>
              <a:t>Izvedba dneva dejavnosti (4 šolske ure + analiza študentov)</a:t>
            </a:r>
            <a:br>
              <a:rPr lang="sl-SI" altLang="sl-SI" sz="2000" dirty="0" smtClean="0">
                <a:solidFill>
                  <a:schemeClr val="tx1"/>
                </a:solidFill>
              </a:rPr>
            </a:br>
            <a:r>
              <a:rPr lang="sl-SI" altLang="sl-SI" sz="2000" dirty="0">
                <a:solidFill>
                  <a:schemeClr val="tx1"/>
                </a:solidFill>
              </a:rPr>
              <a:t/>
            </a:r>
            <a:br>
              <a:rPr lang="sl-SI" altLang="sl-SI" sz="2000" dirty="0">
                <a:solidFill>
                  <a:schemeClr val="tx1"/>
                </a:solidFill>
              </a:rPr>
            </a:br>
            <a:r>
              <a:rPr lang="sl-SI" altLang="sl-SI" sz="2000" b="1" dirty="0" smtClean="0">
                <a:solidFill>
                  <a:schemeClr val="tx1"/>
                </a:solidFill>
              </a:rPr>
              <a:t>11. 12. 2023</a:t>
            </a:r>
            <a:r>
              <a:rPr lang="sl-SI" altLang="sl-SI" sz="2000" dirty="0" smtClean="0">
                <a:solidFill>
                  <a:schemeClr val="tx1"/>
                </a:solidFill>
              </a:rPr>
              <a:t/>
            </a:r>
            <a:br>
              <a:rPr lang="sl-SI" altLang="sl-SI" sz="2000" dirty="0" smtClean="0">
                <a:solidFill>
                  <a:schemeClr val="tx1"/>
                </a:solidFill>
              </a:rPr>
            </a:br>
            <a:r>
              <a:rPr lang="sl-SI" altLang="sl-SI" sz="2000" dirty="0" smtClean="0">
                <a:solidFill>
                  <a:schemeClr val="tx1"/>
                </a:solidFill>
              </a:rPr>
              <a:t>Predstavitev lastnega projekta v svoji skupini</a:t>
            </a:r>
            <a:br>
              <a:rPr lang="sl-SI" altLang="sl-SI" sz="2000" dirty="0" smtClean="0">
                <a:solidFill>
                  <a:schemeClr val="tx1"/>
                </a:solidFill>
              </a:rPr>
            </a:br>
            <a:r>
              <a:rPr lang="sl-SI" altLang="sl-SI" sz="2000" dirty="0" smtClean="0">
                <a:solidFill>
                  <a:schemeClr val="tx1"/>
                </a:solidFill>
              </a:rPr>
              <a:t>Oddaja PPT-predstavitve v SU</a:t>
            </a:r>
            <a:r>
              <a:rPr lang="sl-SI" altLang="sl-SI" sz="3200" b="1" dirty="0">
                <a:solidFill>
                  <a:srgbClr val="FF0000"/>
                </a:solidFill>
              </a:rPr>
              <a:t/>
            </a:r>
            <a:br>
              <a:rPr lang="sl-SI" altLang="sl-SI" sz="3200" b="1" dirty="0">
                <a:solidFill>
                  <a:srgbClr val="FF0000"/>
                </a:solidFill>
              </a:rPr>
            </a:br>
            <a:r>
              <a:rPr lang="sl-SI" altLang="sl-SI" sz="3200" b="1" dirty="0" smtClean="0">
                <a:solidFill>
                  <a:srgbClr val="FF0000"/>
                </a:solidFill>
              </a:rPr>
              <a:t/>
            </a:r>
            <a:br>
              <a:rPr lang="sl-SI" altLang="sl-SI" sz="3200" b="1" dirty="0" smtClean="0">
                <a:solidFill>
                  <a:srgbClr val="FF0000"/>
                </a:solidFill>
              </a:rPr>
            </a:br>
            <a:r>
              <a:rPr lang="sl-SI" altLang="sl-SI" sz="3200" b="1" dirty="0">
                <a:solidFill>
                  <a:srgbClr val="FF0000"/>
                </a:solidFill>
              </a:rPr>
              <a:t/>
            </a:r>
            <a:br>
              <a:rPr lang="sl-SI" altLang="sl-SI" sz="3200" b="1" dirty="0">
                <a:solidFill>
                  <a:srgbClr val="FF0000"/>
                </a:solidFill>
              </a:rPr>
            </a:br>
            <a:r>
              <a:rPr lang="sl-SI" altLang="sl-SI" sz="3200" b="1" dirty="0" smtClean="0">
                <a:solidFill>
                  <a:srgbClr val="FF0000"/>
                </a:solidFill>
              </a:rPr>
              <a:t/>
            </a:r>
            <a:br>
              <a:rPr lang="sl-SI" altLang="sl-SI" sz="3200" b="1" dirty="0" smtClean="0">
                <a:solidFill>
                  <a:srgbClr val="FF0000"/>
                </a:solidFill>
              </a:rPr>
            </a:br>
            <a:r>
              <a:rPr lang="sl-SI" altLang="sl-SI" sz="3200" b="1" dirty="0">
                <a:solidFill>
                  <a:srgbClr val="FF0000"/>
                </a:solidFill>
              </a:rPr>
              <a:t/>
            </a:r>
            <a:br>
              <a:rPr lang="sl-SI" altLang="sl-SI" sz="3200" b="1" dirty="0">
                <a:solidFill>
                  <a:srgbClr val="FF0000"/>
                </a:solidFill>
              </a:rPr>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solidFill>
                  <a:srgbClr val="FF0000"/>
                </a:solidFill>
              </a:rPr>
              <a:t/>
            </a:r>
            <a:br>
              <a:rPr lang="sl-SI" altLang="sl-SI" sz="3200" b="1" dirty="0" smtClean="0">
                <a:solidFill>
                  <a:srgbClr val="FF0000"/>
                </a:solidFill>
              </a:rPr>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dirty="0" smtClean="0"/>
              <a:t/>
            </a:r>
            <a:br>
              <a:rPr lang="sl-SI" altLang="sl-SI" sz="3200" dirty="0" smtClean="0"/>
            </a:br>
            <a:r>
              <a:rPr lang="sl-SI" altLang="sl-SI" sz="3200" dirty="0" smtClean="0"/>
              <a:t/>
            </a:r>
            <a:br>
              <a:rPr lang="sl-SI" altLang="sl-SI" sz="3200" dirty="0" smtClean="0"/>
            </a:br>
            <a:endParaRPr lang="sl-SI" altLang="sl-SI" sz="3000" dirty="0" smtClean="0"/>
          </a:p>
        </p:txBody>
      </p:sp>
      <p:sp>
        <p:nvSpPr>
          <p:cNvPr id="10244" name="Rectangle 3"/>
          <p:cNvSpPr>
            <a:spLocks noGrp="1" noChangeArrowheads="1"/>
          </p:cNvSpPr>
          <p:nvPr>
            <p:ph type="subTitle" idx="1"/>
          </p:nvPr>
        </p:nvSpPr>
        <p:spPr>
          <a:xfrm>
            <a:off x="755650" y="5589588"/>
            <a:ext cx="7632700" cy="839787"/>
          </a:xfrm>
        </p:spPr>
        <p:txBody>
          <a:bodyPr/>
          <a:lstStyle/>
          <a:p>
            <a:pPr eaLnBrk="1" hangingPunct="1"/>
            <a:endParaRPr lang="sl-SI" altLang="sl-SI" sz="1800" dirty="0" smtClean="0"/>
          </a:p>
        </p:txBody>
      </p:sp>
    </p:spTree>
    <p:extLst>
      <p:ext uri="{BB962C8B-B14F-4D97-AF65-F5344CB8AC3E}">
        <p14:creationId xmlns="" xmlns:p14="http://schemas.microsoft.com/office/powerpoint/2010/main" val="3706795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Mavrica"/>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243" name="Rectangle 2"/>
          <p:cNvSpPr>
            <a:spLocks noGrp="1" noChangeArrowheads="1"/>
          </p:cNvSpPr>
          <p:nvPr>
            <p:ph type="ctrTitle"/>
          </p:nvPr>
        </p:nvSpPr>
        <p:spPr>
          <a:xfrm>
            <a:off x="467544" y="994569"/>
            <a:ext cx="7772400" cy="3600450"/>
          </a:xfrm>
        </p:spPr>
        <p:txBody>
          <a:bodyPr/>
          <a:lstStyle/>
          <a:p>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a:t/>
            </a:r>
            <a:br>
              <a:rPr lang="sl-SI" altLang="sl-SI" sz="3200" b="1" dirty="0"/>
            </a:br>
            <a:r>
              <a:rPr lang="sl-SI" altLang="sl-SI" sz="3200" b="1" dirty="0" smtClean="0"/>
              <a:t/>
            </a:r>
            <a:br>
              <a:rPr lang="sl-SI" altLang="sl-SI" sz="3200" b="1" dirty="0" smtClean="0"/>
            </a:br>
            <a:r>
              <a:rPr lang="sl-SI" altLang="sl-SI" sz="3200" b="1" dirty="0"/>
              <a:t/>
            </a:r>
            <a:br>
              <a:rPr lang="sl-SI" altLang="sl-SI" sz="3200" b="1" dirty="0"/>
            </a:br>
            <a:r>
              <a:rPr lang="sl-SI" altLang="sl-SI" sz="3200" b="1" dirty="0" smtClean="0"/>
              <a:t/>
            </a:r>
            <a:br>
              <a:rPr lang="sl-SI" altLang="sl-SI" sz="3200" b="1" dirty="0" smtClean="0"/>
            </a:br>
            <a:r>
              <a:rPr lang="sl-SI" altLang="sl-SI" sz="3200" b="1" dirty="0"/>
              <a:t/>
            </a:r>
            <a:br>
              <a:rPr lang="sl-SI" altLang="sl-SI" sz="3200" b="1" dirty="0"/>
            </a:br>
            <a:r>
              <a:rPr lang="sl-SI" altLang="sl-SI" sz="3200" b="1" dirty="0" smtClean="0"/>
              <a:t/>
            </a:r>
            <a:br>
              <a:rPr lang="sl-SI" altLang="sl-SI" sz="3200" b="1" dirty="0" smtClean="0"/>
            </a:br>
            <a:r>
              <a:rPr lang="sl-SI" altLang="sl-SI" sz="3200" b="1" dirty="0" smtClean="0">
                <a:solidFill>
                  <a:schemeClr val="tx1"/>
                </a:solidFill>
              </a:rPr>
              <a:t>TEMA</a:t>
            </a:r>
            <a:br>
              <a:rPr lang="sl-SI" altLang="sl-SI" sz="3200" b="1" dirty="0" smtClean="0">
                <a:solidFill>
                  <a:schemeClr val="tx1"/>
                </a:solidFill>
              </a:rPr>
            </a:br>
            <a:r>
              <a:rPr lang="sl-SI" altLang="sl-SI" sz="3200" b="1" dirty="0" smtClean="0">
                <a:solidFill>
                  <a:srgbClr val="FF0000"/>
                </a:solidFill>
              </a:rPr>
              <a:t> </a:t>
            </a:r>
            <a:r>
              <a:rPr lang="sl-SI" altLang="sl-SI" sz="3200" b="1" smtClean="0">
                <a:solidFill>
                  <a:srgbClr val="FF0000"/>
                </a:solidFill>
              </a:rPr>
              <a:t/>
            </a:r>
            <a:br>
              <a:rPr lang="sl-SI" altLang="sl-SI" sz="3200" b="1" smtClean="0">
                <a:solidFill>
                  <a:srgbClr val="FF0000"/>
                </a:solidFill>
              </a:rPr>
            </a:br>
            <a:r>
              <a:rPr lang="sl-SI" altLang="sl-SI" sz="2000" b="1" dirty="0">
                <a:solidFill>
                  <a:srgbClr val="FF0000"/>
                </a:solidFill>
              </a:rPr>
              <a:t/>
            </a:r>
            <a:br>
              <a:rPr lang="sl-SI" altLang="sl-SI" sz="2000" b="1" dirty="0">
                <a:solidFill>
                  <a:srgbClr val="FF0000"/>
                </a:solidFill>
              </a:rPr>
            </a:br>
            <a:r>
              <a:rPr lang="sl-SI" altLang="sl-SI" sz="3200" b="1" dirty="0" smtClean="0">
                <a:solidFill>
                  <a:srgbClr val="FF0000"/>
                </a:solidFill>
              </a:rPr>
              <a:t/>
            </a:r>
            <a:br>
              <a:rPr lang="sl-SI" altLang="sl-SI" sz="3200" b="1" dirty="0" smtClean="0">
                <a:solidFill>
                  <a:srgbClr val="FF0000"/>
                </a:solidFill>
              </a:rPr>
            </a:br>
            <a:r>
              <a:rPr lang="sl-SI" altLang="sl-SI" sz="3200" b="1" dirty="0">
                <a:solidFill>
                  <a:srgbClr val="FF0000"/>
                </a:solidFill>
              </a:rPr>
              <a:t/>
            </a:r>
            <a:br>
              <a:rPr lang="sl-SI" altLang="sl-SI" sz="3200" b="1" dirty="0">
                <a:solidFill>
                  <a:srgbClr val="FF0000"/>
                </a:solidFill>
              </a:rPr>
            </a:br>
            <a:r>
              <a:rPr lang="sl-SI" altLang="sl-SI" sz="3200" b="1" dirty="0" smtClean="0">
                <a:solidFill>
                  <a:srgbClr val="FF0000"/>
                </a:solidFill>
              </a:rPr>
              <a:t/>
            </a:r>
            <a:br>
              <a:rPr lang="sl-SI" altLang="sl-SI" sz="3200" b="1" dirty="0" smtClean="0">
                <a:solidFill>
                  <a:srgbClr val="FF0000"/>
                </a:solidFill>
              </a:rPr>
            </a:br>
            <a:r>
              <a:rPr lang="sl-SI" altLang="sl-SI" sz="3200" b="1" dirty="0">
                <a:solidFill>
                  <a:srgbClr val="FF0000"/>
                </a:solidFill>
              </a:rPr>
              <a:t/>
            </a:r>
            <a:br>
              <a:rPr lang="sl-SI" altLang="sl-SI" sz="3200" b="1" dirty="0">
                <a:solidFill>
                  <a:srgbClr val="FF0000"/>
                </a:solidFill>
              </a:rPr>
            </a:br>
            <a:r>
              <a:rPr lang="sl-SI" altLang="sl-SI" sz="3200" b="1" dirty="0" smtClean="0">
                <a:solidFill>
                  <a:srgbClr val="FF0000"/>
                </a:solidFill>
              </a:rPr>
              <a:t/>
            </a:r>
            <a:br>
              <a:rPr lang="sl-SI" altLang="sl-SI" sz="3200" b="1" dirty="0" smtClean="0">
                <a:solidFill>
                  <a:srgbClr val="FF0000"/>
                </a:solidFill>
              </a:rPr>
            </a:br>
            <a:r>
              <a:rPr lang="sl-SI" altLang="sl-SI" sz="3200" b="1" dirty="0">
                <a:solidFill>
                  <a:srgbClr val="FF0000"/>
                </a:solidFill>
              </a:rPr>
              <a:t/>
            </a:r>
            <a:br>
              <a:rPr lang="sl-SI" altLang="sl-SI" sz="3200" b="1" dirty="0">
                <a:solidFill>
                  <a:srgbClr val="FF0000"/>
                </a:solidFill>
              </a:rPr>
            </a:br>
            <a:r>
              <a:rPr lang="sl-SI" altLang="sl-SI" sz="3200" b="1" dirty="0" smtClean="0">
                <a:solidFill>
                  <a:srgbClr val="FF0000"/>
                </a:solidFill>
              </a:rPr>
              <a:t/>
            </a:r>
            <a:br>
              <a:rPr lang="sl-SI" altLang="sl-SI" sz="3200" b="1" dirty="0" smtClean="0">
                <a:solidFill>
                  <a:srgbClr val="FF0000"/>
                </a:solidFill>
              </a:rPr>
            </a:br>
            <a:r>
              <a:rPr lang="sl-SI" altLang="sl-SI" sz="3200" b="1" dirty="0">
                <a:solidFill>
                  <a:srgbClr val="FF0000"/>
                </a:solidFill>
              </a:rPr>
              <a:t/>
            </a:r>
            <a:br>
              <a:rPr lang="sl-SI" altLang="sl-SI" sz="3200" b="1" dirty="0">
                <a:solidFill>
                  <a:srgbClr val="FF0000"/>
                </a:solidFill>
              </a:rPr>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solidFill>
                  <a:srgbClr val="FF0000"/>
                </a:solidFill>
              </a:rPr>
              <a:t/>
            </a:r>
            <a:br>
              <a:rPr lang="sl-SI" altLang="sl-SI" sz="3200" b="1" dirty="0" smtClean="0">
                <a:solidFill>
                  <a:srgbClr val="FF0000"/>
                </a:solidFill>
              </a:rPr>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dirty="0" smtClean="0"/>
              <a:t/>
            </a:r>
            <a:br>
              <a:rPr lang="sl-SI" altLang="sl-SI" sz="3200" dirty="0" smtClean="0"/>
            </a:br>
            <a:r>
              <a:rPr lang="sl-SI" altLang="sl-SI" sz="3200" dirty="0" smtClean="0"/>
              <a:t/>
            </a:r>
            <a:br>
              <a:rPr lang="sl-SI" altLang="sl-SI" sz="3200" dirty="0" smtClean="0"/>
            </a:br>
            <a:endParaRPr lang="sl-SI" altLang="sl-SI" sz="3000" dirty="0" smtClean="0"/>
          </a:p>
        </p:txBody>
      </p:sp>
      <p:sp>
        <p:nvSpPr>
          <p:cNvPr id="10244" name="Rectangle 3"/>
          <p:cNvSpPr>
            <a:spLocks noGrp="1" noChangeArrowheads="1"/>
          </p:cNvSpPr>
          <p:nvPr>
            <p:ph type="subTitle" idx="1"/>
          </p:nvPr>
        </p:nvSpPr>
        <p:spPr>
          <a:xfrm>
            <a:off x="755650" y="5589588"/>
            <a:ext cx="7632700" cy="839787"/>
          </a:xfrm>
        </p:spPr>
        <p:txBody>
          <a:bodyPr/>
          <a:lstStyle/>
          <a:p>
            <a:pPr eaLnBrk="1" hangingPunct="1"/>
            <a:endParaRPr lang="sl-SI" altLang="sl-SI" sz="1800" dirty="0" smtClean="0"/>
          </a:p>
        </p:txBody>
      </p:sp>
    </p:spTree>
    <p:extLst>
      <p:ext uri="{BB962C8B-B14F-4D97-AF65-F5344CB8AC3E}">
        <p14:creationId xmlns="" xmlns:p14="http://schemas.microsoft.com/office/powerpoint/2010/main" val="12652769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6" descr="Mavrica"/>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291" name="Rectangle 2"/>
          <p:cNvSpPr>
            <a:spLocks noGrp="1" noChangeArrowheads="1"/>
          </p:cNvSpPr>
          <p:nvPr>
            <p:ph type="ctrTitle"/>
          </p:nvPr>
        </p:nvSpPr>
        <p:spPr>
          <a:xfrm>
            <a:off x="685800" y="908050"/>
            <a:ext cx="7772400" cy="3816350"/>
          </a:xfrm>
        </p:spPr>
        <p:txBody>
          <a:bodyPr/>
          <a:lstStyle/>
          <a:p>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solidFill>
                  <a:srgbClr val="FF0000"/>
                </a:solidFill>
              </a:rPr>
              <a:t>OBVEZNOSTI ŠTUDENTOV</a:t>
            </a:r>
            <a:br>
              <a:rPr lang="sl-SI" altLang="sl-SI" sz="3200" b="1" dirty="0" smtClean="0">
                <a:solidFill>
                  <a:srgbClr val="FF0000"/>
                </a:solidFill>
              </a:rPr>
            </a:br>
            <a:r>
              <a:rPr lang="sl-SI" altLang="sl-SI" sz="3200" b="1" dirty="0" smtClean="0"/>
              <a:t/>
            </a:r>
            <a:br>
              <a:rPr lang="sl-SI" altLang="sl-SI" sz="3200" b="1" dirty="0" smtClean="0"/>
            </a:br>
            <a:r>
              <a:rPr lang="sl-SI" altLang="sl-SI" sz="2000" b="1" dirty="0" smtClean="0"/>
              <a:t>Udeležba na 1. predavanju, organiziranih vajah in na drugih srečanjih</a:t>
            </a:r>
            <a:br>
              <a:rPr lang="sl-SI" altLang="sl-SI" sz="2000" b="1" dirty="0" smtClean="0"/>
            </a:br>
            <a:r>
              <a:rPr lang="sl-SI" altLang="sl-SI" sz="2000" b="1" dirty="0" smtClean="0"/>
              <a:t/>
            </a:r>
            <a:br>
              <a:rPr lang="sl-SI" altLang="sl-SI" sz="2000" b="1" dirty="0" smtClean="0"/>
            </a:br>
            <a:r>
              <a:rPr lang="sl-SI" altLang="sl-SI" sz="2000" b="1" dirty="0" smtClean="0"/>
              <a:t>Načrtovanje in priprava medpredmetnega dne</a:t>
            </a:r>
            <a:br>
              <a:rPr lang="sl-SI" altLang="sl-SI" sz="2000" b="1" dirty="0" smtClean="0"/>
            </a:br>
            <a:r>
              <a:rPr lang="sl-SI" altLang="sl-SI" sz="2000" b="1" dirty="0" smtClean="0"/>
              <a:t/>
            </a:r>
            <a:br>
              <a:rPr lang="sl-SI" altLang="sl-SI" sz="2000" b="1" dirty="0" smtClean="0"/>
            </a:br>
            <a:r>
              <a:rPr lang="sl-SI" altLang="sl-SI" sz="2000" b="1" dirty="0" smtClean="0"/>
              <a:t>Izvedba medpredmetnega dne na šoli v manjših skupinah</a:t>
            </a:r>
            <a:br>
              <a:rPr lang="sl-SI" altLang="sl-SI" sz="2000" b="1" dirty="0" smtClean="0"/>
            </a:br>
            <a:r>
              <a:rPr lang="sl-SI" altLang="sl-SI" sz="2000" b="1" dirty="0" smtClean="0"/>
              <a:t/>
            </a:r>
            <a:br>
              <a:rPr lang="sl-SI" altLang="sl-SI" sz="2000" b="1" dirty="0" smtClean="0"/>
            </a:br>
            <a:r>
              <a:rPr lang="sl-SI" altLang="sl-SI" sz="2000" b="1" dirty="0" smtClean="0"/>
              <a:t>PPT-predstavitev lastnega projekta in objava v SU</a:t>
            </a:r>
            <a:br>
              <a:rPr lang="sl-SI" altLang="sl-SI" sz="2000" b="1" dirty="0" smtClean="0"/>
            </a:br>
            <a:r>
              <a:rPr lang="sl-SI" altLang="sl-SI" sz="2000" b="1" dirty="0" smtClean="0"/>
              <a:t/>
            </a:r>
            <a:br>
              <a:rPr lang="sl-SI" altLang="sl-SI" sz="2000" b="1" dirty="0" smtClean="0"/>
            </a:br>
            <a:r>
              <a:rPr lang="sl-SI" altLang="sl-SI" sz="2000" b="1" dirty="0" smtClean="0"/>
              <a:t>Sodelovanje na sklepnem srečanju v treh skupinah</a:t>
            </a:r>
            <a:r>
              <a:rPr lang="sl-SI" altLang="sl-SI" sz="3200" b="1" dirty="0" smtClean="0"/>
              <a:t/>
            </a:r>
            <a:br>
              <a:rPr lang="sl-SI" altLang="sl-SI" sz="3200" b="1" dirty="0" smtClean="0"/>
            </a:br>
            <a:r>
              <a:rPr lang="sl-SI" altLang="sl-SI" sz="3200" b="1" dirty="0" smtClean="0">
                <a:solidFill>
                  <a:srgbClr val="FF0000"/>
                </a:solidFill>
              </a:rPr>
              <a:t/>
            </a:r>
            <a:br>
              <a:rPr lang="sl-SI" altLang="sl-SI" sz="3200" b="1" dirty="0" smtClean="0">
                <a:solidFill>
                  <a:srgbClr val="FF0000"/>
                </a:solidFill>
              </a:rPr>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b="1" dirty="0" smtClean="0"/>
              <a:t/>
            </a:r>
            <a:br>
              <a:rPr lang="sl-SI" altLang="sl-SI" sz="3200" b="1" dirty="0" smtClean="0"/>
            </a:br>
            <a:r>
              <a:rPr lang="sl-SI" altLang="sl-SI" sz="3200" dirty="0" smtClean="0"/>
              <a:t/>
            </a:r>
            <a:br>
              <a:rPr lang="sl-SI" altLang="sl-SI" sz="3200" dirty="0" smtClean="0"/>
            </a:br>
            <a:r>
              <a:rPr lang="sl-SI" altLang="sl-SI" sz="3200" dirty="0" smtClean="0"/>
              <a:t/>
            </a:r>
            <a:br>
              <a:rPr lang="sl-SI" altLang="sl-SI" sz="3200" dirty="0" smtClean="0"/>
            </a:br>
            <a:endParaRPr lang="sl-SI" altLang="sl-SI" sz="3000" dirty="0" smtClean="0"/>
          </a:p>
        </p:txBody>
      </p:sp>
      <p:sp>
        <p:nvSpPr>
          <p:cNvPr id="12292" name="Rectangle 3"/>
          <p:cNvSpPr>
            <a:spLocks noGrp="1" noChangeArrowheads="1"/>
          </p:cNvSpPr>
          <p:nvPr>
            <p:ph type="subTitle" idx="1"/>
          </p:nvPr>
        </p:nvSpPr>
        <p:spPr>
          <a:xfrm>
            <a:off x="755650" y="5589588"/>
            <a:ext cx="7632700" cy="839787"/>
          </a:xfrm>
        </p:spPr>
        <p:txBody>
          <a:bodyPr/>
          <a:lstStyle/>
          <a:p>
            <a:pPr eaLnBrk="1" hangingPunct="1"/>
            <a:endParaRPr lang="sl-SI" altLang="sl-SI" sz="1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6" descr="Mavrica"/>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387" name="Rectangle 2"/>
          <p:cNvSpPr>
            <a:spLocks noGrp="1" noChangeArrowheads="1"/>
          </p:cNvSpPr>
          <p:nvPr>
            <p:ph type="ctrTitle"/>
          </p:nvPr>
        </p:nvSpPr>
        <p:spPr>
          <a:xfrm>
            <a:off x="685800" y="908050"/>
            <a:ext cx="7772400" cy="3600450"/>
          </a:xfrm>
        </p:spPr>
        <p:txBody>
          <a:bodyPr/>
          <a:lstStyle/>
          <a:p>
            <a:r>
              <a:rPr lang="sl-SI" altLang="sl-SI" sz="2400" b="1" smtClean="0">
                <a:solidFill>
                  <a:srgbClr val="FF0000"/>
                </a:solidFill>
              </a:rPr>
              <a:t/>
            </a:r>
            <a:br>
              <a:rPr lang="sl-SI" altLang="sl-SI" sz="2400" b="1" smtClean="0">
                <a:solidFill>
                  <a:srgbClr val="FF0000"/>
                </a:solidFill>
              </a:rPr>
            </a:br>
            <a:r>
              <a:rPr lang="sl-SI" altLang="sl-SI" sz="2400" b="1" smtClean="0">
                <a:solidFill>
                  <a:srgbClr val="FF0000"/>
                </a:solidFill>
              </a:rPr>
              <a:t/>
            </a:r>
            <a:br>
              <a:rPr lang="sl-SI" altLang="sl-SI" sz="2400" b="1" smtClean="0">
                <a:solidFill>
                  <a:srgbClr val="FF0000"/>
                </a:solidFill>
              </a:rPr>
            </a:br>
            <a:r>
              <a:rPr lang="sl-SI" altLang="sl-SI" sz="2400" b="1" smtClean="0">
                <a:solidFill>
                  <a:srgbClr val="FF0000"/>
                </a:solidFill>
              </a:rPr>
              <a:t/>
            </a:r>
            <a:br>
              <a:rPr lang="sl-SI" altLang="sl-SI" sz="2400" b="1" smtClean="0">
                <a:solidFill>
                  <a:srgbClr val="FF0000"/>
                </a:solidFill>
              </a:rPr>
            </a:br>
            <a:r>
              <a:rPr lang="sl-SI" altLang="sl-SI" sz="2400" b="1" smtClean="0">
                <a:solidFill>
                  <a:srgbClr val="FF0000"/>
                </a:solidFill>
              </a:rPr>
              <a:t/>
            </a:r>
            <a:br>
              <a:rPr lang="sl-SI" altLang="sl-SI" sz="2400" b="1" smtClean="0">
                <a:solidFill>
                  <a:srgbClr val="FF0000"/>
                </a:solidFill>
              </a:rPr>
            </a:br>
            <a:r>
              <a:rPr lang="sl-SI" altLang="sl-SI" sz="2400" b="1" smtClean="0">
                <a:solidFill>
                  <a:srgbClr val="FF0000"/>
                </a:solidFill>
              </a:rPr>
              <a:t/>
            </a:r>
            <a:br>
              <a:rPr lang="sl-SI" altLang="sl-SI" sz="2400" b="1" smtClean="0">
                <a:solidFill>
                  <a:srgbClr val="FF0000"/>
                </a:solidFill>
              </a:rPr>
            </a:br>
            <a:r>
              <a:rPr lang="sl-SI" altLang="sl-SI" sz="2400" b="1" smtClean="0">
                <a:solidFill>
                  <a:srgbClr val="FF0000"/>
                </a:solidFill>
              </a:rPr>
              <a:t>MERILA ZA OCENJEVANJE</a:t>
            </a:r>
            <a:br>
              <a:rPr lang="sl-SI" altLang="sl-SI" sz="2400" b="1" smtClean="0">
                <a:solidFill>
                  <a:srgbClr val="FF0000"/>
                </a:solidFill>
              </a:rPr>
            </a:br>
            <a:r>
              <a:rPr lang="sl-SI" altLang="sl-SI" sz="2500" b="1" smtClean="0">
                <a:solidFill>
                  <a:srgbClr val="FF0000"/>
                </a:solidFill>
              </a:rPr>
              <a:t/>
            </a:r>
            <a:br>
              <a:rPr lang="sl-SI" altLang="sl-SI" sz="2500" b="1" smtClean="0">
                <a:solidFill>
                  <a:srgbClr val="FF0000"/>
                </a:solidFill>
              </a:rPr>
            </a:br>
            <a:r>
              <a:rPr lang="sl-SI" altLang="sl-SI" sz="2500" b="1" smtClean="0">
                <a:solidFill>
                  <a:srgbClr val="FF0000"/>
                </a:solidFill>
              </a:rPr>
              <a:t>A) 40 % – načrtovanje in priprava medpredmetnega dne</a:t>
            </a:r>
            <a:br>
              <a:rPr lang="sl-SI" altLang="sl-SI" sz="2500" b="1" smtClean="0">
                <a:solidFill>
                  <a:srgbClr val="FF0000"/>
                </a:solidFill>
              </a:rPr>
            </a:br>
            <a:r>
              <a:rPr lang="sl-SI" altLang="sl-SI" sz="2500" smtClean="0"/>
              <a:t/>
            </a:r>
            <a:br>
              <a:rPr lang="sl-SI" altLang="sl-SI" sz="2500" smtClean="0"/>
            </a:br>
            <a:r>
              <a:rPr lang="sl-SI" altLang="sl-SI" sz="2500" smtClean="0"/>
              <a:t>(</a:t>
            </a:r>
            <a:r>
              <a:rPr lang="sl-SI" altLang="sl-SI" sz="2500" b="1" smtClean="0"/>
              <a:t>4 točke</a:t>
            </a:r>
            <a:r>
              <a:rPr lang="sl-SI" altLang="sl-SI" sz="2500" smtClean="0"/>
              <a:t> – </a:t>
            </a:r>
            <a:r>
              <a:rPr lang="sl-SI" altLang="sl-SI" sz="2500" b="1" smtClean="0"/>
              <a:t>1 točka</a:t>
            </a:r>
            <a:r>
              <a:rPr lang="sl-SI" altLang="sl-SI" sz="2500" smtClean="0"/>
              <a:t>: samostojnost priprave; </a:t>
            </a:r>
            <a:r>
              <a:rPr lang="sl-SI" altLang="sl-SI" sz="2500" b="1" smtClean="0"/>
              <a:t>2 točki</a:t>
            </a:r>
            <a:r>
              <a:rPr lang="sl-SI" altLang="sl-SI" sz="2500" smtClean="0"/>
              <a:t>: didaktična ustreznost (</a:t>
            </a:r>
            <a:r>
              <a:rPr lang="sl-SI" altLang="sl-SI" sz="2500" i="1" smtClean="0"/>
              <a:t>smiselnost povezovanja ciljev in vsebin, sodelovalno učenje, medpredmetno povezovanje, problemske situacije, izvirnost, vključevanje diferenciacije</a:t>
            </a:r>
            <a:r>
              <a:rPr lang="sl-SI" altLang="sl-SI" sz="2500" smtClean="0"/>
              <a:t>); </a:t>
            </a:r>
            <a:r>
              <a:rPr lang="sl-SI" altLang="sl-SI" sz="2500" b="1" smtClean="0"/>
              <a:t>1 točka</a:t>
            </a:r>
            <a:r>
              <a:rPr lang="sl-SI" altLang="sl-SI" sz="2500" smtClean="0"/>
              <a:t>: strokovna ustreznost (</a:t>
            </a:r>
            <a:r>
              <a:rPr lang="sl-SI" altLang="sl-SI" sz="2500" i="1" smtClean="0"/>
              <a:t>poznavanje učnega načrta in ustrezno medpredmetno načrtovanje, jezikovna pravilnost</a:t>
            </a:r>
            <a:r>
              <a:rPr lang="sl-SI" altLang="sl-SI" sz="2500" smtClean="0"/>
              <a:t>); lahko se dodeli tudi po 0,5 točke)</a:t>
            </a:r>
            <a:r>
              <a:rPr lang="sl-SI" altLang="sl-SI" smtClean="0"/>
              <a:t/>
            </a:r>
            <a:br>
              <a:rPr lang="sl-SI" altLang="sl-SI" smtClean="0"/>
            </a:br>
            <a:endParaRPr lang="sl-SI" altLang="sl-SI" sz="2400" b="1" smtClean="0">
              <a:solidFill>
                <a:srgbClr val="FF0000"/>
              </a:solidFill>
            </a:endParaRPr>
          </a:p>
        </p:txBody>
      </p:sp>
      <p:sp>
        <p:nvSpPr>
          <p:cNvPr id="16388" name="Rectangle 3"/>
          <p:cNvSpPr>
            <a:spLocks noGrp="1" noChangeArrowheads="1"/>
          </p:cNvSpPr>
          <p:nvPr>
            <p:ph type="subTitle" idx="1"/>
          </p:nvPr>
        </p:nvSpPr>
        <p:spPr>
          <a:xfrm>
            <a:off x="755650" y="5589588"/>
            <a:ext cx="7632700" cy="839787"/>
          </a:xfrm>
        </p:spPr>
        <p:txBody>
          <a:bodyPr/>
          <a:lstStyle/>
          <a:p>
            <a:pPr eaLnBrk="1" hangingPunct="1"/>
            <a:endParaRPr lang="sl-SI" altLang="sl-SI" sz="1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6" descr="Mavrica"/>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8435" name="Rectangle 2"/>
          <p:cNvSpPr>
            <a:spLocks noGrp="1" noChangeArrowheads="1"/>
          </p:cNvSpPr>
          <p:nvPr>
            <p:ph type="ctrTitle"/>
          </p:nvPr>
        </p:nvSpPr>
        <p:spPr>
          <a:xfrm>
            <a:off x="685800" y="908050"/>
            <a:ext cx="7772400" cy="3600450"/>
          </a:xfrm>
        </p:spPr>
        <p:txBody>
          <a:bodyPr/>
          <a:lstStyle/>
          <a:p>
            <a:r>
              <a:rPr lang="sl-SI" altLang="sl-SI" sz="2500" b="1" smtClean="0">
                <a:solidFill>
                  <a:srgbClr val="FF0000"/>
                </a:solidFill>
              </a:rPr>
              <a:t>B) 40 % – izvedba medpredmetnega dne</a:t>
            </a:r>
            <a:r>
              <a:rPr lang="sl-SI" altLang="sl-SI" sz="2500" smtClean="0"/>
              <a:t/>
            </a:r>
            <a:br>
              <a:rPr lang="sl-SI" altLang="sl-SI" sz="2500" smtClean="0"/>
            </a:br>
            <a:r>
              <a:rPr lang="sl-SI" altLang="sl-SI" sz="2500" smtClean="0"/>
              <a:t/>
            </a:r>
            <a:br>
              <a:rPr lang="sl-SI" altLang="sl-SI" sz="2500" smtClean="0"/>
            </a:br>
            <a:r>
              <a:rPr lang="sl-SI" altLang="sl-SI" sz="2500" smtClean="0"/>
              <a:t>(</a:t>
            </a:r>
            <a:r>
              <a:rPr lang="sl-SI" altLang="sl-SI" sz="2500" b="1" smtClean="0"/>
              <a:t>4 točke</a:t>
            </a:r>
            <a:r>
              <a:rPr lang="sl-SI" altLang="sl-SI" sz="2500" smtClean="0"/>
              <a:t> – </a:t>
            </a:r>
            <a:r>
              <a:rPr lang="sl-SI" altLang="sl-SI" sz="2500" b="1" smtClean="0"/>
              <a:t>1 točka</a:t>
            </a:r>
            <a:r>
              <a:rPr lang="sl-SI" altLang="sl-SI" sz="2500" smtClean="0"/>
              <a:t>: ustreznost izvedbe načrtovanih vsebin, dinamika izvedbe načrtovanih dejavnosti – vodenje; </a:t>
            </a:r>
            <a:r>
              <a:rPr lang="sl-SI" altLang="sl-SI" sz="2500" b="1" smtClean="0"/>
              <a:t>1 točka</a:t>
            </a:r>
            <a:r>
              <a:rPr lang="sl-SI" altLang="sl-SI" sz="2500" smtClean="0"/>
              <a:t>: aktivnost učencev; </a:t>
            </a:r>
            <a:r>
              <a:rPr lang="sl-SI" altLang="sl-SI" sz="2500" b="1" smtClean="0"/>
              <a:t>1 točka</a:t>
            </a:r>
            <a:r>
              <a:rPr lang="sl-SI" altLang="sl-SI" sz="2500" smtClean="0"/>
              <a:t>: ustreznost govornega nastopanja; </a:t>
            </a:r>
            <a:r>
              <a:rPr lang="sl-SI" altLang="sl-SI" sz="2500" b="1" smtClean="0"/>
              <a:t>1 točka</a:t>
            </a:r>
            <a:r>
              <a:rPr lang="sl-SI" altLang="sl-SI" sz="2500" smtClean="0"/>
              <a:t>: mnenje mentorja na šoli o izvedbi medpredmetnega dne)</a:t>
            </a:r>
          </a:p>
        </p:txBody>
      </p:sp>
      <p:sp>
        <p:nvSpPr>
          <p:cNvPr id="18436" name="Rectangle 3"/>
          <p:cNvSpPr>
            <a:spLocks noGrp="1" noChangeArrowheads="1"/>
          </p:cNvSpPr>
          <p:nvPr>
            <p:ph type="subTitle" idx="1"/>
          </p:nvPr>
        </p:nvSpPr>
        <p:spPr>
          <a:xfrm>
            <a:off x="755650" y="5589588"/>
            <a:ext cx="7632700" cy="839787"/>
          </a:xfrm>
        </p:spPr>
        <p:txBody>
          <a:bodyPr/>
          <a:lstStyle/>
          <a:p>
            <a:pPr eaLnBrk="1" hangingPunct="1"/>
            <a:endParaRPr lang="sl-SI" altLang="sl-SI" sz="18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sl-SI" sz="20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sl-SI" sz="2000" b="0" i="0" u="none" strike="noStrike" cap="none" normalizeH="0" baseline="0" smtClean="0">
            <a:ln>
              <a:noFill/>
            </a:ln>
            <a:solidFill>
              <a:schemeClr val="tx2"/>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8FA72190DA3E47A98C79953924F41E" ma:contentTypeVersion="12" ma:contentTypeDescription="Create a new document." ma:contentTypeScope="" ma:versionID="9272d8d7d2f743c04aa7f65262d03e4d">
  <xsd:schema xmlns:xsd="http://www.w3.org/2001/XMLSchema" xmlns:xs="http://www.w3.org/2001/XMLSchema" xmlns:p="http://schemas.microsoft.com/office/2006/metadata/properties" xmlns:ns3="d0f62f47-2aa0-44ee-81ad-e0fbfd0370c7" targetNamespace="http://schemas.microsoft.com/office/2006/metadata/properties" ma:root="true" ma:fieldsID="184ec0f7c7b2c22b91a67e2f1af525ce" ns3:_="">
    <xsd:import namespace="d0f62f47-2aa0-44ee-81ad-e0fbfd0370c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3:MediaLengthInSeconds" minOccurs="0"/>
                <xsd:element ref="ns3:MediaServiceAutoKeyPoints" minOccurs="0"/>
                <xsd:element ref="ns3:MediaServiceKeyPoint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f62f47-2aa0-44ee-81ad-e0fbfd0370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LengthInSeconds" ma:index="16" nillable="true" ma:displayName="MediaLengthInSeconds" ma:hidden="true" ma:internalName="MediaLengthInSeconds" ma:readOnly="true">
      <xsd:simpleType>
        <xsd:restriction base="dms:Unknow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296FAD9-F8E1-44D4-B914-83C9E95FB8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f62f47-2aa0-44ee-81ad-e0fbfd037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4E123C-B673-475B-93C2-F6E8C82F50AB}">
  <ds:schemaRefs>
    <ds:schemaRef ds:uri="http://schemas.microsoft.com/sharepoint/v3/contenttype/forms"/>
  </ds:schemaRefs>
</ds:datastoreItem>
</file>

<file path=customXml/itemProps3.xml><?xml version="1.0" encoding="utf-8"?>
<ds:datastoreItem xmlns:ds="http://schemas.openxmlformats.org/officeDocument/2006/customXml" ds:itemID="{B727C703-79B3-46A1-9AF7-293223D12059}">
  <ds:schemaRefs>
    <ds:schemaRef ds:uri="d0f62f47-2aa0-44ee-81ad-e0fbfd0370c7"/>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2079</TotalTime>
  <Words>96</Words>
  <Application>Microsoft Office PowerPoint</Application>
  <PresentationFormat>Diaprojekcija na zaslonu (4:3)</PresentationFormat>
  <Paragraphs>24</Paragraphs>
  <Slides>10</Slides>
  <Notes>9</Notes>
  <HiddenSlides>0</HiddenSlides>
  <MMClips>0</MMClips>
  <ScaleCrop>false</ScaleCrop>
  <HeadingPairs>
    <vt:vector size="4" baseType="variant">
      <vt:variant>
        <vt:lpstr>Tema</vt:lpstr>
      </vt:variant>
      <vt:variant>
        <vt:i4>1</vt:i4>
      </vt:variant>
      <vt:variant>
        <vt:lpstr>Naslovi diapozitivov</vt:lpstr>
      </vt:variant>
      <vt:variant>
        <vt:i4>10</vt:i4>
      </vt:variant>
    </vt:vector>
  </HeadingPairs>
  <TitlesOfParts>
    <vt:vector size="11" baseType="lpstr">
      <vt:lpstr>Default Design</vt:lpstr>
      <vt:lpstr>MEDPREDMETNO POVEZOVANJE,                      PRS, 2. stopnja, 6 KT</vt:lpstr>
      <vt:lpstr>          VEZAVE IN IZVAJALKE  TEHNIKA, JEZIK, DRUŽBOSLOVJE (Bernarda Urankar, Alenka Rot Vrhovec, Irena Hergan)  MATEMATIKA, ŠPORT, GLASBA (Vida Manfreda Kolar, Tanja Petrušič, Konstanca Zalar)  NARAVOSLOVJE, LIKOVNA UMETNOST (Katarina Susman, Uršula Podobnik)  V skupine ste razporejeni naključno, nato pa se boste danes znotraj ‚dodeljene‘ vezave sami razporedili v skupine po 4 oz. 5.         </vt:lpstr>
      <vt:lpstr>     Vsi se morate prijaviti v spletno učilnico (ključ: MP2324)  1. predavanje, obvezno za vse                   (Vida Manfreda Kolar, Irena Hergan), bo v ponedeljek, 9. 10. 2023, ob 18.00 v 048.   </vt:lpstr>
      <vt:lpstr>                DELO PO POSAMEZNIH SKUPINAH (ZAČETEK)  TEHNIKA, JEZIK, DRUŽBOSLOVJE Ponedeljek, 9. 10., ob 19.30 (v 048)  MATEMATIKA, ŠPORT, GLASBA Ponedeljek, 9. 10., ob 19.30 (v 104)  NARAVOSLOVJE, LIKOVNA UMETNOST Ponedeljek, 9. 10., ob 19.30 (v 012)  Za preostala srečanja se boste dogovorili na 1. srečanju. Učilnice so rezervirane do 13. 11.              </vt:lpstr>
      <vt:lpstr>                     DRUGI POMEMBNI DATUMI 13. 11. 2023 Oddaja podrobnih načrtov dneva dejavnosti v SU (1. oddaja)  1. 12. 2023 Oddaja načrtov dneva dejavnosti v SU (2., končna oddaja)  8. 12. 2023 Izvedba dneva dejavnosti (4 šolske ure + analiza študentov)  11. 12. 2023 Predstavitev lastnega projekta v svoji skupini Oddaja PPT-predstavitve v SU                    </vt:lpstr>
      <vt:lpstr>                        TEMA                           </vt:lpstr>
      <vt:lpstr>         OBVEZNOSTI ŠTUDENTOV  Udeležba na 1. predavanju, organiziranih vajah in na drugih srečanjih  Načrtovanje in priprava medpredmetnega dne  Izvedba medpredmetnega dne na šoli v manjših skupinah  PPT-predstavitev lastnega projekta in objava v SU  Sodelovanje na sklepnem srečanju v treh skupinah        </vt:lpstr>
      <vt:lpstr>     MERILA ZA OCENJEVANJE  A) 40 % – načrtovanje in priprava medpredmetnega dne  (4 točke – 1 točka: samostojnost priprave; 2 točki: didaktična ustreznost (smiselnost povezovanja ciljev in vsebin, sodelovalno učenje, medpredmetno povezovanje, problemske situacije, izvirnost, vključevanje diferenciacije); 1 točka: strokovna ustreznost (poznavanje učnega načrta in ustrezno medpredmetno načrtovanje, jezikovna pravilnost); lahko se dodeli tudi po 0,5 točke) </vt:lpstr>
      <vt:lpstr>B) 40 % – izvedba medpredmetnega dne  (4 točke – 1 točka: ustreznost izvedbe načrtovanih vsebin, dinamika izvedbe načrtovanih dejavnosti – vodenje; 1 točka: aktivnost učencev; 1 točka: ustreznost govornega nastopanja; 1 točka: mnenje mentorja na šoli o izvedbi medpredmetnega dne)</vt:lpstr>
      <vt:lpstr>Diapozitiv 10</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Maša</dc:creator>
  <cp:lastModifiedBy>Tomaž Petek</cp:lastModifiedBy>
  <cp:revision>238</cp:revision>
  <dcterms:created xsi:type="dcterms:W3CDTF">2011-08-28T16:00:01Z</dcterms:created>
  <dcterms:modified xsi:type="dcterms:W3CDTF">2023-10-09T15:30:46Z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0x010100898FA72190DA3E47A98C79953924F41E</vt:lpwstr>
  </property>
</Properties>
</file>