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50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11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39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85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73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34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72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55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72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67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48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713D9-F989-4DF1-9AF7-3061744D3C02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7729D-0CA9-4A47-8C98-41BD964C8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7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498764"/>
            <a:ext cx="9144000" cy="4248727"/>
          </a:xfrm>
        </p:spPr>
        <p:txBody>
          <a:bodyPr>
            <a:noAutofit/>
          </a:bodyPr>
          <a:lstStyle/>
          <a:p>
            <a:r>
              <a:rPr lang="sl-SI" altLang="sl-SI" sz="4400" dirty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4400" dirty="0">
                <a:latin typeface="Garamond" panose="02020404030301010803" pitchFamily="18" charset="0"/>
              </a:rPr>
            </a:br>
            <a:r>
              <a:rPr lang="sl-SI" altLang="sl-SI" sz="4400" dirty="0">
                <a:latin typeface="Garamond" panose="02020404030301010803" pitchFamily="18" charset="0"/>
              </a:rPr>
              <a:t>2. strokovno-didaktična obravnava matematičnih pojmov po vsebinskih sklopih: aritmetika in </a:t>
            </a:r>
            <a:r>
              <a:rPr lang="sl-SI" altLang="sl-SI" sz="4400" dirty="0" smtClean="0">
                <a:latin typeface="Garamond" panose="02020404030301010803" pitchFamily="18" charset="0"/>
              </a:rPr>
              <a:t>algebra – izbrane teme</a:t>
            </a:r>
            <a:r>
              <a:rPr lang="sl-SI" altLang="sl-SI" sz="4400" dirty="0" smtClean="0"/>
              <a:t/>
            </a:r>
            <a:br>
              <a:rPr lang="sl-SI" altLang="sl-SI" sz="4400" dirty="0" smtClean="0"/>
            </a:br>
            <a:r>
              <a:rPr lang="sl-SI" altLang="sl-SI" sz="4400" dirty="0" smtClean="0"/>
              <a:t>(izročki za predavanja pri predmetu didaktika matematike, 2. l., RP)</a:t>
            </a:r>
            <a:endParaRPr lang="en-GB" sz="4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25600" y="4867420"/>
            <a:ext cx="9144000" cy="1655762"/>
          </a:xfrm>
        </p:spPr>
        <p:txBody>
          <a:bodyPr/>
          <a:lstStyle/>
          <a:p>
            <a:r>
              <a:rPr lang="sl-SI" dirty="0" smtClean="0"/>
              <a:t>Prof. dr. Tatjana Hodnik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051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Sklepanje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1) </a:t>
            </a:r>
            <a:r>
              <a:rPr lang="sl-SI" b="1" dirty="0" smtClean="0">
                <a:latin typeface="Garamond" panose="02020404030301010803" pitchFamily="18" charset="0"/>
              </a:rPr>
              <a:t>4</a:t>
            </a:r>
            <a:r>
              <a:rPr lang="sl-SI" b="1" dirty="0" smtClean="0">
                <a:latin typeface="Garamond" panose="02020404030301010803" pitchFamily="18" charset="0"/>
              </a:rPr>
              <a:t>. razred: sklepanje z enote na množino in obratno </a:t>
            </a:r>
            <a:endParaRPr lang="sl-SI" b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Konteksti: števila, količine, menjava</a:t>
            </a:r>
          </a:p>
          <a:p>
            <a:pPr marL="0" indent="0">
              <a:buNone/>
            </a:pPr>
            <a:r>
              <a:rPr lang="sl-SI" dirty="0" err="1" smtClean="0">
                <a:latin typeface="Garamond" panose="02020404030301010803" pitchFamily="18" charset="0"/>
              </a:rPr>
              <a:t>Protiprimer</a:t>
            </a:r>
            <a:r>
              <a:rPr lang="sl-SI" dirty="0" smtClean="0">
                <a:latin typeface="Garamond" panose="02020404030301010803" pitchFamily="18" charset="0"/>
              </a:rPr>
              <a:t>: starost, višina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Diagrami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Ubesedovanje – sklepanje mora biti ločeno od poštevanke, čeprav je predznanje prav poštevanka</a:t>
            </a:r>
          </a:p>
          <a:p>
            <a:pPr marL="0" indent="0">
              <a:buNone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967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2) </a:t>
            </a:r>
            <a:r>
              <a:rPr lang="sl-SI" b="1" dirty="0" smtClean="0">
                <a:latin typeface="Garamond" panose="02020404030301010803" pitchFamily="18" charset="0"/>
              </a:rPr>
              <a:t>5</a:t>
            </a:r>
            <a:r>
              <a:rPr lang="sl-SI" b="1" dirty="0" smtClean="0">
                <a:latin typeface="Garamond" panose="02020404030301010803" pitchFamily="18" charset="0"/>
              </a:rPr>
              <a:t>. razred: sklepanje z množine na množino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 petih paketih je 40 plastenk vode. Koliko plastenk vode je v 8 paketih?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 katerem primeru lahko naredimo vmesni korak in sklepamo na enoto preden sklepamo na množino in v katerem primeru to ni mogoče?</a:t>
            </a:r>
          </a:p>
          <a:p>
            <a:pPr marL="0" indent="0">
              <a:buNone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028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Številski izrazi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Če je v zapisu več računskih operacij in števil, zapis imenujemo številski izraz.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Kaj je oz. kaj ni številski izraz?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Vpeljujemo postopoma: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I.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12 + 25 + 17 =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27 + 13 – 9 =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 x 6 : 2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49 : 7 x 8 =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 čem so ti primeri specifični? Kako bi se glasila posplošitev za računanje?</a:t>
            </a:r>
          </a:p>
        </p:txBody>
      </p:sp>
    </p:spTree>
    <p:extLst>
      <p:ext uri="{BB962C8B-B14F-4D97-AF65-F5344CB8AC3E}">
        <p14:creationId xmlns:p14="http://schemas.microsoft.com/office/powerpoint/2010/main" val="2565754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II.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 x 6 + 7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50 + 3 x 5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12 : 4 + 12 =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V čem so ti primeri specifični? Kako bi se glasila posplošitev za računanje</a:t>
            </a:r>
            <a:r>
              <a:rPr lang="sl-SI" dirty="0" smtClean="0">
                <a:latin typeface="Garamond" panose="02020404030301010803" pitchFamily="18" charset="0"/>
              </a:rPr>
              <a:t>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Kakšno vlogo ima pri tem grafična reprezentacija?</a:t>
            </a:r>
            <a:endParaRPr 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872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III.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 x 3 + 4 x 6 =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63 : 7 + 10 : 2 =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V čem so ti primeri specifični? Kako bi se glasila posplošitev za računanje</a:t>
            </a:r>
            <a:r>
              <a:rPr lang="sl-SI" dirty="0" smtClean="0">
                <a:latin typeface="Garamond" panose="02020404030301010803" pitchFamily="18" charset="0"/>
              </a:rPr>
              <a:t>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 številske izraze vključujemo števila do 100 (bolj bistveno od izvajanja računskih operacij je upoštevanje pravil).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Interpretacija grafičnih reprezentacij s pomočjo številskih izrazov in obratno.</a:t>
            </a: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640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Številski izrazi z oklepaji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 x (5 + 2)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Računanje vpeljemo deduktivno: v matematiki z oklepajem nakažemo, kaj izračunamo najprej.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Grafično lahko podpremo interpretacijo izraza, pravilo je treba poznati.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Matematični izrazje pri številskih izrazih: številki izraz, vrednost številskega izraza, imena za računske operacije.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0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Potenca</a:t>
            </a:r>
          </a:p>
          <a:p>
            <a:pPr marL="0" indent="0">
              <a:buNone/>
            </a:pPr>
            <a:r>
              <a:rPr lang="sl-SI" b="1" dirty="0" smtClean="0">
                <a:latin typeface="Garamond" panose="02020404030301010803" pitchFamily="18" charset="0"/>
              </a:rPr>
              <a:t>5. razred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Krajši zapis zmnožka enakih faktorjev.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Kako preberemo potenco?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Matematični izrazje: potenca, osnova potence, stopnja potence.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Desetiške enote kot potence z osnovo 10.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Kaj pomeni navodilo:</a:t>
            </a:r>
          </a:p>
          <a:p>
            <a:pPr marL="0" indent="0">
              <a:buNone/>
            </a:pPr>
            <a:r>
              <a:rPr lang="sl-SI" dirty="0" err="1" smtClean="0">
                <a:latin typeface="Garamond" panose="02020404030301010803" pitchFamily="18" charset="0"/>
              </a:rPr>
              <a:t>Rzčlenimo</a:t>
            </a:r>
            <a:r>
              <a:rPr lang="sl-SI" dirty="0" smtClean="0">
                <a:latin typeface="Garamond" panose="02020404030301010803" pitchFamily="18" charset="0"/>
              </a:rPr>
              <a:t> število na večkratnike desetiških enot, desetiške enote pa zapišimo s potenco. Primer.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248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Enačbe, neenačbe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1) </a:t>
            </a:r>
            <a:r>
              <a:rPr lang="sl-SI" b="1" dirty="0" smtClean="0">
                <a:latin typeface="Garamond" panose="02020404030301010803" pitchFamily="18" charset="0"/>
              </a:rPr>
              <a:t>4. razred: enačbe, neenačbe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I. Enačbe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Matematično izrazje: enačba, rešitev enačbe, preizkus enakosti (ne le preizkus)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Rešitve enačbe iščemo med števili, s katerimi štejemo in številom 0.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Enačba ima lahko neskončno rešitev.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Reševanje s premislekom.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Števila v obsegu do 100.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973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II. Neenačba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Odnos neenačba, neenakost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Beremo ‚je več kot‘, ‚je manj kot‘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Zapis rešitev neenačbe</a:t>
            </a:r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a</a:t>
            </a:r>
            <a:r>
              <a:rPr lang="sl-SI" dirty="0" smtClean="0">
                <a:latin typeface="Garamond" panose="02020404030301010803" pitchFamily="18" charset="0"/>
              </a:rPr>
              <a:t> &lt; 6   a = 5, a = 4, a = 3, a = 2, a = 1, a = 0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‚več ali enako‘, ‚manj ali enako‘ (vsaj, največ)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Zapis neenačbe (več ali enako, manj ali enako)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653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2) </a:t>
            </a:r>
            <a:r>
              <a:rPr lang="sl-SI" b="1" dirty="0" smtClean="0">
                <a:latin typeface="Garamond" panose="02020404030301010803" pitchFamily="18" charset="0"/>
              </a:rPr>
              <a:t>5. razred: enačbe in neenačbe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Reševanje s poskušanjem, z diagrami, prikazovanje rešitev na številskem poltraku.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Diagrami: v katerih situacijah so smiselni oziroma uporabni, v katerih pa niso?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Kakšen postopek mora učenec izkazati na preizkusu znanja?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Pri neenačbah vpeljemo izraz preizkus neenakosti (npr. 3 x a &lt; 12)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8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Druge teme v sklopu aritmetika in algebra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Pisno deljenje in množenje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Množenje, deljenje z večkratniki števila 10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Sklepanje (z enote na množino, z množine na enoto, z množine na množino)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Številski izrazi, številski izrazi z oklepaji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Potenca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Deli celote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Enačbe in neenačbe 4. in 5. razred</a:t>
            </a:r>
          </a:p>
        </p:txBody>
      </p:sp>
    </p:spTree>
    <p:extLst>
      <p:ext uri="{BB962C8B-B14F-4D97-AF65-F5344CB8AC3E}">
        <p14:creationId xmlns:p14="http://schemas.microsoft.com/office/powerpoint/2010/main" val="331529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Deli celote (od 2. razreda naprej, sklop racionalna števila)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Enaki deli, celota; koliko, kolikšen del; računanje z deli celot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Poseben dokument v spletni učilnici – primer načrtovanja obravnave delov celot v 5. razredu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787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Množice, </a:t>
            </a:r>
            <a:r>
              <a:rPr lang="sl-SI" dirty="0" err="1" smtClean="0">
                <a:solidFill>
                  <a:srgbClr val="FF0000"/>
                </a:solidFill>
                <a:latin typeface="Garamond" panose="02020404030301010803" pitchFamily="18" charset="0"/>
              </a:rPr>
              <a:t>podmožice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1) </a:t>
            </a:r>
            <a:r>
              <a:rPr lang="sl-SI" b="1" dirty="0" smtClean="0">
                <a:latin typeface="Garamond" panose="02020404030301010803" pitchFamily="18" charset="0"/>
              </a:rPr>
              <a:t>4. razred: množica, podmnožica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Množica grbov, podmnožica grbov, na katerih je grad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Podmnožico predstavimo grafično in jo poimenujemo.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Matematično izrazje: množica, podmnožica, član množice, množice označimo z velikimi pisanimi črkami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111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>
                <a:latin typeface="Garamond" panose="02020404030301010803" pitchFamily="18" charset="0"/>
              </a:rPr>
              <a:t>2) 5. </a:t>
            </a:r>
            <a:r>
              <a:rPr lang="sl-SI" b="1" dirty="0">
                <a:latin typeface="Garamond" panose="02020404030301010803" pitchFamily="18" charset="0"/>
              </a:rPr>
              <a:t>razred: </a:t>
            </a:r>
            <a:r>
              <a:rPr lang="sl-SI" b="1" dirty="0" smtClean="0">
                <a:latin typeface="Garamond" panose="02020404030301010803" pitchFamily="18" charset="0"/>
              </a:rPr>
              <a:t>osnovna množica</a:t>
            </a:r>
            <a:r>
              <a:rPr lang="sl-SI" b="1" dirty="0">
                <a:latin typeface="Garamond" panose="02020404030301010803" pitchFamily="18" charset="0"/>
              </a:rPr>
              <a:t>, </a:t>
            </a:r>
            <a:r>
              <a:rPr lang="sl-SI" b="1" dirty="0" smtClean="0">
                <a:latin typeface="Garamond" panose="02020404030301010803" pitchFamily="18" charset="0"/>
              </a:rPr>
              <a:t>podmnožica (tudi simbol), zapis članov množice v zaviti oklepaj, presek in unija množic (tudi simbolni zapis), prazna množica (tudi simbol)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Vpeljava pojmov iz množic temelji na grafičnem prikazovanju množic (z </a:t>
            </a:r>
            <a:r>
              <a:rPr lang="sl-SI" dirty="0" err="1" smtClean="0">
                <a:latin typeface="Garamond" panose="02020404030301010803" pitchFamily="18" charset="0"/>
              </a:rPr>
              <a:t>Vennovim</a:t>
            </a:r>
            <a:r>
              <a:rPr lang="sl-SI" dirty="0" smtClean="0">
                <a:latin typeface="Garamond" panose="02020404030301010803" pitchFamily="18" charset="0"/>
              </a:rPr>
              <a:t> diagramom)</a:t>
            </a:r>
          </a:p>
          <a:p>
            <a:pPr marL="0" indent="0">
              <a:buNone/>
            </a:pPr>
            <a:r>
              <a:rPr lang="sl-SI" dirty="0">
                <a:latin typeface="Garamond" panose="02020404030301010803" pitchFamily="18" charset="0"/>
              </a:rPr>
              <a:t>Oblikujte primer vpeljave pojmov iz množic. Osnovna množica naj bodo slovenski grbi.</a:t>
            </a:r>
            <a:endParaRPr 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12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Pisno množenje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1) </a:t>
            </a:r>
            <a:r>
              <a:rPr lang="sl-SI" b="1" dirty="0" smtClean="0">
                <a:latin typeface="Garamond" panose="02020404030301010803" pitchFamily="18" charset="0"/>
              </a:rPr>
              <a:t>4. razred, večmestno število z enomestnim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Prikažemo kot seštevanje enakih seštevancev, npr. 42 x 3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Vpeljemo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pisno množenje</a:t>
            </a:r>
            <a:r>
              <a:rPr lang="sl-SI" dirty="0" smtClean="0">
                <a:latin typeface="Garamond" panose="02020404030301010803" pitchFamily="18" charset="0"/>
              </a:rPr>
              <a:t>: </a:t>
            </a:r>
            <a:r>
              <a:rPr lang="sl-SI" dirty="0" smtClean="0">
                <a:latin typeface="Garamond" panose="02020404030301010803" pitchFamily="18" charset="0"/>
              </a:rPr>
              <a:t>najprej množimo brez prehoda, nato s prehodi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Pri vpeljavi: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ocenimo</a:t>
            </a:r>
            <a:r>
              <a:rPr lang="sl-SI" dirty="0" smtClean="0">
                <a:latin typeface="Garamond" panose="02020404030301010803" pitchFamily="18" charset="0"/>
              </a:rPr>
              <a:t> rezultat, računamo po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postopku</a:t>
            </a:r>
            <a:r>
              <a:rPr lang="sl-SI" dirty="0" smtClean="0">
                <a:latin typeface="Garamond" panose="02020404030301010803" pitchFamily="18" charset="0"/>
              </a:rPr>
              <a:t>,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primerjamo</a:t>
            </a:r>
            <a:r>
              <a:rPr lang="sl-SI" dirty="0" smtClean="0">
                <a:latin typeface="Garamond" panose="02020404030301010803" pitchFamily="18" charset="0"/>
              </a:rPr>
              <a:t> oceno in rezultat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- množenje </a:t>
            </a:r>
            <a:r>
              <a:rPr lang="sl-SI" dirty="0" smtClean="0">
                <a:latin typeface="Garamond" panose="02020404030301010803" pitchFamily="18" charset="0"/>
              </a:rPr>
              <a:t>z večkratniki števila 10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Navežemo se na poštevanko 10 – izpeljemo splošni model ‚število enic je vedno 0‘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37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- m</a:t>
            </a:r>
            <a:r>
              <a:rPr lang="sl-SI" dirty="0" smtClean="0">
                <a:latin typeface="Garamond" panose="02020404030301010803" pitchFamily="18" charset="0"/>
              </a:rPr>
              <a:t>noženje z dvomestnimi desetiškimi števili</a:t>
            </a:r>
            <a:endParaRPr lang="sl-SI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Kako bi izračunali 12 x 20? 12 x 2 x 10 (prevedemo </a:t>
            </a:r>
            <a:r>
              <a:rPr lang="sl-SI" dirty="0" smtClean="0">
                <a:latin typeface="Garamond" panose="02020404030301010803" pitchFamily="18" charset="0"/>
              </a:rPr>
              <a:t>na </a:t>
            </a:r>
            <a:r>
              <a:rPr lang="sl-SI" dirty="0" smtClean="0">
                <a:latin typeface="Garamond" panose="02020404030301010803" pitchFamily="18" charset="0"/>
              </a:rPr>
              <a:t>množenje z 10 – s tem smo nadgradili pojem </a:t>
            </a:r>
            <a:r>
              <a:rPr lang="sl-SI" dirty="0" smtClean="0">
                <a:latin typeface="Garamond" panose="02020404030301010803" pitchFamily="18" charset="0"/>
              </a:rPr>
              <a:t>množenja </a:t>
            </a:r>
            <a:r>
              <a:rPr lang="sl-SI" dirty="0" smtClean="0">
                <a:latin typeface="Garamond" panose="02020404030301010803" pitchFamily="18" charset="0"/>
              </a:rPr>
              <a:t>z 10)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Lahko ubesedimo pravilo, ki ga učenci razumejo: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Pri računanju 286 x 30 lahko najprej množim s 3, nato pa z 10; lahko pa množim s 3 in pripišem </a:t>
            </a:r>
            <a:r>
              <a:rPr lang="sl-SI" dirty="0" smtClean="0">
                <a:latin typeface="Garamond" panose="02020404030301010803" pitchFamily="18" charset="0"/>
              </a:rPr>
              <a:t>ničlo.</a:t>
            </a:r>
            <a:endParaRPr lang="sl-SI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Množenje večmestnih števil </a:t>
            </a:r>
            <a:r>
              <a:rPr lang="sl-SI" dirty="0" smtClean="0">
                <a:latin typeface="Garamond" panose="02020404030301010803" pitchFamily="18" charset="0"/>
              </a:rPr>
              <a:t>z </a:t>
            </a:r>
            <a:r>
              <a:rPr lang="sl-SI" dirty="0" smtClean="0">
                <a:latin typeface="Garamond" panose="02020404030301010803" pitchFamily="18" charset="0"/>
              </a:rPr>
              <a:t>desetiškimi dvomestnimi števili lahko izvajamo tudi pisno.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91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2) </a:t>
            </a:r>
            <a:r>
              <a:rPr lang="sl-SI" b="1" dirty="0" smtClean="0">
                <a:latin typeface="Garamond" panose="02020404030301010803" pitchFamily="18" charset="0"/>
              </a:rPr>
              <a:t>5. razred, večmestno število z večmestnim številom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Izhajamo iz primera dvomestno krat dvomestno število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Npr. 23 x 12 in uporabimo </a:t>
            </a:r>
            <a:r>
              <a:rPr lang="sl-SI" dirty="0" smtClean="0">
                <a:latin typeface="Garamond" panose="02020404030301010803" pitchFamily="18" charset="0"/>
              </a:rPr>
              <a:t>zakon o razčlenjevanju (lahko </a:t>
            </a:r>
            <a:r>
              <a:rPr lang="sl-SI" dirty="0" smtClean="0">
                <a:latin typeface="Garamond" panose="02020404030301010803" pitchFamily="18" charset="0"/>
              </a:rPr>
              <a:t>si pomagamo s krajšim načinom preštevanja števila </a:t>
            </a:r>
            <a:r>
              <a:rPr lang="sl-SI" dirty="0" smtClean="0">
                <a:latin typeface="Garamond" panose="02020404030301010803" pitchFamily="18" charset="0"/>
              </a:rPr>
              <a:t>kvadratov, z grafično reprezentacijo)</a:t>
            </a:r>
            <a:endParaRPr lang="sl-SI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Osnova </a:t>
            </a:r>
            <a:r>
              <a:rPr lang="sl-SI" dirty="0" smtClean="0">
                <a:latin typeface="Garamond" panose="02020404030301010803" pitchFamily="18" charset="0"/>
              </a:rPr>
              <a:t>je </a:t>
            </a:r>
            <a:r>
              <a:rPr lang="sl-SI" dirty="0" smtClean="0">
                <a:latin typeface="Garamond" panose="02020404030301010803" pitchFamily="18" charset="0"/>
              </a:rPr>
              <a:t>ustno računanje in izhajanje iz predznanja: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23 x 12 = 23 x 10 + 23 x 2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Pisno računanje izvajamo po postopku, ki ga učencem predstavimo in vzporedimo </a:t>
            </a:r>
            <a:r>
              <a:rPr lang="sl-SI" dirty="0" smtClean="0">
                <a:latin typeface="Garamond" panose="02020404030301010803" pitchFamily="18" charset="0"/>
              </a:rPr>
              <a:t>z zakonom </a:t>
            </a:r>
            <a:r>
              <a:rPr lang="sl-SI" dirty="0" smtClean="0">
                <a:latin typeface="Garamond" panose="02020404030301010803" pitchFamily="18" charset="0"/>
              </a:rPr>
              <a:t>o razčlenjevanju s postopkom pisnega računanja.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Ne pozabimo na postopnost pri prehodih, oceno rezultata. (175 x 45)</a:t>
            </a:r>
          </a:p>
          <a:p>
            <a:pPr marL="0" indent="0">
              <a:buNone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8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Pisno deljenje</a:t>
            </a:r>
            <a:endParaRPr 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1) </a:t>
            </a:r>
            <a:r>
              <a:rPr lang="sl-SI" b="1" dirty="0" smtClean="0">
                <a:latin typeface="Garamond" panose="02020404030301010803" pitchFamily="18" charset="0"/>
              </a:rPr>
              <a:t>4</a:t>
            </a:r>
            <a:r>
              <a:rPr lang="sl-SI" b="1" dirty="0" smtClean="0">
                <a:latin typeface="Garamond" panose="02020404030301010803" pitchFamily="18" charset="0"/>
              </a:rPr>
              <a:t>. razred: deljenje z enomestnim deliteljem; deljenec je več kot 10 x večji od delitelja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Postopek je prikazan v spletni učilnici (</a:t>
            </a:r>
            <a:r>
              <a:rPr lang="sl-SI" dirty="0" err="1" smtClean="0">
                <a:latin typeface="Garamond" panose="02020404030301010803" pitchFamily="18" charset="0"/>
              </a:rPr>
              <a:t>pdf</a:t>
            </a:r>
            <a:r>
              <a:rPr lang="sl-SI" dirty="0" smtClean="0">
                <a:latin typeface="Garamond" panose="02020404030301010803" pitchFamily="18" charset="0"/>
              </a:rPr>
              <a:t> dokument pisno deljenje)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Predznanje je spretno določanje ostanka pri deljenju</a:t>
            </a:r>
          </a:p>
          <a:p>
            <a:pPr marL="0" indent="0">
              <a:buNone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917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2) </a:t>
            </a:r>
            <a:r>
              <a:rPr lang="sl-SI" b="1" dirty="0" smtClean="0">
                <a:latin typeface="Garamond" panose="02020404030301010803" pitchFamily="18" charset="0"/>
              </a:rPr>
              <a:t>5</a:t>
            </a:r>
            <a:r>
              <a:rPr lang="sl-SI" b="1" dirty="0" smtClean="0">
                <a:latin typeface="Garamond" panose="02020404030301010803" pitchFamily="18" charset="0"/>
              </a:rPr>
              <a:t>. </a:t>
            </a:r>
            <a:r>
              <a:rPr lang="sl-SI" b="1" dirty="0" smtClean="0">
                <a:latin typeface="Garamond" panose="02020404030301010803" pitchFamily="18" charset="0"/>
              </a:rPr>
              <a:t>razred: deljenje z večmestnim deliteljem</a:t>
            </a:r>
            <a:endParaRPr lang="sl-SI" b="1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- P</a:t>
            </a:r>
            <a:r>
              <a:rPr lang="sl-SI" dirty="0" smtClean="0">
                <a:latin typeface="Garamond" panose="02020404030301010803" pitchFamily="18" charset="0"/>
              </a:rPr>
              <a:t>ovečanje obsega </a:t>
            </a:r>
            <a:r>
              <a:rPr lang="sl-SI" dirty="0" smtClean="0">
                <a:latin typeface="Garamond" panose="02020404030301010803" pitchFamily="18" charset="0"/>
              </a:rPr>
              <a:t>števil pri deljenju z enomestnim deliteljem </a:t>
            </a:r>
            <a:r>
              <a:rPr lang="sl-SI" dirty="0" smtClean="0">
                <a:latin typeface="Garamond" panose="02020404030301010803" pitchFamily="18" charset="0"/>
              </a:rPr>
              <a:t>(analogija)</a:t>
            </a:r>
            <a:endParaRPr lang="sl-SI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35 : 5 =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350 : 5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3500 : 5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35 000 : 5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350 000 : 5 =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Kako preverimo, če je količnik ustrezno večmestno število?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47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Deljenje z enomestnim številom (enak postopek, kot v 4. razredu, le da je deljenec več kot 4-mestno število)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Deljenje z dvomestnim številom</a:t>
            </a:r>
            <a:r>
              <a:rPr lang="sl-SI" dirty="0" smtClean="0">
                <a:latin typeface="Garamond" panose="02020404030301010803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Dvomestno z dvomestnim desetiškim (67 : 50 = )</a:t>
            </a:r>
          </a:p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Trimestno z dvomestnim desetiškim (178 : 40 = ); podpisujemo delne zmnožke in odštevamo</a:t>
            </a:r>
          </a:p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Štirimestno z dvomestnim desetiškim številom (4573 : 30 =); pomagamo si lahko z gestami, ki se nadaljujejo v vzorcu (delim, množim, odštejem, podpišem)</a:t>
            </a:r>
          </a:p>
          <a:p>
            <a:pPr marL="514350" indent="-514350">
              <a:buAutoNum type="arabicPeriod"/>
            </a:pP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37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Dvomestno z dvomestnim številom (67 : 51 = )</a:t>
            </a:r>
          </a:p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Trimestno z dvomestnim število (178 : 42 = ); podpisujemo delne zmnožke in odštevamo</a:t>
            </a:r>
          </a:p>
          <a:p>
            <a:pPr marL="514350" indent="-514350">
              <a:buAutoNum type="arabicPeriod"/>
            </a:pPr>
            <a:r>
              <a:rPr lang="sl-SI" dirty="0" smtClean="0">
                <a:latin typeface="Garamond" panose="02020404030301010803" pitchFamily="18" charset="0"/>
              </a:rPr>
              <a:t>Štirimestno z dvomestnim številom (4573 : 38 =); pomagamo si lahko z gestami, ki se nadaljujejo v vzorcu (delim, množim, odštejem, podpišem)</a:t>
            </a:r>
          </a:p>
          <a:p>
            <a:pPr marL="514350" indent="-514350">
              <a:buAutoNum type="arabicPeriod"/>
            </a:pP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Upoštevajmo postopek, preizkus, za pomoč lahko zapišemo </a:t>
            </a:r>
            <a:r>
              <a:rPr lang="sl-SI" dirty="0" smtClean="0">
                <a:latin typeface="Garamond" panose="02020404030301010803" pitchFamily="18" charset="0"/>
              </a:rPr>
              <a:t>večkratnike </a:t>
            </a:r>
            <a:r>
              <a:rPr lang="sl-SI" dirty="0" smtClean="0">
                <a:latin typeface="Garamond" panose="02020404030301010803" pitchFamily="18" charset="0"/>
              </a:rPr>
              <a:t>delitelja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Postopoma opuščamo tabelo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02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1278</Words>
  <Application>Microsoft Office PowerPoint</Application>
  <PresentationFormat>Širokozaslonsko</PresentationFormat>
  <Paragraphs>130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Garamond</vt:lpstr>
      <vt:lpstr>Officeova tema</vt:lpstr>
      <vt:lpstr>Didaktika matematike 1 –  2. strokovno-didaktična obravnava matematičnih pojmov po vsebinskih sklopih: aritmetika in algebra – izbrane teme (izročki za predavanja pri predmetu didaktika matematike, 2. l., RP)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matematike 1 –  2. strokovno-didaktična obravnava matematičnih pojmov po vsebinskih sklopih: aritmetika in algebra – izbrane teme (izročki za predavanja pri predmetu didaktika matematike, 2. l., RP)</dc:title>
  <dc:creator>Rewiever</dc:creator>
  <cp:lastModifiedBy>Rewiever</cp:lastModifiedBy>
  <cp:revision>13</cp:revision>
  <dcterms:created xsi:type="dcterms:W3CDTF">2022-04-20T18:37:50Z</dcterms:created>
  <dcterms:modified xsi:type="dcterms:W3CDTF">2022-04-21T13:54:31Z</dcterms:modified>
</cp:coreProperties>
</file>