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  <p:sldId id="261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61F5-28DC-4B66-8B5A-F0AE7182BA65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DF47-8AC9-4731-BC56-C8DA996C1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676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61F5-28DC-4B66-8B5A-F0AE7182BA65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DF47-8AC9-4731-BC56-C8DA996C1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710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61F5-28DC-4B66-8B5A-F0AE7182BA65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DF47-8AC9-4731-BC56-C8DA996C1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08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61F5-28DC-4B66-8B5A-F0AE7182BA65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DF47-8AC9-4731-BC56-C8DA996C1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631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61F5-28DC-4B66-8B5A-F0AE7182BA65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DF47-8AC9-4731-BC56-C8DA996C1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33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61F5-28DC-4B66-8B5A-F0AE7182BA65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DF47-8AC9-4731-BC56-C8DA996C1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79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61F5-28DC-4B66-8B5A-F0AE7182BA65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DF47-8AC9-4731-BC56-C8DA996C1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22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61F5-28DC-4B66-8B5A-F0AE7182BA65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DF47-8AC9-4731-BC56-C8DA996C1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629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61F5-28DC-4B66-8B5A-F0AE7182BA65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DF47-8AC9-4731-BC56-C8DA996C1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9849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61F5-28DC-4B66-8B5A-F0AE7182BA65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DF47-8AC9-4731-BC56-C8DA996C1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698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61F5-28DC-4B66-8B5A-F0AE7182BA65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DF47-8AC9-4731-BC56-C8DA996C1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773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161F5-28DC-4B66-8B5A-F0AE7182BA65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DDF47-8AC9-4731-BC56-C8DA996C1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220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Poučevanje za razumevanje/razumevanje za poučevanje</a:t>
            </a:r>
            <a:endParaRPr lang="en-GB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Prof. dr. Tatjana Hodnik</a:t>
            </a:r>
          </a:p>
          <a:p>
            <a:r>
              <a:rPr lang="sl-SI" dirty="0" smtClean="0"/>
              <a:t>(izročki pri predmetu osnove didaktike matematike, 2.l., dvopredmetni učitelj, matematika z vezavami)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9906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2800" dirty="0" smtClean="0">
                <a:latin typeface="Garamond" panose="02020404030301010803" pitchFamily="18" charset="0"/>
              </a:rPr>
              <a:t>Izhodišča za razpravo o članku </a:t>
            </a:r>
            <a:r>
              <a:rPr lang="sl-SI" sz="2800" dirty="0" err="1" smtClean="0">
                <a:latin typeface="Garamond" panose="02020404030301010803" pitchFamily="18" charset="0"/>
              </a:rPr>
              <a:t>Teaching</a:t>
            </a:r>
            <a:r>
              <a:rPr lang="sl-SI" sz="2800" dirty="0" smtClean="0">
                <a:latin typeface="Garamond" panose="02020404030301010803" pitchFamily="18" charset="0"/>
              </a:rPr>
              <a:t> </a:t>
            </a:r>
            <a:r>
              <a:rPr lang="sl-SI" sz="2800" dirty="0" err="1" smtClean="0">
                <a:latin typeface="Garamond" panose="02020404030301010803" pitchFamily="18" charset="0"/>
              </a:rPr>
              <a:t>for</a:t>
            </a:r>
            <a:r>
              <a:rPr lang="sl-SI" sz="2800" dirty="0" smtClean="0">
                <a:latin typeface="Garamond" panose="02020404030301010803" pitchFamily="18" charset="0"/>
              </a:rPr>
              <a:t> </a:t>
            </a:r>
            <a:r>
              <a:rPr lang="sl-SI" sz="2800" dirty="0" err="1" smtClean="0">
                <a:latin typeface="Garamond" panose="02020404030301010803" pitchFamily="18" charset="0"/>
              </a:rPr>
              <a:t>understanding</a:t>
            </a:r>
            <a:r>
              <a:rPr lang="sl-SI" sz="2800" dirty="0" smtClean="0">
                <a:latin typeface="Garamond" panose="02020404030301010803" pitchFamily="18" charset="0"/>
              </a:rPr>
              <a:t>/</a:t>
            </a:r>
            <a:r>
              <a:rPr lang="sl-SI" sz="2800" dirty="0" err="1" smtClean="0">
                <a:latin typeface="Garamond" panose="02020404030301010803" pitchFamily="18" charset="0"/>
              </a:rPr>
              <a:t>understanding</a:t>
            </a:r>
            <a:r>
              <a:rPr lang="sl-SI" sz="2800" dirty="0" smtClean="0">
                <a:latin typeface="Garamond" panose="02020404030301010803" pitchFamily="18" charset="0"/>
              </a:rPr>
              <a:t> </a:t>
            </a:r>
            <a:r>
              <a:rPr lang="sl-SI" sz="2800" dirty="0" err="1" smtClean="0">
                <a:latin typeface="Garamond" panose="02020404030301010803" pitchFamily="18" charset="0"/>
              </a:rPr>
              <a:t>for</a:t>
            </a:r>
            <a:r>
              <a:rPr lang="sl-SI" sz="2800" dirty="0" smtClean="0">
                <a:latin typeface="Garamond" panose="02020404030301010803" pitchFamily="18" charset="0"/>
              </a:rPr>
              <a:t> </a:t>
            </a:r>
            <a:r>
              <a:rPr lang="sl-SI" sz="2800" dirty="0" err="1" smtClean="0">
                <a:latin typeface="Garamond" panose="02020404030301010803" pitchFamily="18" charset="0"/>
              </a:rPr>
              <a:t>teaching</a:t>
            </a:r>
            <a:r>
              <a:rPr lang="sl-SI" sz="2800" dirty="0" smtClean="0">
                <a:latin typeface="Garamond" panose="02020404030301010803" pitchFamily="18" charset="0"/>
              </a:rPr>
              <a:t> (</a:t>
            </a:r>
            <a:r>
              <a:rPr lang="sl-SI" sz="2800" dirty="0" err="1" smtClean="0">
                <a:latin typeface="Garamond" panose="02020404030301010803" pitchFamily="18" charset="0"/>
              </a:rPr>
              <a:t>Barmby</a:t>
            </a:r>
            <a:r>
              <a:rPr lang="sl-SI" sz="2800" dirty="0" smtClean="0">
                <a:latin typeface="Garamond" panose="02020404030301010803" pitchFamily="18" charset="0"/>
              </a:rPr>
              <a:t>, P., </a:t>
            </a:r>
            <a:r>
              <a:rPr lang="sl-SI" sz="2800" dirty="0" err="1" smtClean="0">
                <a:latin typeface="Garamond" panose="02020404030301010803" pitchFamily="18" charset="0"/>
              </a:rPr>
              <a:t>Harries</a:t>
            </a:r>
            <a:r>
              <a:rPr lang="sl-SI" sz="2800" dirty="0" smtClean="0">
                <a:latin typeface="Garamond" panose="02020404030301010803" pitchFamily="18" charset="0"/>
              </a:rPr>
              <a:t>, T., </a:t>
            </a:r>
            <a:r>
              <a:rPr lang="sl-SI" sz="2800" dirty="0" err="1" smtClean="0">
                <a:latin typeface="Garamond" panose="02020404030301010803" pitchFamily="18" charset="0"/>
              </a:rPr>
              <a:t>Higgins</a:t>
            </a:r>
            <a:r>
              <a:rPr lang="sl-SI" sz="2800" dirty="0" smtClean="0">
                <a:latin typeface="Garamond" panose="02020404030301010803" pitchFamily="18" charset="0"/>
              </a:rPr>
              <a:t>, S.) </a:t>
            </a:r>
            <a:endParaRPr lang="en-GB" sz="2800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Kaj pomeni razumeti v matematiki?</a:t>
            </a:r>
          </a:p>
          <a:p>
            <a:pPr marL="0" indent="0">
              <a:buNone/>
            </a:pP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Kaj mora imeti učitelj, da lahko poučuje matematiko z razumevanjem?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(</a:t>
            </a:r>
            <a:r>
              <a:rPr lang="sl-SI" u="sng" dirty="0" smtClean="0">
                <a:latin typeface="+mj-lt"/>
              </a:rPr>
              <a:t>poglobljeno razumevanje strokovnega/predmetnega področja, pedagoško znanje in znanje o kurikulumu – glej stran 53</a:t>
            </a:r>
            <a:r>
              <a:rPr lang="sl-SI" dirty="0" smtClean="0">
                <a:latin typeface="+mj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4503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>
                <a:solidFill>
                  <a:srgbClr val="FF0000"/>
                </a:solidFill>
                <a:latin typeface="+mj-lt"/>
              </a:rPr>
              <a:t>Pedagoško znanje </a:t>
            </a:r>
            <a:r>
              <a:rPr lang="sl-SI" dirty="0">
                <a:latin typeface="+mj-lt"/>
              </a:rPr>
              <a:t>posameznega učitelja opredeli, na kakšne načine preoblikuje in predstavi vsebine predmeta </a:t>
            </a:r>
            <a:r>
              <a:rPr lang="sl-SI" dirty="0" smtClean="0">
                <a:latin typeface="+mj-lt"/>
              </a:rPr>
              <a:t>učencem, </a:t>
            </a:r>
            <a:r>
              <a:rPr lang="sl-SI" dirty="0">
                <a:latin typeface="+mj-lt"/>
              </a:rPr>
              <a:t>da so  jim </a:t>
            </a:r>
            <a:r>
              <a:rPr lang="sl-SI" dirty="0" smtClean="0">
                <a:latin typeface="+mj-lt"/>
              </a:rPr>
              <a:t>razumljive, </a:t>
            </a:r>
            <a:r>
              <a:rPr lang="sl-SI" dirty="0">
                <a:latin typeface="+mj-lt"/>
              </a:rPr>
              <a:t>kako vključuje v obravnavo vsebine predvidevanja o morebitnih težavah </a:t>
            </a:r>
            <a:r>
              <a:rPr lang="sl-SI" dirty="0" smtClean="0">
                <a:latin typeface="+mj-lt"/>
              </a:rPr>
              <a:t>učencev </a:t>
            </a:r>
            <a:r>
              <a:rPr lang="sl-SI" dirty="0">
                <a:latin typeface="+mj-lt"/>
              </a:rPr>
              <a:t>pri razumevanju vsebine ter </a:t>
            </a:r>
            <a:r>
              <a:rPr lang="sl-SI" dirty="0" smtClean="0">
                <a:latin typeface="+mj-lt"/>
              </a:rPr>
              <a:t>njihova predznanja. </a:t>
            </a:r>
          </a:p>
          <a:p>
            <a:pPr marL="0" indent="0">
              <a:buNone/>
            </a:pPr>
            <a:r>
              <a:rPr lang="sl-SI" dirty="0" err="1" smtClean="0">
                <a:latin typeface="+mj-lt"/>
              </a:rPr>
              <a:t>Hutching</a:t>
            </a:r>
            <a:r>
              <a:rPr lang="sl-SI" dirty="0" smtClean="0">
                <a:latin typeface="+mj-lt"/>
              </a:rPr>
              <a:t> </a:t>
            </a:r>
            <a:r>
              <a:rPr lang="sl-SI" dirty="0">
                <a:latin typeface="+mj-lt"/>
              </a:rPr>
              <a:t>in </a:t>
            </a:r>
            <a:r>
              <a:rPr lang="sl-SI" dirty="0" err="1">
                <a:latin typeface="+mj-lt"/>
              </a:rPr>
              <a:t>Shulman</a:t>
            </a:r>
            <a:r>
              <a:rPr lang="sl-SI" dirty="0">
                <a:latin typeface="+mj-lt"/>
              </a:rPr>
              <a:t> (1999) sta opredelila pet komponent pedagoškega znanja, ki </a:t>
            </a:r>
            <a:r>
              <a:rPr lang="sl-SI" dirty="0" smtClean="0">
                <a:latin typeface="+mj-lt"/>
              </a:rPr>
              <a:t>so še danes aktualna pri poučevanju različnih predmetnih področij (znotraj teh komponent je tudi znanje o kurikulumu, ki ga zato ne bomo ločeno obravnavali). 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70361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Te komponente so: </a:t>
            </a:r>
          </a:p>
          <a:p>
            <a:pPr lvl="0"/>
            <a:r>
              <a:rPr lang="sl-SI" i="1" dirty="0" smtClean="0">
                <a:solidFill>
                  <a:srgbClr val="FF0000"/>
                </a:solidFill>
                <a:latin typeface="+mj-lt"/>
              </a:rPr>
              <a:t>Odnos do poučevanja</a:t>
            </a:r>
            <a:r>
              <a:rPr lang="sl-SI" dirty="0" smtClean="0">
                <a:latin typeface="+mj-lt"/>
              </a:rPr>
              <a:t>: učitelji imajo različne poglede na poučevanja, ki odločajo o izbirah učnih pristopov, kar po eni strani vpliva na druge komponente pedagoškega znanja (glej spodaj) in obratno: druge komponente pedagoškega znanja vplivajo na odnos do poučevanja. </a:t>
            </a:r>
          </a:p>
          <a:p>
            <a:pPr lvl="0"/>
            <a:r>
              <a:rPr lang="sl-SI" i="1" dirty="0" smtClean="0">
                <a:solidFill>
                  <a:srgbClr val="FF0000"/>
                </a:solidFill>
                <a:latin typeface="+mj-lt"/>
              </a:rPr>
              <a:t>Poznavanje učnega načrta</a:t>
            </a:r>
            <a:r>
              <a:rPr lang="sl-SI" dirty="0" smtClean="0">
                <a:latin typeface="+mj-lt"/>
              </a:rPr>
              <a:t>: učitelji različno dobro poznajo opredelitve ciljev pri posameznih predmetih; pomembno je, da jih poznajo za različna predmetna področja za razred učencev, v katerem poučujejo. (Zaželeno in za kakovostno poučevanje je treba poznati vsaj tudi načrte za razreda ‚pred in potem‘.) – </a:t>
            </a:r>
            <a:r>
              <a:rPr lang="sl-SI" b="1" dirty="0" smtClean="0">
                <a:solidFill>
                  <a:srgbClr val="FF0000"/>
                </a:solidFill>
                <a:latin typeface="+mj-lt"/>
              </a:rPr>
              <a:t>Znanje o kurikulumu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937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sl-SI" i="1" dirty="0" smtClean="0">
                <a:solidFill>
                  <a:srgbClr val="FF0000"/>
                </a:solidFill>
                <a:latin typeface="+mj-lt"/>
              </a:rPr>
              <a:t>Poznavanje procesa učenja</a:t>
            </a:r>
            <a:r>
              <a:rPr lang="sl-SI" dirty="0" smtClean="0">
                <a:latin typeface="+mj-lt"/>
              </a:rPr>
              <a:t>: vključuje učiteljevo poznavanje o oblikovanju pojmov pri različno starih učencih, njihova predznanja, spodobnosti in veščine ter razumevanje in sprejemanje, da se učenci razlikujejo v pristopih k učenju.</a:t>
            </a:r>
          </a:p>
          <a:p>
            <a:pPr lvl="0"/>
            <a:r>
              <a:rPr lang="sl-SI" i="1" dirty="0" smtClean="0">
                <a:solidFill>
                  <a:srgbClr val="FF0000"/>
                </a:solidFill>
                <a:latin typeface="+mj-lt"/>
              </a:rPr>
              <a:t>Poznavanje procesa ocenjevanja</a:t>
            </a:r>
            <a:r>
              <a:rPr lang="sl-SI" dirty="0" smtClean="0">
                <a:latin typeface="+mj-lt"/>
              </a:rPr>
              <a:t>: vključuje presojo o tem, katera znanja (glede na taksonomske ravni) je potrebno preveriti pri učencih ter na kakšne načine. </a:t>
            </a:r>
          </a:p>
          <a:p>
            <a:pPr lvl="0"/>
            <a:r>
              <a:rPr lang="sl-SI" i="1" dirty="0" smtClean="0">
                <a:solidFill>
                  <a:srgbClr val="FF0000"/>
                </a:solidFill>
                <a:latin typeface="+mj-lt"/>
              </a:rPr>
              <a:t>Poznavanje učnih pristopov</a:t>
            </a:r>
            <a:r>
              <a:rPr lang="sl-SI" dirty="0" smtClean="0">
                <a:latin typeface="+mj-lt"/>
              </a:rPr>
              <a:t>: vključuje učiteljevo poznavanje, kateri učni pristop je najbolj primeren za obravnavo posamezne vsebine, kakor tudi, kateri učni pristop je pri danem predmetu v splošnem najustreznejši. Učni pristop je neposredno povezan z učnimi metodami in oblikami (glejte splošno didaktiko, Strmčnik s soavtorji)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3687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Razumevanje: povezave med različnimi idejami in pojmi.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(Kaj pomeni ideja, kakšna je razlika med idejo in pojmom?)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(Davis, str. 46): Vsaka matematična ideja, pojem, strategija…, ki, če naj bo del miselne strukture, mora biti prezentirana na določen način. (pazite, da ne piše reprezentirana!)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Kaj prikazuje slika 3.1 (str. 47)? Aplicirajte jo na razumevanje matematičnih pojmov tako, da vpišete termine v posamezne kroge na sliki in utemeljite povezave (krepke povezave, manj krepke/šibke povezave).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3437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- Razložite citat na strani 48 (White, </a:t>
            </a:r>
            <a:r>
              <a:rPr lang="sl-SI" dirty="0" err="1" smtClean="0">
                <a:latin typeface="+mj-lt"/>
              </a:rPr>
              <a:t>Gunston</a:t>
            </a:r>
            <a:r>
              <a:rPr lang="sl-SI" dirty="0" smtClean="0">
                <a:latin typeface="+mj-lt"/>
              </a:rPr>
              <a:t>)</a:t>
            </a:r>
            <a:r>
              <a:rPr lang="sl-SI" dirty="0" smtClean="0">
                <a:latin typeface="+mj-lt"/>
              </a:rPr>
              <a:t> Kaj pomeni za učiteljevo delovanje?</a:t>
            </a:r>
          </a:p>
          <a:p>
            <a:pPr marL="0" indent="0">
              <a:buNone/>
            </a:pP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- Kaj je pomembno za izgrajevanje notranjih prezentacij?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- Pojasnite primera 3.2 in 3.3? V čem se grafični reprezentaciji razlikujeta? Kaj prikazujeta? Zakaj je utemeljevanje ob posamezni reprezentaciji pomembna? Izpišite pomene utemeljevanja, ki so zapisani na strani 50.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1.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2.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3.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Bi dodali še kakšen vidik pomena utemeljevanja reprezentacij pri pouku matematike?</a:t>
            </a:r>
            <a:endParaRPr lang="sl-S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19446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+mj-lt"/>
              </a:rPr>
              <a:t>Reprezentiranje </a:t>
            </a:r>
            <a:r>
              <a:rPr lang="sl-SI" dirty="0" smtClean="0">
                <a:latin typeface="+mj-lt"/>
              </a:rPr>
              <a:t>in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 utemeljevanje </a:t>
            </a:r>
            <a:r>
              <a:rPr lang="sl-SI" dirty="0" smtClean="0">
                <a:latin typeface="+mj-lt"/>
              </a:rPr>
              <a:t>(</a:t>
            </a:r>
            <a:r>
              <a:rPr lang="sl-SI" dirty="0" err="1" smtClean="0">
                <a:latin typeface="+mj-lt"/>
              </a:rPr>
              <a:t>representational-reasoning</a:t>
            </a:r>
            <a:r>
              <a:rPr lang="sl-SI" dirty="0" smtClean="0">
                <a:latin typeface="+mj-lt"/>
              </a:rPr>
              <a:t> model) sta temeljna procesa pri izgrajevanju razumevanja v matematiki.</a:t>
            </a:r>
          </a:p>
          <a:p>
            <a:pPr marL="0" indent="0">
              <a:buNone/>
            </a:pPr>
            <a:endParaRPr lang="sl-SI" dirty="0">
              <a:latin typeface="+mj-lt"/>
            </a:endParaRP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Kako učitelj prepozna, da učenec naučeno razume, da pozna pojem?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Kakšno pedagoško znanje potrebuje? Navežite vaš odgovor na </a:t>
            </a:r>
            <a:r>
              <a:rPr lang="sl-SI" dirty="0" err="1" smtClean="0">
                <a:latin typeface="+mj-lt"/>
              </a:rPr>
              <a:t>Gagnejeve</a:t>
            </a:r>
            <a:r>
              <a:rPr lang="sl-SI" dirty="0" smtClean="0">
                <a:latin typeface="+mj-lt"/>
              </a:rPr>
              <a:t> ravni poučevanja.</a:t>
            </a:r>
          </a:p>
          <a:p>
            <a:pPr marL="0" indent="0">
              <a:buNone/>
            </a:pPr>
            <a:endParaRPr lang="sl-SI" dirty="0">
              <a:latin typeface="+mj-lt"/>
            </a:endParaRP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Učitelj pri poučevanju lahko uporablja reprezentacije – za nekatere se odloči na osnovi raziskav, za nekatere na osnovi lastne prakse. Katera znanja opredelijo avtorji v članku, ki so pri tem aktualna za učitelja? 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07488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Ključna znanja za učitelja: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- Znanje,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osnovano na raziskavah </a:t>
            </a:r>
            <a:r>
              <a:rPr lang="sl-SI" dirty="0" smtClean="0">
                <a:latin typeface="+mj-lt"/>
              </a:rPr>
              <a:t>(npr. članki)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-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Posredovano znanje </a:t>
            </a:r>
            <a:r>
              <a:rPr lang="sl-SI" dirty="0" smtClean="0">
                <a:latin typeface="+mj-lt"/>
              </a:rPr>
              <a:t>(npr. znanja, pridobljena v okviru predmetov na fakulteti, različnih izobraževanj…)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-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Strateško znanje </a:t>
            </a:r>
            <a:r>
              <a:rPr lang="sl-SI" dirty="0" smtClean="0">
                <a:latin typeface="+mj-lt"/>
              </a:rPr>
              <a:t>(znanje, ki ga pridobi učitelj na osnovi znanja, zasnovanega na raziskavah in posredovanega znanja, s svojim delovanjem v razredu).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Bolj izkušeni učitelji bolje povezujejo znanje strokovnega/predmetnega </a:t>
            </a:r>
            <a:r>
              <a:rPr lang="sl-SI" dirty="0">
                <a:latin typeface="+mj-lt"/>
              </a:rPr>
              <a:t>področja</a:t>
            </a:r>
            <a:r>
              <a:rPr lang="sl-SI" dirty="0" smtClean="0">
                <a:latin typeface="+mj-lt"/>
              </a:rPr>
              <a:t>  in pedagoško znanje. (Kako je v članku ta trditev utemeljena?)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- Kaj pa učiteljevo subjektivno znanje?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82812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3056</TotalTime>
  <Words>728</Words>
  <Application>Microsoft Office PowerPoint</Application>
  <PresentationFormat>Širokozaslonsko</PresentationFormat>
  <Paragraphs>41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Garamond</vt:lpstr>
      <vt:lpstr>Officeova tema</vt:lpstr>
      <vt:lpstr>Poučevanje za razumevanje/razumevanje za poučevanje</vt:lpstr>
      <vt:lpstr>Izhodišča za razpravo o članku Teaching for understanding/understanding for teaching (Barmby, P., Harries, T., Higgins, S.) 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Poučevanje za razumevanje/razumevanje za poučevanje</dc:title>
  <dc:creator>Tatjana</dc:creator>
  <cp:lastModifiedBy>Tatjana</cp:lastModifiedBy>
  <cp:revision>11</cp:revision>
  <dcterms:created xsi:type="dcterms:W3CDTF">2023-02-27T11:35:55Z</dcterms:created>
  <dcterms:modified xsi:type="dcterms:W3CDTF">2023-03-01T14:32:21Z</dcterms:modified>
</cp:coreProperties>
</file>