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20" r:id="rId3"/>
    <p:sldId id="322" r:id="rId4"/>
    <p:sldId id="319" r:id="rId5"/>
    <p:sldId id="318" r:id="rId6"/>
    <p:sldId id="317" r:id="rId7"/>
    <p:sldId id="316" r:id="rId8"/>
    <p:sldId id="315" r:id="rId9"/>
    <p:sldId id="323" r:id="rId10"/>
    <p:sldId id="314" r:id="rId11"/>
    <p:sldId id="330" r:id="rId12"/>
    <p:sldId id="329" r:id="rId13"/>
    <p:sldId id="328" r:id="rId14"/>
    <p:sldId id="327" r:id="rId15"/>
    <p:sldId id="326" r:id="rId16"/>
    <p:sldId id="325" r:id="rId17"/>
    <p:sldId id="331" r:id="rId18"/>
    <p:sldId id="332" r:id="rId19"/>
    <p:sldId id="333" r:id="rId20"/>
    <p:sldId id="324" r:id="rId21"/>
    <p:sldId id="313" r:id="rId22"/>
    <p:sldId id="334" r:id="rId23"/>
    <p:sldId id="335" r:id="rId24"/>
    <p:sldId id="336" r:id="rId25"/>
    <p:sldId id="321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57F025-526B-4BAF-8CC1-92CABFCE6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391A5F-EC52-4857-B3B2-2BD29F125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0DF4F4-B797-4552-9FD4-C6BBC865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D93FA68-C9DD-4A2B-8E27-C91F62C5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11F1B1-FC65-4323-9CA8-C7381FB8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90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4AF621-9067-4C40-8812-D64886B2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F475E65-0CB4-492B-AF72-CBAB554BF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9C1C571-A4EC-4710-A451-4A21CB48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CF12C1-0E3D-4FB7-8CDD-904A6C72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EAE195-D622-4F69-9013-BD53A7D8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03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216FACF-B805-4166-B4DB-030FFF8F0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A264AEA-8A91-44CD-8869-E4A55FE65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83516DF-7B6D-490D-B144-E0BE8C14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869460-BDD6-417F-AA20-9A405BD4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412BD7-254B-4E0C-AEF5-62CD8579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091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ranji slide 1 B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55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7E4183-455D-446F-905E-D7C3D68F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46D53F-8B2B-4F1F-8CF6-80F3BE9F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DA5C9C-BD76-46D0-94F2-65333F37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A02F5FE-7AEF-43CF-AE99-448CD448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8428D1-E4B5-45AF-9CE3-0A500428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28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A37393-169E-49EA-84CB-6D09B517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124E513-4E84-4F50-A13F-9C3DABBA5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54732A-8CAC-40DB-8082-6789011F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516D71-A68B-43D6-8380-C3173CF0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833E87-6B6E-488C-9B0F-48863F1E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92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079E8-6818-4303-9573-DA4B9940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167032-5ADC-4512-B644-DD3D4CA80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AE0C3FC-A508-4127-97C3-117D57A65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E5E072-8381-4C57-9484-CE231163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11D6339-9058-4F7D-B5A4-891CC289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CE2023C-937D-49A0-9BEA-A1452F8E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88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4890B-7FB1-4CD3-BA41-2EC2FAA4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277E4C-F556-4C88-BD36-3ECB29C1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68784E1-77B4-401D-9115-BDDBA818C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906FFCE-C478-4EF2-BD1B-8EF25A226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054F227-1588-435E-AAAC-E5AEB3C7B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06C6EB3-12F6-43EA-948C-0E51AAA1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66680AD-AF0D-4BDE-827E-357B7D96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1C01C1D-2778-41EC-8A6F-07F4F733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0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EB4ED4-183F-478B-84E9-74E3C4B1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BCFBB8C-307D-44EF-A1F4-B22D4426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8950D9-1270-46E3-BA2C-D858835DC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D93EDE-8569-422C-9FED-FE40A492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3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743DDB5-3F87-4E8E-86A6-966B1208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A88E8FB-3EB5-4308-B888-425EC363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DBE19D9-B14A-4529-9E5B-BB162212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270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9AFE1-5469-4F7A-AA5F-F1B99174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E8A77C-7380-4FED-8E11-81B498955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877F51-D8C1-4E71-AE80-15692F0CB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FF4CD59-CAAA-43F2-AFB3-42113AAA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1769406-969F-4EB5-826A-437E4821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9CCA5DE-F2C4-42CD-82E5-B001370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40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D08AE-12E6-4275-B2B8-182AB0AE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0B215F5-8998-472C-9B89-B1E4000BD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7E8CF25-3C1D-4600-AFD9-25DA811F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0AF6688-8AFE-4DD3-9576-D8488CE1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76668E1-98C1-4A33-B2E6-F3E1713A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00590E8-74AE-4DCB-AD70-1B505A77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917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462CAF9-3540-4CFA-8DA3-CA023988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419FB17-8D22-4819-8F86-4235A922D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70236D-8576-4B14-8775-547DCF826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0F13-2358-4282-91B2-38877C9A9020}" type="datetimeFigureOut">
              <a:rPr lang="sl-SI" smtClean="0"/>
              <a:t>4. 02. 2026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7C701F5-A4A3-421E-BD0D-28A2CF52D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BC5418-45E8-4169-93E8-BA51C707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8B77-20C3-47A8-AB1D-C8CFBDFEA17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5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092200" y="790601"/>
            <a:ext cx="7577395" cy="194533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PHT – TA – 3.predavanje</a:t>
            </a:r>
          </a:p>
          <a:p>
            <a:pPr>
              <a:defRPr/>
            </a:pPr>
            <a:endParaRPr lang="sl-SI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DE4D58-D887-49AF-8B96-E4D5FE67C3C7}"/>
              </a:ext>
            </a:extLst>
          </p:cNvPr>
          <p:cNvSpPr txBox="1"/>
          <p:nvPr/>
        </p:nvSpPr>
        <p:spPr>
          <a:xfrm>
            <a:off x="1473201" y="2616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Gradivo do str. 35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FF2B6C-2661-425E-817F-00694752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45" y="3068056"/>
            <a:ext cx="5204355" cy="34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3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62C8EEEC-90BB-480C-8C6F-AB2A62ECC171}"/>
              </a:ext>
            </a:extLst>
          </p:cNvPr>
          <p:cNvSpPr/>
          <p:nvPr/>
        </p:nvSpPr>
        <p:spPr>
          <a:xfrm>
            <a:off x="753533" y="26510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Zaradi teh razlogov je letalski prevoz ključna komponenta poslovanja turističnih agencij in igra pomembno vlogo pri: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zadovoljevanju potreb in pričakovanj strank</a:t>
            </a:r>
            <a:r>
              <a:rPr lang="sl-SI" dirty="0"/>
              <a:t> ter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ustvarjanju uspešnih in privlačnih turističnih paketov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2A7A97-DC8F-4C1C-BBD1-2F9B84AC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44" y="3547533"/>
            <a:ext cx="4158320" cy="21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3FE9F06F-B5B6-41DA-9073-F59C09DEBBD5}"/>
              </a:ext>
            </a:extLst>
          </p:cNvPr>
          <p:cNvSpPr/>
          <p:nvPr/>
        </p:nvSpPr>
        <p:spPr>
          <a:xfrm>
            <a:off x="660400" y="222100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Leto </a:t>
            </a:r>
            <a:r>
              <a:rPr lang="sl-SI" b="1" dirty="0"/>
              <a:t>1903</a:t>
            </a:r>
            <a:r>
              <a:rPr lang="sl-SI" dirty="0"/>
              <a:t> pomeni začetek današnjega motornega letalstva: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17.decembra 1903 sta ameriška izumitelja, </a:t>
            </a:r>
            <a:r>
              <a:rPr lang="sl-SI" b="1" dirty="0"/>
              <a:t>brata WRIGHT</a:t>
            </a:r>
            <a:r>
              <a:rPr lang="sl-SI" dirty="0"/>
              <a:t>, pilota in konstruktorja prva poletela z motornim letalom v </a:t>
            </a:r>
            <a:r>
              <a:rPr lang="sl-SI" dirty="0" err="1"/>
              <a:t>Kitty</a:t>
            </a:r>
            <a:r>
              <a:rPr lang="sl-SI" dirty="0"/>
              <a:t> </a:t>
            </a:r>
            <a:r>
              <a:rPr lang="sl-SI" dirty="0" err="1"/>
              <a:t>Hawk</a:t>
            </a:r>
            <a:r>
              <a:rPr lang="sl-SI" dirty="0"/>
              <a:t> v Severni Kaliforniji v ZDA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Charles </a:t>
            </a:r>
            <a:r>
              <a:rPr lang="sl-SI" dirty="0" err="1"/>
              <a:t>Avgustus</a:t>
            </a:r>
            <a:r>
              <a:rPr lang="sl-SI" dirty="0"/>
              <a:t> </a:t>
            </a:r>
            <a:r>
              <a:rPr lang="sl-SI" b="1" dirty="0"/>
              <a:t>LINDBERG</a:t>
            </a:r>
            <a:r>
              <a:rPr lang="sl-SI" dirty="0"/>
              <a:t> ameriški pilot pa je prvi preletel Atlantik od New Yorka do Pariza v 33 urah in pol, leta </a:t>
            </a:r>
            <a:r>
              <a:rPr lang="sl-SI" b="1" dirty="0"/>
              <a:t>1927</a:t>
            </a:r>
            <a:r>
              <a:rPr lang="sl-SI" dirty="0"/>
              <a:t> Ime letala: </a:t>
            </a:r>
            <a:r>
              <a:rPr lang="sl-SI" dirty="0" err="1"/>
              <a:t>Spirit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St. Louis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  <a:p>
            <a:r>
              <a:rPr lang="sl-SI" dirty="0"/>
              <a:t>Hiter razvoj letalstva se je začel po obeh svetovnih vojnah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39014E-C53B-4DC1-B4A9-3B249C57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46" y="1909697"/>
            <a:ext cx="3272951" cy="18410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2730AAC-46B3-434E-B872-9675F101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947" y="4181475"/>
            <a:ext cx="3272952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CF7B3E3-FAD8-47B9-A267-E194D8D53AE4}"/>
              </a:ext>
            </a:extLst>
          </p:cNvPr>
          <p:cNvSpPr/>
          <p:nvPr/>
        </p:nvSpPr>
        <p:spPr>
          <a:xfrm>
            <a:off x="753533" y="22772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Leta 1929 se je 32 držav, ki so razvijale letalski promet srečalo v Varšavi z namenom, da uredijo promet v zraku</a:t>
            </a:r>
          </a:p>
          <a:p>
            <a:endParaRPr lang="sl-SI" dirty="0"/>
          </a:p>
          <a:p>
            <a:r>
              <a:rPr lang="sl-SI" dirty="0"/>
              <a:t>Sprejeli so t.im. </a:t>
            </a:r>
            <a:r>
              <a:rPr lang="sl-SI" b="1" dirty="0"/>
              <a:t>VARŠAVSKO KONVENCIJO</a:t>
            </a:r>
            <a:r>
              <a:rPr lang="sl-SI" dirty="0"/>
              <a:t>, ki je uzakonila</a:t>
            </a:r>
          </a:p>
          <a:p>
            <a:r>
              <a:rPr lang="sl-SI" dirty="0"/>
              <a:t>določena pravila:</a:t>
            </a:r>
          </a:p>
          <a:p>
            <a:endParaRPr lang="sl-SI" dirty="0"/>
          </a:p>
          <a:p>
            <a:r>
              <a:rPr lang="sl-SI" dirty="0"/>
              <a:t>- kakšna morajo biti letališča, osebje, vozniki</a:t>
            </a:r>
          </a:p>
          <a:p>
            <a:r>
              <a:rPr lang="sl-SI" dirty="0"/>
              <a:t>- kontrolo letenja</a:t>
            </a:r>
          </a:p>
          <a:p>
            <a:r>
              <a:rPr lang="sl-SI" dirty="0"/>
              <a:t>- odgovornost prevoznika za smrt ali poškodbo potnikov</a:t>
            </a:r>
          </a:p>
          <a:p>
            <a:pPr marL="285750" indent="-285750">
              <a:buFontTx/>
              <a:buChar char="-"/>
            </a:pPr>
            <a:r>
              <a:rPr lang="sl-SI" dirty="0"/>
              <a:t>odgovornost za izgubljeno ali poškodovano prtljago...</a:t>
            </a:r>
          </a:p>
          <a:p>
            <a:endParaRPr lang="sl-SI" dirty="0"/>
          </a:p>
          <a:p>
            <a:r>
              <a:rPr lang="sl-SI" dirty="0"/>
              <a:t>Ta konvencija je bila dopolnjena v Haagu 28.9.1955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0BBDDC-AD95-4131-82DF-0B65F9409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958" y="2277239"/>
            <a:ext cx="4358993" cy="3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0CB82A5-0403-4B9F-A91E-8D21B74F52D6}"/>
              </a:ext>
            </a:extLst>
          </p:cNvPr>
          <p:cNvSpPr/>
          <p:nvPr/>
        </p:nvSpPr>
        <p:spPr>
          <a:xfrm>
            <a:off x="846667" y="207975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Leta 1944 so v Chicagu sprejeli CHICAŠKO KONVENCIJO o mednarodnem civilnem letalstvu, ki je vsebovala še podrobnejša pravila:</a:t>
            </a:r>
          </a:p>
          <a:p>
            <a:endParaRPr lang="sl-SI" dirty="0"/>
          </a:p>
          <a:p>
            <a:r>
              <a:rPr lang="sl-SI" dirty="0"/>
              <a:t>- uradni jezik</a:t>
            </a:r>
          </a:p>
          <a:p>
            <a:r>
              <a:rPr lang="sl-SI" dirty="0"/>
              <a:t>- pravica preleta neke države brez obveznosti ustavitve</a:t>
            </a:r>
          </a:p>
          <a:p>
            <a:r>
              <a:rPr lang="sl-SI" dirty="0"/>
              <a:t>- pravico pristanka v neki tuji deželi iz nekomercialnih namenov, npr. napolnitev tanka</a:t>
            </a:r>
          </a:p>
          <a:p>
            <a:r>
              <a:rPr lang="sl-SI" dirty="0"/>
              <a:t>- pravica vkrcanja in izkrcanja potnikov in njihove prtljage v drugi državi</a:t>
            </a:r>
          </a:p>
          <a:p>
            <a:r>
              <a:rPr lang="sl-SI" dirty="0"/>
              <a:t>- pravica vzdrževanja redne linije znotraj neke države...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18AC70-0858-49DF-96D1-7DE6673F5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112" y="2276475"/>
            <a:ext cx="4432360" cy="33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C2AF61F-BD1E-4799-A001-B4A9DD22CECB}"/>
              </a:ext>
            </a:extLst>
          </p:cNvPr>
          <p:cNvSpPr/>
          <p:nvPr/>
        </p:nvSpPr>
        <p:spPr>
          <a:xfrm>
            <a:off x="694266" y="22101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S Chicaško konvencijo je bila ustanovljena tudi MEDNARODNA ORGANIZACIJA ZA CIVILNO LETALSTVO - </a:t>
            </a:r>
            <a:r>
              <a:rPr lang="sl-SI" b="1" dirty="0"/>
              <a:t>ICAO</a:t>
            </a:r>
            <a:r>
              <a:rPr lang="sl-SI" dirty="0"/>
              <a:t> (</a:t>
            </a:r>
            <a:r>
              <a:rPr lang="sl-SI" dirty="0" err="1"/>
              <a:t>International</a:t>
            </a:r>
            <a:r>
              <a:rPr lang="sl-SI" dirty="0"/>
              <a:t> Civil </a:t>
            </a:r>
            <a:r>
              <a:rPr lang="sl-SI" dirty="0" err="1"/>
              <a:t>Aviation</a:t>
            </a:r>
            <a:r>
              <a:rPr lang="sl-SI" dirty="0"/>
              <a:t> </a:t>
            </a:r>
            <a:r>
              <a:rPr lang="sl-SI" dirty="0" err="1"/>
              <a:t>Organization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Leta 1945 pa je bila ustanovljena MEDNARODNA ORGANIZACIJA LETALSKIH PREVOZNIKOV - </a:t>
            </a:r>
            <a:r>
              <a:rPr lang="sl-SI" b="1" dirty="0"/>
              <a:t>IATA</a:t>
            </a:r>
            <a:r>
              <a:rPr lang="sl-SI" dirty="0"/>
              <a:t> (</a:t>
            </a:r>
            <a:r>
              <a:rPr lang="sl-SI" dirty="0" err="1"/>
              <a:t>International</a:t>
            </a:r>
            <a:r>
              <a:rPr lang="sl-SI" dirty="0"/>
              <a:t> </a:t>
            </a:r>
            <a:r>
              <a:rPr lang="sl-SI" dirty="0" err="1"/>
              <a:t>Air</a:t>
            </a:r>
            <a:r>
              <a:rPr lang="sl-SI" dirty="0"/>
              <a:t> </a:t>
            </a:r>
            <a:r>
              <a:rPr lang="sl-SI" dirty="0" err="1"/>
              <a:t>Transtport</a:t>
            </a:r>
            <a:r>
              <a:rPr lang="sl-SI" dirty="0"/>
              <a:t> </a:t>
            </a:r>
            <a:r>
              <a:rPr lang="sl-SI" dirty="0" err="1"/>
              <a:t>Asociation</a:t>
            </a:r>
            <a:r>
              <a:rPr lang="sl-SI" dirty="0"/>
              <a:t>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B43DDE4-BF94-4D18-BBA7-177A4706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9" y="4143034"/>
            <a:ext cx="2887133" cy="19212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EC2968E-5687-43FE-8FED-66FC7782D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12" t="7895" r="11506" b="13613"/>
          <a:stretch/>
        </p:blipFill>
        <p:spPr>
          <a:xfrm>
            <a:off x="7746999" y="2150533"/>
            <a:ext cx="2887133" cy="175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753533" y="772923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-ČARTERSKI POLETI</a:t>
            </a:r>
          </a:p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0DB9D6D-BD5A-4456-806A-81552B4B85A9}"/>
              </a:ext>
            </a:extLst>
          </p:cNvPr>
          <p:cNvSpPr/>
          <p:nvPr/>
        </p:nvSpPr>
        <p:spPr>
          <a:xfrm>
            <a:off x="863600" y="191592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Čarter oziroma zakup letala naredijo največkrat turistične agencije, kadar so prepričane, da bo povpraševanje po </a:t>
            </a:r>
            <a:r>
              <a:rPr lang="sl-SI" dirty="0" err="1"/>
              <a:t>po</a:t>
            </a:r>
            <a:r>
              <a:rPr lang="sl-SI" dirty="0"/>
              <a:t> določenem potovanju oziroma počitnicah veliko </a:t>
            </a:r>
          </a:p>
          <a:p>
            <a:endParaRPr lang="sl-SI" dirty="0"/>
          </a:p>
          <a:p>
            <a:r>
              <a:rPr lang="sl-SI" dirty="0"/>
              <a:t>Pri čarterskih poletih ne gre za redne linije ampak so to </a:t>
            </a:r>
            <a:r>
              <a:rPr lang="sl-SI" b="1" dirty="0"/>
              <a:t>posebni termini na točno določeni relaciji</a:t>
            </a:r>
          </a:p>
          <a:p>
            <a:endParaRPr lang="sl-SI" b="1" dirty="0"/>
          </a:p>
          <a:p>
            <a:r>
              <a:rPr lang="sl-SI" dirty="0"/>
              <a:t>Ker gre za zakup polno za prazno, turistične agencije računajo na polno zasedenost letala in zato so tudi cene</a:t>
            </a:r>
          </a:p>
          <a:p>
            <a:r>
              <a:rPr lang="sl-SI" dirty="0"/>
              <a:t>veliko nižje od cen za redne linije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44D5555-0832-4F97-978E-C61582883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84"/>
          <a:stretch/>
        </p:blipFill>
        <p:spPr>
          <a:xfrm>
            <a:off x="7383992" y="3737825"/>
            <a:ext cx="4312852" cy="171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31800" y="313267"/>
            <a:ext cx="8957155" cy="2057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– zakup letala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A734CFC5-106B-450D-9D50-3A4C028EE62B}"/>
              </a:ext>
            </a:extLst>
          </p:cNvPr>
          <p:cNvSpPr/>
          <p:nvPr/>
        </p:nvSpPr>
        <p:spPr>
          <a:xfrm>
            <a:off x="990600" y="204686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Zakup letalskih zmogljivosti postavlja pred turistično agencijo </a:t>
            </a:r>
            <a:r>
              <a:rPr lang="sl-SI" b="1" dirty="0"/>
              <a:t>problem</a:t>
            </a:r>
            <a:r>
              <a:rPr lang="sl-SI" dirty="0"/>
              <a:t>:</a:t>
            </a:r>
          </a:p>
          <a:p>
            <a:endParaRPr lang="sl-SI" dirty="0"/>
          </a:p>
          <a:p>
            <a:r>
              <a:rPr lang="sl-SI" dirty="0"/>
              <a:t>- kako te </a:t>
            </a:r>
            <a:r>
              <a:rPr lang="sl-SI" b="1" dirty="0"/>
              <a:t>zmogljivosti polno izkoristiti</a:t>
            </a:r>
            <a:r>
              <a:rPr lang="sl-SI" dirty="0"/>
              <a:t>, saj je poslovni uspeh v veliki meri vezan na visoko stopnjo izrabe letal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04DF68-373E-4DCB-9E46-51E383F89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836" y="4064000"/>
            <a:ext cx="418155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31800" y="313267"/>
            <a:ext cx="8957155" cy="2057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– zakup letala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50E19F0-151E-43A6-B1AF-E1C616EFC31F}"/>
              </a:ext>
            </a:extLst>
          </p:cNvPr>
          <p:cNvSpPr/>
          <p:nvPr/>
        </p:nvSpPr>
        <p:spPr>
          <a:xfrm>
            <a:off x="922867" y="244113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Za </a:t>
            </a:r>
            <a:r>
              <a:rPr lang="sl-SI" b="1" dirty="0"/>
              <a:t>turista</a:t>
            </a:r>
            <a:r>
              <a:rPr lang="sl-SI" dirty="0"/>
              <a:t> so čarterski poleti ugodni predvsem zaradi:</a:t>
            </a:r>
          </a:p>
          <a:p>
            <a:endParaRPr lang="sl-SI" dirty="0"/>
          </a:p>
          <a:p>
            <a:r>
              <a:rPr lang="sl-SI" dirty="0"/>
              <a:t>- hitrosti prevoza</a:t>
            </a:r>
          </a:p>
          <a:p>
            <a:pPr marL="285750" indent="-285750">
              <a:buFontTx/>
              <a:buChar char="-"/>
            </a:pPr>
            <a:r>
              <a:rPr lang="sl-SI" dirty="0"/>
              <a:t>nizke cene</a:t>
            </a:r>
          </a:p>
          <a:p>
            <a:endParaRPr lang="sl-SI" dirty="0"/>
          </a:p>
          <a:p>
            <a:r>
              <a:rPr lang="sl-SI" b="1" dirty="0"/>
              <a:t>Prednosti čarterskih poletov za </a:t>
            </a:r>
            <a:r>
              <a:rPr lang="sl-SI" b="1" dirty="0" err="1"/>
              <a:t>leatlsko</a:t>
            </a:r>
            <a:r>
              <a:rPr lang="sl-SI" b="1" dirty="0"/>
              <a:t> podjetje:</a:t>
            </a:r>
          </a:p>
          <a:p>
            <a:endParaRPr lang="sl-SI" dirty="0"/>
          </a:p>
          <a:p>
            <a:r>
              <a:rPr lang="sl-SI" dirty="0"/>
              <a:t>- podjetje proda naenkrat vso zmogljivost letala in</a:t>
            </a:r>
          </a:p>
          <a:p>
            <a:pPr marL="285750" indent="-285750">
              <a:buFontTx/>
              <a:buChar char="-"/>
            </a:pPr>
            <a:r>
              <a:rPr lang="sl-SI" dirty="0"/>
              <a:t>se s tem znebi skrbi za napolnitev letala</a:t>
            </a:r>
          </a:p>
          <a:p>
            <a:endParaRPr lang="sl-SI" dirty="0"/>
          </a:p>
          <a:p>
            <a:r>
              <a:rPr lang="sl-SI" dirty="0"/>
              <a:t>To je tudi razlog, da letalsko podjetje sestavi ceno za zakup v višini, ki je mnogo nižja od vsote cen za letalske vozovnice na redni progi na isti relaciji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99522C-DC03-48D8-AC6D-A2348712A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41" y="326919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8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31800" y="313267"/>
            <a:ext cx="8957155" cy="2057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– zakup letala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EB697275-6515-4A91-8BC7-3A1575AB2672}"/>
              </a:ext>
            </a:extLst>
          </p:cNvPr>
          <p:cNvSpPr/>
          <p:nvPr/>
        </p:nvSpPr>
        <p:spPr>
          <a:xfrm>
            <a:off x="762000" y="237066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Prednosti</a:t>
            </a:r>
            <a:r>
              <a:rPr lang="sl-SI" dirty="0"/>
              <a:t> čarterskih poletov za turistično agencijo:</a:t>
            </a:r>
          </a:p>
          <a:p>
            <a:endParaRPr lang="sl-SI" dirty="0"/>
          </a:p>
          <a:p>
            <a:r>
              <a:rPr lang="sl-SI" dirty="0"/>
              <a:t>- turistična agencija lahko s pomočjo čarterskega prevoza organizira taka potovanja, ki jih z drugimi sredstvi ne bi mogla zaradi pomanjkanja časa turistov in na relacijah, kjer ni drugih</a:t>
            </a:r>
          </a:p>
          <a:p>
            <a:r>
              <a:rPr lang="sl-SI" dirty="0"/>
              <a:t>prevoznih sredstev (npr. vikend v New Yorku…)</a:t>
            </a:r>
          </a:p>
          <a:p>
            <a:endParaRPr lang="sl-SI" dirty="0"/>
          </a:p>
          <a:p>
            <a:r>
              <a:rPr lang="sl-SI" dirty="0"/>
              <a:t>- uporaba čarterskih poletov omogoča turistični agenciji da razširi svojo turistično ponudbo in se prilagodi zahtevam turistov, ki jim je prosti čas vedno bolj pomemben.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9B5CCB-A310-4814-B44A-DC0505CAF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3624528"/>
            <a:ext cx="3420533" cy="22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31800" y="313267"/>
            <a:ext cx="8957155" cy="2057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– zakup letala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D73F601F-6632-4CFF-AE98-B9BFCB3C459D}"/>
              </a:ext>
            </a:extLst>
          </p:cNvPr>
          <p:cNvSpPr/>
          <p:nvPr/>
        </p:nvSpPr>
        <p:spPr>
          <a:xfrm>
            <a:off x="584199" y="174341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Problem zakupa za turistično agencijo je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kako zakupljene zmogljivosti </a:t>
            </a:r>
            <a:r>
              <a:rPr lang="sl-SI" b="1" dirty="0"/>
              <a:t>polno izkoristiti</a:t>
            </a:r>
            <a:r>
              <a:rPr lang="sl-SI" dirty="0"/>
              <a:t>, saj je poslovni uspeh v veliki meri vezan na visoko stopnjo izrabe letal</a:t>
            </a:r>
          </a:p>
          <a:p>
            <a:endParaRPr lang="sl-SI" dirty="0"/>
          </a:p>
          <a:p>
            <a:r>
              <a:rPr lang="sl-SI" dirty="0"/>
              <a:t>Čarterski poleti pa so ugodnejši od cen rednih linij, ker:</a:t>
            </a:r>
          </a:p>
          <a:p>
            <a:endParaRPr lang="sl-SI" dirty="0"/>
          </a:p>
          <a:p>
            <a:r>
              <a:rPr lang="sl-SI" dirty="0"/>
              <a:t>- so </a:t>
            </a:r>
            <a:r>
              <a:rPr lang="sl-SI" b="1" dirty="0"/>
              <a:t>direktni </a:t>
            </a:r>
            <a:r>
              <a:rPr lang="sl-SI" dirty="0"/>
              <a:t>do namembnega kraja in nimajo nepotrebnih vmesnih postankov, in je zato čas potovanja krajši kot pri rednih linijah</a:t>
            </a:r>
          </a:p>
          <a:p>
            <a:pPr marL="285750" indent="-285750">
              <a:buFontTx/>
              <a:buChar char="-"/>
            </a:pPr>
            <a:r>
              <a:rPr lang="sl-SI" dirty="0"/>
              <a:t>so </a:t>
            </a:r>
            <a:r>
              <a:rPr lang="sl-SI" b="1" dirty="0"/>
              <a:t>nizke cene</a:t>
            </a:r>
            <a:r>
              <a:rPr lang="sl-SI" dirty="0"/>
              <a:t>, ki so pretežno posledica velike izrabe zmogljivosti letala, kar pa pri rednih linijah ni primer</a:t>
            </a:r>
          </a:p>
          <a:p>
            <a:endParaRPr lang="sl-SI" dirty="0"/>
          </a:p>
          <a:p>
            <a:r>
              <a:rPr lang="sl-SI" dirty="0"/>
              <a:t>Slaba stran čarterskih poletov za turista pa je v tem:</a:t>
            </a:r>
          </a:p>
          <a:p>
            <a:endParaRPr lang="sl-SI" dirty="0"/>
          </a:p>
          <a:p>
            <a:r>
              <a:rPr lang="sl-SI" dirty="0"/>
              <a:t>- da </a:t>
            </a:r>
            <a:r>
              <a:rPr lang="sl-SI" b="1" dirty="0"/>
              <a:t>niso svobodni pri izbiri prevoznika</a:t>
            </a:r>
            <a:r>
              <a:rPr lang="sl-SI" dirty="0"/>
              <a:t>, tipa letala in časa potovanja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153385-496F-44CD-8978-24B3E900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1" y="3848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19536" y="332656"/>
            <a:ext cx="674975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</a:t>
            </a:r>
            <a:r>
              <a:rPr lang="sl-SI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poslavanje</a:t>
            </a: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1BA79B4-ADA8-4DFF-8967-436BEED6E5B7}"/>
              </a:ext>
            </a:extLst>
          </p:cNvPr>
          <p:cNvSpPr/>
          <p:nvPr/>
        </p:nvSpPr>
        <p:spPr>
          <a:xfrm>
            <a:off x="1058333" y="2228671"/>
            <a:ext cx="7035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Elektronsko poslovanje ima dva pomena in sicer: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okrilje vseh poslovnih aktivnosti preko interneta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pojem, ki opisuje prodajo in nakup predmetov in storitev preko interneta.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r>
              <a:rPr lang="sl-SI" dirty="0"/>
              <a:t>Elektronsko poslovanje omogoča: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elektronsko izvajanje katerekoli poslovne transakcije preko digitalne infrastrukture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gre za uporabo vseh vrst informacijske in telekomunikacijske tehnologije v različnih kombinacijah za poslovanje med organizacijami in organizacijami in potrošniki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B61409-52BC-4606-8397-597834A0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83" y="2528887"/>
            <a:ext cx="3568071" cy="2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4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846666" y="1238590"/>
            <a:ext cx="7915755" cy="114300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 - letalske vozovnice 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0C11F26-287F-497A-AAA1-395C089E77C0}"/>
              </a:ext>
            </a:extLst>
          </p:cNvPr>
          <p:cNvSpPr/>
          <p:nvPr/>
        </p:nvSpPr>
        <p:spPr>
          <a:xfrm>
            <a:off x="939800" y="23189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Dokument o letalskem prevozu je </a:t>
            </a:r>
            <a:r>
              <a:rPr lang="sl-SI" b="1" dirty="0"/>
              <a:t>letalska vozovnica </a:t>
            </a:r>
          </a:p>
          <a:p>
            <a:endParaRPr lang="sl-SI" b="1" dirty="0"/>
          </a:p>
          <a:p>
            <a:r>
              <a:rPr lang="sl-SI" dirty="0"/>
              <a:t>To je pogodba med letalsko družbo, ki bo prevoz opravila in potnikom, ki bo storitev prevoza koristil</a:t>
            </a:r>
          </a:p>
          <a:p>
            <a:endParaRPr lang="sl-SI" dirty="0"/>
          </a:p>
          <a:p>
            <a:r>
              <a:rPr lang="sl-SI" dirty="0"/>
              <a:t>Letalskih vozovnic je več vrst: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/>
              <a:t>Iclusive</a:t>
            </a:r>
            <a:r>
              <a:rPr lang="sl-SI" b="1" dirty="0"/>
              <a:t> </a:t>
            </a:r>
            <a:r>
              <a:rPr lang="sl-SI" b="1" dirty="0" err="1"/>
              <a:t>tours</a:t>
            </a:r>
            <a:r>
              <a:rPr lang="sl-SI" b="1" dirty="0"/>
              <a:t> tarife </a:t>
            </a:r>
            <a:r>
              <a:rPr lang="sl-SI" dirty="0"/>
              <a:t>so posebne letalske vozovnice, kjer je naročnik turistična agencija in ker vključi letalski prevoz v svoje programe je cena vozovnic nižja</a:t>
            </a:r>
          </a:p>
          <a:p>
            <a:endParaRPr lang="sl-SI" dirty="0"/>
          </a:p>
          <a:p>
            <a:r>
              <a:rPr lang="sl-SI" dirty="0"/>
              <a:t>Letalska družba je pripravljena prodati </a:t>
            </a:r>
            <a:r>
              <a:rPr lang="sl-SI" dirty="0" err="1"/>
              <a:t>truistični</a:t>
            </a:r>
            <a:r>
              <a:rPr lang="sl-SI" dirty="0"/>
              <a:t> </a:t>
            </a:r>
            <a:r>
              <a:rPr lang="sl-SI" dirty="0" err="1"/>
              <a:t>agecniji</a:t>
            </a:r>
            <a:r>
              <a:rPr lang="sl-SI" dirty="0"/>
              <a:t> določeno število letalskih vozovnic po nižji ceni, ker</a:t>
            </a:r>
          </a:p>
          <a:p>
            <a:r>
              <a:rPr lang="sl-SI" dirty="0"/>
              <a:t>turistična agencija z vključitvijo letalskega prevoza v programe, naredi te bolj zanimive, hkrati pa letalska družba proda </a:t>
            </a:r>
            <a:r>
              <a:rPr lang="sl-SI" b="1" dirty="0"/>
              <a:t>prazna mesta na rednih linijah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049C119-C0FC-481D-9CB2-7EBD54324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433" y="2184400"/>
            <a:ext cx="2709333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5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19536" y="332656"/>
            <a:ext cx="6749752" cy="114300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tarif v letalskem prometu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81551CFB-0C32-40EF-BD4A-D0EA26E61325}"/>
              </a:ext>
            </a:extLst>
          </p:cNvPr>
          <p:cNvSpPr/>
          <p:nvPr/>
        </p:nvSpPr>
        <p:spPr>
          <a:xfrm>
            <a:off x="1227667" y="226877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"</a:t>
            </a:r>
            <a:r>
              <a:rPr lang="sl-SI" b="1" dirty="0" err="1"/>
              <a:t>Inclusiv</a:t>
            </a:r>
            <a:r>
              <a:rPr lang="sl-SI" b="1" dirty="0"/>
              <a:t> </a:t>
            </a:r>
            <a:r>
              <a:rPr lang="sl-SI" b="1" dirty="0" err="1"/>
              <a:t>tours</a:t>
            </a:r>
            <a:r>
              <a:rPr lang="sl-SI" b="1" dirty="0"/>
              <a:t>" - IT tarife </a:t>
            </a:r>
            <a:r>
              <a:rPr lang="sl-SI" dirty="0"/>
              <a:t>se </a:t>
            </a:r>
            <a:r>
              <a:rPr lang="sl-SI" dirty="0" err="1"/>
              <a:t>uporabljao</a:t>
            </a:r>
            <a:r>
              <a:rPr lang="sl-SI" dirty="0"/>
              <a:t> v letalskem prometu, kadar je letalski prevoz sestavni del pavšalnega potovanja ali pavšalnih počitnic, ki jih organizira turistična agencija v</a:t>
            </a:r>
          </a:p>
          <a:p>
            <a:r>
              <a:rPr lang="sl-SI" dirty="0"/>
              <a:t>sodelovanju z letalskim prevoznikom</a:t>
            </a:r>
          </a:p>
          <a:p>
            <a:endParaRPr lang="sl-SI" dirty="0"/>
          </a:p>
          <a:p>
            <a:r>
              <a:rPr lang="sl-SI" dirty="0"/>
              <a:t>IT tarife so za približno 30 - 40% nižje od tarif na rednih letalskih linijah (čarterji do 70%)</a:t>
            </a:r>
          </a:p>
          <a:p>
            <a:endParaRPr lang="sl-SI" dirty="0"/>
          </a:p>
          <a:p>
            <a:r>
              <a:rPr lang="sl-SI" dirty="0"/>
              <a:t>Za uporabo IT tarif so točno določeni pogoji, ki jih je določila IATA, kot združenje rednih letalskih linijskih prevoznikov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363ECF-CE33-4051-A664-EC530B269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120" y="316894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0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0133" y="332656"/>
            <a:ext cx="8449155" cy="5715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tarif v letalskem prometu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02D450EE-1767-4BDF-A4E3-08AEC024F2F8}"/>
              </a:ext>
            </a:extLst>
          </p:cNvPr>
          <p:cNvSpPr/>
          <p:nvPr/>
        </p:nvSpPr>
        <p:spPr>
          <a:xfrm>
            <a:off x="355600" y="1477808"/>
            <a:ext cx="11633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Pogoji, ki dovoljujejo uporab IT tarif:</a:t>
            </a:r>
          </a:p>
          <a:p>
            <a:r>
              <a:rPr lang="sl-SI" dirty="0"/>
              <a:t>1. IT tarife se uporabljajo na </a:t>
            </a:r>
            <a:r>
              <a:rPr lang="sl-SI" b="1" dirty="0"/>
              <a:t>rednih letalskih progah</a:t>
            </a:r>
          </a:p>
          <a:p>
            <a:r>
              <a:rPr lang="sl-SI" dirty="0"/>
              <a:t>2. uporabljati se smejo le za </a:t>
            </a:r>
            <a:r>
              <a:rPr lang="sl-SI" b="1" dirty="0"/>
              <a:t>pavšalna potovanja</a:t>
            </a:r>
            <a:r>
              <a:rPr lang="sl-SI" dirty="0"/>
              <a:t>, ki jih organizira turistična agencija skupaj z letalskim prevoznikom</a:t>
            </a:r>
          </a:p>
          <a:p>
            <a:r>
              <a:rPr lang="sl-SI" dirty="0"/>
              <a:t>3. program mora vsebovati poleg letalskega prevoza tudi "</a:t>
            </a:r>
            <a:r>
              <a:rPr lang="sl-SI" b="1" dirty="0"/>
              <a:t>zemeljski program</a:t>
            </a:r>
            <a:r>
              <a:rPr lang="sl-SI" dirty="0"/>
              <a:t>" </a:t>
            </a:r>
            <a:r>
              <a:rPr lang="sl-SI" sz="1400" dirty="0"/>
              <a:t>(hotelske</a:t>
            </a:r>
          </a:p>
          <a:p>
            <a:r>
              <a:rPr lang="sl-SI" sz="1400" dirty="0"/>
              <a:t> storitve, oglede, avtobusne prevoze, obiske prireditev...)</a:t>
            </a:r>
          </a:p>
          <a:p>
            <a:r>
              <a:rPr lang="sl-SI" dirty="0"/>
              <a:t>4. potovanje se prodaja po </a:t>
            </a:r>
            <a:r>
              <a:rPr lang="sl-SI" b="1" dirty="0"/>
              <a:t>pavšalni ceni</a:t>
            </a:r>
            <a:r>
              <a:rPr lang="sl-SI" dirty="0"/>
              <a:t>. Te cene določi vsako leto IATA, in sicer minimalno ceno prevoza na določeni relaciji in minimalno ceno celotnega potovanja z bivanjem. Te minimalne cene so dane in se jih drži vsaka letalska družba</a:t>
            </a:r>
          </a:p>
          <a:p>
            <a:r>
              <a:rPr lang="sl-SI" dirty="0"/>
              <a:t>5. namembni kraj letalskega prevoza mora biti obenem kraj povratka, kar pomeni </a:t>
            </a:r>
            <a:r>
              <a:rPr lang="sl-SI" b="1" dirty="0"/>
              <a:t>boljši izrabo zmogljivosti </a:t>
            </a:r>
            <a:r>
              <a:rPr lang="sl-SI" dirty="0"/>
              <a:t>(redne linije)</a:t>
            </a:r>
          </a:p>
          <a:p>
            <a:r>
              <a:rPr lang="sl-SI" dirty="0"/>
              <a:t>6. določen je </a:t>
            </a:r>
            <a:r>
              <a:rPr lang="sl-SI" b="1" dirty="0"/>
              <a:t>minimalni čas potov</a:t>
            </a:r>
            <a:r>
              <a:rPr lang="sl-SI" dirty="0"/>
              <a:t>anja v posameznih conah, na katere je razdeljen ves svet. Minimum znaša v nekaterih conah 3 dni, v drugih pa 2 meseca</a:t>
            </a:r>
            <a:r>
              <a:rPr lang="sl-SI" sz="1400" dirty="0"/>
              <a:t>. S tem so onemogočena samo potovanja brez bivanja v namembni državi in teh tarif ni mogoče uporabljati le za prevoze in poslovna potovanja.</a:t>
            </a:r>
          </a:p>
          <a:p>
            <a:r>
              <a:rPr lang="sl-SI" dirty="0"/>
              <a:t>7. določeni so točni datumi, ko IT tarife </a:t>
            </a:r>
            <a:r>
              <a:rPr lang="sl-SI" b="1" dirty="0"/>
              <a:t>ni dovoljeno </a:t>
            </a:r>
            <a:r>
              <a:rPr lang="sl-SI" dirty="0"/>
              <a:t>uporabljati:</a:t>
            </a:r>
          </a:p>
          <a:p>
            <a:r>
              <a:rPr lang="sl-SI" sz="1400" dirty="0"/>
              <a:t> * večinoma v času praznikov; npr. Novo leto, termini posebnih prireditev</a:t>
            </a:r>
          </a:p>
          <a:p>
            <a:r>
              <a:rPr lang="sl-SI" sz="1400" dirty="0"/>
              <a:t> * npr. olimpijada - V teh rokih je pričakovati, da bodo redne linije itak dobro</a:t>
            </a:r>
          </a:p>
          <a:p>
            <a:r>
              <a:rPr lang="sl-SI" sz="1400" dirty="0"/>
              <a:t> zasedene, kar kaže, da IATA ščiti interese rednih linijskih prevoznikov.</a:t>
            </a:r>
          </a:p>
          <a:p>
            <a:r>
              <a:rPr lang="sl-SI" dirty="0"/>
              <a:t>8. določena je </a:t>
            </a:r>
            <a:r>
              <a:rPr lang="sl-SI" b="1" dirty="0"/>
              <a:t>minimalna velikost skupine </a:t>
            </a:r>
            <a:r>
              <a:rPr lang="sl-SI" dirty="0"/>
              <a:t>se razlikuje med sedmimi conami, na katere je razdeljen svet, večinoma pa znaša </a:t>
            </a:r>
            <a:r>
              <a:rPr lang="sl-SI" b="1" dirty="0"/>
              <a:t>9 - 12 oseb</a:t>
            </a:r>
          </a:p>
          <a:p>
            <a:r>
              <a:rPr lang="sl-SI" dirty="0"/>
              <a:t>9. za izvedbo potovanja z uporabo IT tarif je potreben </a:t>
            </a:r>
            <a:r>
              <a:rPr lang="sl-SI" b="1" dirty="0"/>
              <a:t>vnaprej objavljen program. </a:t>
            </a:r>
            <a:r>
              <a:rPr lang="sl-SI" dirty="0"/>
              <a:t>V programu mora biti naveden linijski prevoznik s šifro prevoznika, linije in aranžmaja</a:t>
            </a:r>
          </a:p>
        </p:txBody>
      </p:sp>
    </p:spTree>
    <p:extLst>
      <p:ext uri="{BB962C8B-B14F-4D97-AF65-F5344CB8AC3E}">
        <p14:creationId xmlns:p14="http://schemas.microsoft.com/office/powerpoint/2010/main" val="1698781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0133" y="332656"/>
            <a:ext cx="8449155" cy="5715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tarif v letalskem prometu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8F43186-8853-4041-BCCD-88A9020454BB}"/>
              </a:ext>
            </a:extLst>
          </p:cNvPr>
          <p:cNvSpPr/>
          <p:nvPr/>
        </p:nvSpPr>
        <p:spPr>
          <a:xfrm>
            <a:off x="990600" y="164641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Organizacija pavšalnih potovanj z uporabo IT tarif na rednih linijah ima pred enakimi potovanji s čarterskimi prevozniki nekaj bistvenih prednosti:</a:t>
            </a:r>
          </a:p>
          <a:p>
            <a:endParaRPr lang="sl-SI" dirty="0"/>
          </a:p>
          <a:p>
            <a:r>
              <a:rPr lang="sl-SI" dirty="0"/>
              <a:t>* cene potovanja z uporabo IT tarif so sicer nekaj višje kot pri prevozu s čarterskimi letali, vendar je osnovni </a:t>
            </a:r>
            <a:r>
              <a:rPr lang="sl-SI" b="1" dirty="0"/>
              <a:t>riziko</a:t>
            </a:r>
            <a:r>
              <a:rPr lang="sl-SI" dirty="0"/>
              <a:t> pri čarterskih letalih v tem, da je možno doseči nizko ceno šele s</a:t>
            </a:r>
          </a:p>
          <a:p>
            <a:r>
              <a:rPr lang="sl-SI" dirty="0"/>
              <a:t>skoraj polno ali vsaj 90% napolnitvijo letala, kar pri zmogljivosti današnjih letal pomeni udeležbo najmanj 80 - 100 ali celo 150 potnikov</a:t>
            </a:r>
          </a:p>
          <a:p>
            <a:endParaRPr lang="sl-SI" dirty="0"/>
          </a:p>
          <a:p>
            <a:r>
              <a:rPr lang="sl-SI" dirty="0"/>
              <a:t>* Uporaba IT tarif pa je možna že pri minimalni udeležbi </a:t>
            </a:r>
            <a:r>
              <a:rPr lang="sl-SI" b="1" dirty="0"/>
              <a:t>9 - 12 potnikov</a:t>
            </a:r>
            <a:r>
              <a:rPr lang="sl-SI" dirty="0"/>
              <a:t>, kar pomeni da je možno organizirati potovanje že za 10 - 20 potnikov, kar seveda pomeni za organizatorja potovanja mnogo manjši riziko in širše možnosti za izvedbo tistih potovanj, kjer ni pričakovati velike udeležbe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715F470-3A4D-48EC-8AAB-249CED2C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037" y="2162704"/>
            <a:ext cx="3450696" cy="34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41867" y="736762"/>
            <a:ext cx="8432221" cy="114300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Predstavitev -rezervacijski sistem </a:t>
            </a:r>
            <a:r>
              <a:rPr lang="sl-SI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Amadeus</a:t>
            </a: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CEC2305-06C9-4FA6-B36A-972B4E78EDB0}"/>
              </a:ext>
            </a:extLst>
          </p:cNvPr>
          <p:cNvSpPr txBox="1"/>
          <p:nvPr/>
        </p:nvSpPr>
        <p:spPr>
          <a:xfrm>
            <a:off x="1879600" y="2734733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19. marec 2024 – ga. Mateja Moškon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8C2625-9EBC-4495-A739-3147929F8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866" y="1346200"/>
            <a:ext cx="5223933" cy="52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0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19536" y="332656"/>
            <a:ext cx="674975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Poslovanje TA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919536" y="2132857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sl-SI" sz="2000" b="1" dirty="0">
                <a:solidFill>
                  <a:srgbClr val="000000"/>
                </a:solidFill>
                <a:latin typeface="Open Sans"/>
              </a:rPr>
              <a:t>Film – Moja grška avantura</a:t>
            </a:r>
            <a:endParaRPr lang="sl-SI" sz="2000" b="1" dirty="0">
              <a:solidFill>
                <a:srgbClr val="7030A0"/>
              </a:solidFill>
              <a:latin typeface="Open San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910F6A-8C47-4394-80AA-CD16B88C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33" y="2786062"/>
            <a:ext cx="2211917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846667" y="823723"/>
            <a:ext cx="83390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Prednosti e-</a:t>
            </a:r>
            <a:r>
              <a:rPr lang="sl-SI" sz="4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poslavanje</a:t>
            </a: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C7D196E-F38F-4878-9E14-44CD354BDD1B}"/>
              </a:ext>
            </a:extLst>
          </p:cNvPr>
          <p:cNvSpPr/>
          <p:nvPr/>
        </p:nvSpPr>
        <p:spPr>
          <a:xfrm>
            <a:off x="1083734" y="2324374"/>
            <a:ext cx="8017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E-poslovanje turističnih agencij prinaša številne </a:t>
            </a:r>
            <a:r>
              <a:rPr lang="sl-SI" b="1" dirty="0"/>
              <a:t>prednosti</a:t>
            </a:r>
            <a:r>
              <a:rPr lang="sl-SI" dirty="0"/>
              <a:t>, med katere sodijo: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Dostopnost 24/7</a:t>
            </a:r>
            <a:r>
              <a:rPr lang="sl-SI" dirty="0"/>
              <a:t>: Strankam omogoča dostop do ponudbe in storitev agencije kadarkoli in kjerkoli, kar povečuje udobje in fleksibilnost pri rezervacijah in nakupih.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Širši doseg trga</a:t>
            </a:r>
            <a:r>
              <a:rPr lang="sl-SI" dirty="0"/>
              <a:t>: Splet omogoča turističnim agencijam, da dosežejo stranke po vsem svetu, kar povečuje njihovo prepoznavnost in prodajo.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Nižji stroški</a:t>
            </a:r>
            <a:r>
              <a:rPr lang="sl-SI" dirty="0"/>
              <a:t>: E-poslovanje lahko zmanjša stroške, povezane s tradicionalnim poslovanjem, kot so najemnine prostorov, stroški osebja in druge operativne stroške.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1C1AE51-C3DC-4761-B67F-EE62CE26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212" y="3318933"/>
            <a:ext cx="3182325" cy="26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76400" y="332656"/>
            <a:ext cx="79928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Prednosti e-poslovanja TA</a:t>
            </a: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116C220-FD87-4EB7-9507-468F77EC2DA8}"/>
              </a:ext>
            </a:extLst>
          </p:cNvPr>
          <p:cNvSpPr/>
          <p:nvPr/>
        </p:nvSpPr>
        <p:spPr>
          <a:xfrm>
            <a:off x="855133" y="191797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Boljša obdelava podatkov</a:t>
            </a:r>
            <a:r>
              <a:rPr lang="sl-SI" dirty="0"/>
              <a:t>: Avtomatizacija procesov omogoča boljšo obdelavo rezervacij, plačil in drugih transakcij, kar pripomore k večji učinkovitosti in zmanjšanju napak.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err="1"/>
              <a:t>Personalizacija</a:t>
            </a:r>
            <a:r>
              <a:rPr lang="sl-SI" b="1" dirty="0"/>
              <a:t> ponudbe</a:t>
            </a:r>
            <a:r>
              <a:rPr lang="sl-SI" dirty="0"/>
              <a:t>: S pomočjo podatkovnih analiz in sledenja uporabniškim navadam lahko turistične agencije prilagajajo svojo ponudbo in storitve posameznim strankam, kar povečuje zadovoljstvo in verjetnost ponovnih rezervacij.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Enostavno primerjanje cen</a:t>
            </a:r>
            <a:r>
              <a:rPr lang="sl-SI" dirty="0"/>
              <a:t>: Potencialnim strankam omogoča enostavno primerjanje cen in ponudbe različnih destinacij ter storitev, kar vodi v boljše odločitve in zadovoljstvo strank.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F36EBEA-859C-442A-AA23-8351FA0B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53" y="3429000"/>
            <a:ext cx="3663467" cy="24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11667" y="899922"/>
            <a:ext cx="7975021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Prednosti e-poslovanja TA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BBE4E22-4EC1-4E61-AFD5-C79EA0EFEF2B}"/>
              </a:ext>
            </a:extLst>
          </p:cNvPr>
          <p:cNvSpPr/>
          <p:nvPr/>
        </p:nvSpPr>
        <p:spPr>
          <a:xfrm>
            <a:off x="812801" y="22657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Boljša komunikacija s strankami</a:t>
            </a:r>
            <a:r>
              <a:rPr lang="sl-SI" dirty="0"/>
              <a:t>: E-pošta, klepet v živo in druge komunikacijske platforme omogočajo boljšo in hitrejšo komunikacijo s strankami ter s tem izboljšujejo njihovo izkušnjo</a:t>
            </a:r>
          </a:p>
          <a:p>
            <a:endParaRPr lang="sl-SI" dirty="0"/>
          </a:p>
          <a:p>
            <a:r>
              <a:rPr lang="sl-SI" b="1" dirty="0"/>
              <a:t>Večja fleksibilnost</a:t>
            </a:r>
            <a:r>
              <a:rPr lang="sl-SI" dirty="0"/>
              <a:t>: Stranke lahko samostojno rezervirajo in upravljajo svoja potovanja, kar omogoča večjo fleksibilnost in nadzor nad celotnim procesom</a:t>
            </a:r>
          </a:p>
          <a:p>
            <a:endParaRPr lang="sl-SI" dirty="0"/>
          </a:p>
          <a:p>
            <a:r>
              <a:rPr lang="sl-SI" b="1" dirty="0"/>
              <a:t>Manjši vpliv na okolje</a:t>
            </a:r>
            <a:r>
              <a:rPr lang="sl-SI" dirty="0"/>
              <a:t>: Digitalizacija poslovanja zmanjšuje potrebo po tiskanih materialih in drugih fizičnih virih, kar prispeva k manjšemu vplivu na okolje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271B06C-9A09-4E4B-8A68-97BFD706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128" y="3589867"/>
            <a:ext cx="4179287" cy="21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77333" y="823723"/>
            <a:ext cx="87708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Prednosti e-poslovanja TA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1FB38F8-E6A9-4476-9494-FD53B3441172}"/>
              </a:ext>
            </a:extLst>
          </p:cNvPr>
          <p:cNvSpPr/>
          <p:nvPr/>
        </p:nvSpPr>
        <p:spPr>
          <a:xfrm>
            <a:off x="889000" y="22930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Vse te prednosti skupaj omogočajo turističnim agencijam: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boljše poslovanje,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večjo konkurenčnost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zadovoljstvo strank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0218766-C50A-4250-A5BF-B2590931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059" y="3740076"/>
            <a:ext cx="3459895" cy="23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19536" y="332656"/>
            <a:ext cx="6749752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14669668-653C-479F-9AD9-C9CEDB71561B}"/>
              </a:ext>
            </a:extLst>
          </p:cNvPr>
          <p:cNvSpPr/>
          <p:nvPr/>
        </p:nvSpPr>
        <p:spPr>
          <a:xfrm>
            <a:off x="677332" y="332656"/>
            <a:ext cx="900649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Povezanost poslovanja turističnih agencij z drugimi izvajalci turističnih storitev - </a:t>
            </a:r>
            <a:r>
              <a:rPr lang="pl-PL" sz="2800" b="1" dirty="0">
                <a:solidFill>
                  <a:srgbClr val="7030A0"/>
                </a:solidFill>
              </a:rPr>
              <a:t>Sodelovanje s prevozniki </a:t>
            </a:r>
          </a:p>
          <a:p>
            <a:r>
              <a:rPr lang="pl-PL" sz="3600" b="1" dirty="0">
                <a:solidFill>
                  <a:srgbClr val="7030A0"/>
                </a:solidFill>
              </a:rPr>
              <a:t>Letalski promet</a:t>
            </a:r>
            <a:endParaRPr lang="sl-SI" sz="3600" b="1" dirty="0">
              <a:solidFill>
                <a:srgbClr val="7030A0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BD7A2EA-FF8F-40AF-9263-DD87316D1E26}"/>
              </a:ext>
            </a:extLst>
          </p:cNvPr>
          <p:cNvSpPr/>
          <p:nvPr/>
        </p:nvSpPr>
        <p:spPr>
          <a:xfrm>
            <a:off x="821266" y="250567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/>
              <a:t>Prevoz potnikov </a:t>
            </a:r>
            <a:r>
              <a:rPr lang="sl-SI" dirty="0"/>
              <a:t>je eden od bolj kritičnih elementov v turistični ponudbi</a:t>
            </a:r>
          </a:p>
          <a:p>
            <a:endParaRPr lang="sl-SI" dirty="0"/>
          </a:p>
          <a:p>
            <a:r>
              <a:rPr lang="sl-SI" dirty="0"/>
              <a:t>Prevoz pomeni potnikom način potovanja iz kraja v kraj ali pa je atrakcija sam po sebi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F763BDE-6574-496C-A3D2-31307B42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78" y="3998298"/>
            <a:ext cx="2986089" cy="19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26533" y="789856"/>
            <a:ext cx="71960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CC4EFA7-FE57-4558-8320-28CF807F5DF6}"/>
              </a:ext>
            </a:extLst>
          </p:cNvPr>
          <p:cNvSpPr/>
          <p:nvPr/>
        </p:nvSpPr>
        <p:spPr>
          <a:xfrm>
            <a:off x="1388533" y="1759510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Letalski prevoz ima ključen pomen v poslovanju turističnih agencij iz več razlogov: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Globalna dostopnost</a:t>
            </a:r>
            <a:r>
              <a:rPr lang="sl-SI" dirty="0"/>
              <a:t>: Letalski prevoz omogoča turističnim agencijam, da ponujajo potovanja do destinacij po vsem svetu, kar povečuje privlačnost njihove ponudbe in omogoča strankam raziskovanje oddaljenih destinacij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Hitrost in učinkovitost</a:t>
            </a:r>
            <a:r>
              <a:rPr lang="sl-SI" dirty="0"/>
              <a:t>: Letalski prevoz omogoča hitro premikanje po svetu, kar strankam omogoča </a:t>
            </a:r>
            <a:r>
              <a:rPr lang="sl-SI" dirty="0" err="1"/>
              <a:t>maksimizacijo</a:t>
            </a:r>
            <a:r>
              <a:rPr lang="sl-SI" dirty="0"/>
              <a:t> njihovega časa na destinaciji in povečuje privlačnost potovanja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Večji obseg storitev</a:t>
            </a:r>
            <a:r>
              <a:rPr lang="sl-SI" dirty="0"/>
              <a:t>: Z združevanjem letalskih prevoznikov in ponudnikov turističnih storitev lahko agencije zagotovijo pakete, ki vključujejo prevoz, nastanitev, izlete in druge storitve, kar povečuje vrednost ponudbe za stranke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613DB54-A30D-424A-B56B-689E75E8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533" y="2802467"/>
            <a:ext cx="3853214" cy="21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626533" y="789856"/>
            <a:ext cx="7196088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Letalski promet</a:t>
            </a:r>
          </a:p>
          <a:p>
            <a:pPr>
              <a:defRPr/>
            </a:pPr>
            <a:endParaRPr lang="sl-SI" sz="4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B6D3E95-EFF5-4E4B-B3BE-4DAFE8345E2C}"/>
              </a:ext>
            </a:extLst>
          </p:cNvPr>
          <p:cNvSpPr/>
          <p:nvPr/>
        </p:nvSpPr>
        <p:spPr>
          <a:xfrm>
            <a:off x="1176577" y="159560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Nove poslovne priložnosti</a:t>
            </a:r>
            <a:r>
              <a:rPr lang="sl-SI" dirty="0"/>
              <a:t>: Sodelovanje s letalskimi prevozniki omogoča turističnim agencijam dostop do posebnih ponudb, popustov in ekskluzivnih paketov, kar lahko poveča prodajo in konkurenčnost agencije na trgu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Logistična podpora</a:t>
            </a:r>
            <a:r>
              <a:rPr lang="sl-SI" dirty="0"/>
              <a:t>: Letalski prevoz zahteva kompleksno logistično podporo, ki jo turistične agencije zagotavljajo strankam, vključno z rezervacijami, prevozom do letališča, organizacijo prevoza na destinaciji in podporo v primeru sprememb ali odpovedi letov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Mednarodno sodelovanje</a:t>
            </a:r>
            <a:r>
              <a:rPr lang="sl-SI" dirty="0"/>
              <a:t>: Sodelovanje s tujimi letalskimi prevozniki omogoča turističnim agencijam širitev svojega poslovanja na mednarodni ravni ter vzpostavitev partnerstev in mreženje z drugimi agencijami in ponudniki storitev po vsem svetu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D231F0-B979-4A24-B105-D66086AB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58" y="2700867"/>
            <a:ext cx="3433692" cy="30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5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1892</Words>
  <Application>Microsoft Office PowerPoint</Application>
  <PresentationFormat>Širokozaslonsko</PresentationFormat>
  <Paragraphs>187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Verdana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Loborec</dc:creator>
  <cp:lastModifiedBy>Vesna Loborec</cp:lastModifiedBy>
  <cp:revision>18</cp:revision>
  <dcterms:created xsi:type="dcterms:W3CDTF">2024-02-26T18:15:11Z</dcterms:created>
  <dcterms:modified xsi:type="dcterms:W3CDTF">2026-02-04T22:52:56Z</dcterms:modified>
</cp:coreProperties>
</file>