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257" r:id="rId3"/>
    <p:sldId id="260" r:id="rId4"/>
    <p:sldId id="273" r:id="rId5"/>
    <p:sldId id="285" r:id="rId6"/>
    <p:sldId id="275" r:id="rId7"/>
    <p:sldId id="276" r:id="rId8"/>
    <p:sldId id="286" r:id="rId9"/>
    <p:sldId id="287" r:id="rId10"/>
    <p:sldId id="288" r:id="rId11"/>
    <p:sldId id="289" r:id="rId12"/>
    <p:sldId id="290" r:id="rId13"/>
    <p:sldId id="291" r:id="rId14"/>
    <p:sldId id="292" r:id="rId15"/>
    <p:sldId id="293" r:id="rId16"/>
    <p:sldId id="295" r:id="rId17"/>
    <p:sldId id="297" r:id="rId18"/>
    <p:sldId id="296" r:id="rId19"/>
    <p:sldId id="277" r:id="rId20"/>
    <p:sldId id="278" r:id="rId21"/>
    <p:sldId id="279" r:id="rId22"/>
    <p:sldId id="280" r:id="rId23"/>
    <p:sldId id="281" r:id="rId24"/>
    <p:sldId id="282" r:id="rId25"/>
    <p:sldId id="283" r:id="rId26"/>
    <p:sldId id="272" r:id="rId27"/>
    <p:sldId id="265" r:id="rId28"/>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B4"/>
    <a:srgbClr val="C9423B"/>
    <a:srgbClr val="FF9900"/>
    <a:srgbClr val="F4D22B"/>
    <a:srgbClr val="D145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87220" autoAdjust="0"/>
  </p:normalViewPr>
  <p:slideViewPr>
    <p:cSldViewPr snapToGrid="0">
      <p:cViewPr>
        <p:scale>
          <a:sx n="60" d="100"/>
          <a:sy n="60" d="100"/>
        </p:scale>
        <p:origin x="-252" y="-948"/>
      </p:cViewPr>
      <p:guideLst>
        <p:guide orient="horz" pos="2160"/>
        <p:guide pos="2880"/>
      </p:guideLst>
    </p:cSldViewPr>
  </p:slideViewPr>
  <p:notesTextViewPr>
    <p:cViewPr>
      <p:scale>
        <a:sx n="1" d="1"/>
        <a:sy n="1" d="1"/>
      </p:scale>
      <p:origin x="0" y="95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573968-DB5E-43FA-82D4-92BBF887B578}" type="doc">
      <dgm:prSet loTypeId="urn:microsoft.com/office/officeart/2005/8/layout/vProcess5" loCatId="process" qsTypeId="urn:microsoft.com/office/officeart/2005/8/quickstyle/simple5" qsCatId="simple" csTypeId="urn:microsoft.com/office/officeart/2005/8/colors/colorful3" csCatId="colorful" phldr="1"/>
      <dgm:spPr/>
      <dgm:t>
        <a:bodyPr/>
        <a:lstStyle/>
        <a:p>
          <a:endParaRPr lang="en-US"/>
        </a:p>
      </dgm:t>
    </dgm:pt>
    <dgm:pt modelId="{994C72CA-A7BD-4B68-9D5F-9AC95EDB49AD}">
      <dgm:prSet phldrT="[Text]"/>
      <dgm:spPr/>
      <dgm:t>
        <a:bodyPr/>
        <a:lstStyle/>
        <a:p>
          <a:r>
            <a:rPr lang="sl-SI" b="1" dirty="0">
              <a:solidFill>
                <a:schemeClr val="tx1"/>
              </a:solidFill>
              <a:latin typeface="Slabo 27px" panose="02060503030505020404" pitchFamily="18" charset="-18"/>
            </a:rPr>
            <a:t>Individualna </a:t>
          </a:r>
          <a:r>
            <a:rPr lang="sl-SI" b="1" dirty="0" smtClean="0">
              <a:solidFill>
                <a:schemeClr val="tx1"/>
              </a:solidFill>
              <a:latin typeface="Slabo 27px" panose="02060503030505020404" pitchFamily="18" charset="-18"/>
            </a:rPr>
            <a:t>raven</a:t>
          </a:r>
        </a:p>
        <a:p>
          <a:r>
            <a:rPr lang="sl-SI" dirty="0" smtClean="0">
              <a:solidFill>
                <a:schemeClr val="tx1"/>
              </a:solidFill>
              <a:latin typeface="Slabo 27px" panose="02060503030505020404" pitchFamily="18" charset="-18"/>
            </a:rPr>
            <a:t>Vključevanje LAT in </a:t>
          </a:r>
          <a:r>
            <a:rPr lang="sl-SI" dirty="0" err="1" smtClean="0">
              <a:solidFill>
                <a:schemeClr val="tx1"/>
              </a:solidFill>
              <a:latin typeface="Slabo 27px" panose="02060503030505020404" pitchFamily="18" charset="-18"/>
            </a:rPr>
            <a:t>mobiliziranje</a:t>
          </a:r>
          <a:r>
            <a:rPr lang="sl-SI" dirty="0" smtClean="0">
              <a:solidFill>
                <a:schemeClr val="tx1"/>
              </a:solidFill>
              <a:latin typeface="Slabo 27px" panose="02060503030505020404" pitchFamily="18" charset="-18"/>
            </a:rPr>
            <a:t> lokalnih prebivalcev, vključno s tistimi, ki delajo v knjižnici igrač; vlaganje v njihov poklicni razvoj in krepitev njihove vloge in glasu.</a:t>
          </a:r>
          <a:endParaRPr lang="sl-SI" b="1" dirty="0">
            <a:solidFill>
              <a:schemeClr val="tx1"/>
            </a:solidFill>
            <a:latin typeface="Slabo 27px" panose="02060503030505020404" pitchFamily="18" charset="-18"/>
          </a:endParaRPr>
        </a:p>
      </dgm:t>
    </dgm:pt>
    <dgm:pt modelId="{1C60AD52-8782-422A-8DAE-2CEE15134281}" type="parTrans" cxnId="{1747EF0C-23B1-454D-BB2B-870809C8F91D}">
      <dgm:prSet/>
      <dgm:spPr/>
      <dgm:t>
        <a:bodyPr/>
        <a:lstStyle/>
        <a:p>
          <a:endParaRPr lang="en-US"/>
        </a:p>
      </dgm:t>
    </dgm:pt>
    <dgm:pt modelId="{4B88475A-3182-47B3-872F-3B0F4E9C0776}" type="sibTrans" cxnId="{1747EF0C-23B1-454D-BB2B-870809C8F91D}">
      <dgm:prSet/>
      <dgm:spPr/>
      <dgm:t>
        <a:bodyPr/>
        <a:lstStyle/>
        <a:p>
          <a:endParaRPr lang="en-US"/>
        </a:p>
      </dgm:t>
    </dgm:pt>
    <dgm:pt modelId="{57755E96-AF80-49EA-A192-5207DFBD7CAA}">
      <dgm:prSet phldrT="[Text]"/>
      <dgm:spPr/>
      <dgm:t>
        <a:bodyPr/>
        <a:lstStyle/>
        <a:p>
          <a:r>
            <a:rPr lang="sl-SI" b="1" dirty="0">
              <a:solidFill>
                <a:schemeClr val="tx1"/>
              </a:solidFill>
              <a:latin typeface="Slabo 27px" panose="02060503030505020404" pitchFamily="18" charset="-18"/>
            </a:rPr>
            <a:t>Institucionalna </a:t>
          </a:r>
          <a:r>
            <a:rPr lang="sl-SI" b="1" dirty="0" smtClean="0">
              <a:solidFill>
                <a:schemeClr val="tx1"/>
              </a:solidFill>
              <a:latin typeface="Slabo 27px" panose="02060503030505020404" pitchFamily="18" charset="-18"/>
            </a:rPr>
            <a:t>raven</a:t>
          </a:r>
        </a:p>
        <a:p>
          <a:r>
            <a:rPr lang="sl-SI" dirty="0" smtClean="0">
              <a:solidFill>
                <a:schemeClr val="tx1"/>
              </a:solidFill>
              <a:latin typeface="Slabo 27px" panose="02060503030505020404" pitchFamily="18" charset="-18"/>
            </a:rPr>
            <a:t>Vzpostavljanje ekip in skupnosti različnih strokovnjakov, ki delajo v knjižnici igrač in delijo svoje znanje in spretnosti z institucijami, iz katerih izhajajo.</a:t>
          </a:r>
          <a:endParaRPr lang="sl-SI" b="1" dirty="0">
            <a:solidFill>
              <a:schemeClr val="tx1"/>
            </a:solidFill>
            <a:latin typeface="Slabo 27px" panose="02060503030505020404" pitchFamily="18" charset="-18"/>
          </a:endParaRPr>
        </a:p>
      </dgm:t>
    </dgm:pt>
    <dgm:pt modelId="{E435DC96-80BE-4673-93E3-58884FF7DFED}" type="parTrans" cxnId="{17347CB3-B1C7-4D5D-825E-7C1566472539}">
      <dgm:prSet/>
      <dgm:spPr/>
      <dgm:t>
        <a:bodyPr/>
        <a:lstStyle/>
        <a:p>
          <a:endParaRPr lang="en-US"/>
        </a:p>
      </dgm:t>
    </dgm:pt>
    <dgm:pt modelId="{F364D9C7-8ECB-4D94-A48D-262BEC01218C}" type="sibTrans" cxnId="{17347CB3-B1C7-4D5D-825E-7C1566472539}">
      <dgm:prSet/>
      <dgm:spPr/>
      <dgm:t>
        <a:bodyPr/>
        <a:lstStyle/>
        <a:p>
          <a:endParaRPr lang="en-US"/>
        </a:p>
      </dgm:t>
    </dgm:pt>
    <dgm:pt modelId="{28DAF877-BFF7-4A19-B8C3-B8AC1CD999C5}">
      <dgm:prSet phldrT="[Text]" custT="1"/>
      <dgm:spPr/>
      <dgm:t>
        <a:bodyPr/>
        <a:lstStyle/>
        <a:p>
          <a:r>
            <a:rPr lang="sl-SI" sz="1500" b="1" dirty="0">
              <a:solidFill>
                <a:schemeClr val="tx1"/>
              </a:solidFill>
              <a:latin typeface="Slabo 27px" panose="02060503030505020404" pitchFamily="18" charset="-18"/>
            </a:rPr>
            <a:t>Medinstitucionalna </a:t>
          </a:r>
          <a:r>
            <a:rPr lang="sl-SI" sz="1500" b="1" dirty="0" err="1" smtClean="0">
              <a:solidFill>
                <a:schemeClr val="tx1"/>
              </a:solidFill>
              <a:latin typeface="Slabo 27px" panose="02060503030505020404" pitchFamily="18" charset="-18"/>
            </a:rPr>
            <a:t>raven</a:t>
          </a:r>
          <a:r>
            <a:rPr lang="sl-SI" sz="1500" dirty="0" err="1" smtClean="0">
              <a:solidFill>
                <a:schemeClr val="tx1"/>
              </a:solidFill>
              <a:latin typeface="Slabo 27px" panose="02060503030505020404" pitchFamily="18" charset="-18"/>
            </a:rPr>
            <a:t>Združevanje</a:t>
          </a:r>
          <a:r>
            <a:rPr lang="sl-SI" sz="1500" dirty="0" smtClean="0">
              <a:solidFill>
                <a:schemeClr val="tx1"/>
              </a:solidFill>
              <a:latin typeface="Slabo 27px" panose="02060503030505020404" pitchFamily="18" charset="-18"/>
            </a:rPr>
            <a:t> različnih storitev in ustvarjanje pogojev za neformalno, a usklajeno delo, skupaj v enem prostoru</a:t>
          </a:r>
          <a:r>
            <a:rPr lang="sl-SI" sz="1200" dirty="0" smtClean="0">
              <a:solidFill>
                <a:schemeClr val="tx1"/>
              </a:solidFill>
              <a:latin typeface="Slabo 27px" panose="02060503030505020404" pitchFamily="18" charset="-18"/>
            </a:rPr>
            <a:t>.</a:t>
          </a:r>
          <a:endParaRPr lang="sl-SI" sz="1500" b="1" dirty="0">
            <a:solidFill>
              <a:schemeClr val="tx1"/>
            </a:solidFill>
            <a:latin typeface="Slabo 27px" panose="02060503030505020404" pitchFamily="18" charset="-18"/>
          </a:endParaRPr>
        </a:p>
      </dgm:t>
    </dgm:pt>
    <dgm:pt modelId="{685A2F4D-5853-4E8D-A738-83555C12BA79}" type="parTrans" cxnId="{DE23CA9A-B6E0-4B08-8159-43FD4B45B9E9}">
      <dgm:prSet/>
      <dgm:spPr/>
      <dgm:t>
        <a:bodyPr/>
        <a:lstStyle/>
        <a:p>
          <a:endParaRPr lang="en-US"/>
        </a:p>
      </dgm:t>
    </dgm:pt>
    <dgm:pt modelId="{AE995A3A-4B9A-417B-B1AD-C90C6C3ABDDF}" type="sibTrans" cxnId="{DE23CA9A-B6E0-4B08-8159-43FD4B45B9E9}">
      <dgm:prSet/>
      <dgm:spPr/>
      <dgm:t>
        <a:bodyPr/>
        <a:lstStyle/>
        <a:p>
          <a:endParaRPr lang="en-US"/>
        </a:p>
      </dgm:t>
    </dgm:pt>
    <dgm:pt modelId="{39AA44D1-7C48-43E0-8F78-81F58E12B16C}">
      <dgm:prSet custT="1"/>
      <dgm:spPr/>
      <dgm:t>
        <a:bodyPr/>
        <a:lstStyle/>
        <a:p>
          <a:r>
            <a:rPr lang="sl-SI" sz="1500" b="1" dirty="0">
              <a:solidFill>
                <a:schemeClr val="tx1"/>
              </a:solidFill>
              <a:latin typeface="Slabo 27px" panose="02060503030505020404" pitchFamily="18" charset="-18"/>
            </a:rPr>
            <a:t>Raven </a:t>
          </a:r>
          <a:r>
            <a:rPr lang="sl-SI" sz="1500" b="1" dirty="0" smtClean="0">
              <a:solidFill>
                <a:schemeClr val="tx1"/>
              </a:solidFill>
              <a:latin typeface="Slabo 27px" panose="02060503030505020404" pitchFamily="18" charset="-18"/>
            </a:rPr>
            <a:t>politike</a:t>
          </a:r>
        </a:p>
        <a:p>
          <a:r>
            <a:rPr lang="sl-SI" sz="1500" dirty="0" smtClean="0">
              <a:solidFill>
                <a:schemeClr val="tx1"/>
              </a:solidFill>
              <a:latin typeface="Slabo 27px" panose="02060503030505020404" pitchFamily="18" charset="-18"/>
            </a:rPr>
            <a:t>Vključevanje predstavnikov lokalnih oblasti v proces vzpostavljanja, načrtovanja, delovanja in vzdrževanja knjižnic igrač.</a:t>
          </a:r>
          <a:endParaRPr lang="sl-SI" sz="1500" dirty="0">
            <a:solidFill>
              <a:schemeClr val="tx1"/>
            </a:solidFill>
            <a:latin typeface="Slabo 27px" panose="02060503030505020404" pitchFamily="18" charset="-18"/>
          </a:endParaRPr>
        </a:p>
      </dgm:t>
    </dgm:pt>
    <dgm:pt modelId="{B6748F31-31B1-4229-A69A-B14C4B9C301B}" type="parTrans" cxnId="{3B40EC8A-9852-4812-855A-12E96946F287}">
      <dgm:prSet/>
      <dgm:spPr/>
      <dgm:t>
        <a:bodyPr/>
        <a:lstStyle/>
        <a:p>
          <a:endParaRPr lang="en-US"/>
        </a:p>
      </dgm:t>
    </dgm:pt>
    <dgm:pt modelId="{2B752C4B-DE88-4C5F-951E-BC6D8E222111}" type="sibTrans" cxnId="{3B40EC8A-9852-4812-855A-12E96946F287}">
      <dgm:prSet/>
      <dgm:spPr/>
      <dgm:t>
        <a:bodyPr/>
        <a:lstStyle/>
        <a:p>
          <a:endParaRPr lang="en-US"/>
        </a:p>
      </dgm:t>
    </dgm:pt>
    <dgm:pt modelId="{1A886314-6EFA-42C7-BECC-24669937E763}" type="pres">
      <dgm:prSet presAssocID="{2F573968-DB5E-43FA-82D4-92BBF887B578}" presName="outerComposite" presStyleCnt="0">
        <dgm:presLayoutVars>
          <dgm:chMax val="5"/>
          <dgm:dir/>
          <dgm:resizeHandles val="exact"/>
        </dgm:presLayoutVars>
      </dgm:prSet>
      <dgm:spPr/>
      <dgm:t>
        <a:bodyPr/>
        <a:lstStyle/>
        <a:p>
          <a:endParaRPr lang="en-US"/>
        </a:p>
      </dgm:t>
    </dgm:pt>
    <dgm:pt modelId="{ACBBE3F3-B303-4191-9F12-537394C3DBE4}" type="pres">
      <dgm:prSet presAssocID="{2F573968-DB5E-43FA-82D4-92BBF887B578}" presName="dummyMaxCanvas" presStyleCnt="0">
        <dgm:presLayoutVars/>
      </dgm:prSet>
      <dgm:spPr/>
    </dgm:pt>
    <dgm:pt modelId="{BA491EA3-E4E0-4923-8316-836622F9A88D}" type="pres">
      <dgm:prSet presAssocID="{2F573968-DB5E-43FA-82D4-92BBF887B578}" presName="FourNodes_1" presStyleLbl="node1" presStyleIdx="0" presStyleCnt="4">
        <dgm:presLayoutVars>
          <dgm:bulletEnabled val="1"/>
        </dgm:presLayoutVars>
      </dgm:prSet>
      <dgm:spPr/>
      <dgm:t>
        <a:bodyPr/>
        <a:lstStyle/>
        <a:p>
          <a:endParaRPr lang="en-US"/>
        </a:p>
      </dgm:t>
    </dgm:pt>
    <dgm:pt modelId="{05D548C1-DEB5-411C-B058-981A61D56DAA}" type="pres">
      <dgm:prSet presAssocID="{2F573968-DB5E-43FA-82D4-92BBF887B578}" presName="FourNodes_2" presStyleLbl="node1" presStyleIdx="1" presStyleCnt="4">
        <dgm:presLayoutVars>
          <dgm:bulletEnabled val="1"/>
        </dgm:presLayoutVars>
      </dgm:prSet>
      <dgm:spPr/>
      <dgm:t>
        <a:bodyPr/>
        <a:lstStyle/>
        <a:p>
          <a:endParaRPr lang="en-US"/>
        </a:p>
      </dgm:t>
    </dgm:pt>
    <dgm:pt modelId="{CE95BA3E-7EA9-4E27-AE44-311336E3E333}" type="pres">
      <dgm:prSet presAssocID="{2F573968-DB5E-43FA-82D4-92BBF887B578}" presName="FourNodes_3" presStyleLbl="node1" presStyleIdx="2" presStyleCnt="4">
        <dgm:presLayoutVars>
          <dgm:bulletEnabled val="1"/>
        </dgm:presLayoutVars>
      </dgm:prSet>
      <dgm:spPr/>
      <dgm:t>
        <a:bodyPr/>
        <a:lstStyle/>
        <a:p>
          <a:endParaRPr lang="en-US"/>
        </a:p>
      </dgm:t>
    </dgm:pt>
    <dgm:pt modelId="{906983FF-4FCB-48A4-AC8A-9960FBB9DE33}" type="pres">
      <dgm:prSet presAssocID="{2F573968-DB5E-43FA-82D4-92BBF887B578}" presName="FourNodes_4" presStyleLbl="node1" presStyleIdx="3" presStyleCnt="4">
        <dgm:presLayoutVars>
          <dgm:bulletEnabled val="1"/>
        </dgm:presLayoutVars>
      </dgm:prSet>
      <dgm:spPr/>
      <dgm:t>
        <a:bodyPr/>
        <a:lstStyle/>
        <a:p>
          <a:endParaRPr lang="en-US"/>
        </a:p>
      </dgm:t>
    </dgm:pt>
    <dgm:pt modelId="{4EC1C659-E0C1-48CC-9D28-28B9CBDEDA0F}" type="pres">
      <dgm:prSet presAssocID="{2F573968-DB5E-43FA-82D4-92BBF887B578}" presName="FourConn_1-2" presStyleLbl="fgAccFollowNode1" presStyleIdx="0" presStyleCnt="3">
        <dgm:presLayoutVars>
          <dgm:bulletEnabled val="1"/>
        </dgm:presLayoutVars>
      </dgm:prSet>
      <dgm:spPr/>
      <dgm:t>
        <a:bodyPr/>
        <a:lstStyle/>
        <a:p>
          <a:endParaRPr lang="en-US"/>
        </a:p>
      </dgm:t>
    </dgm:pt>
    <dgm:pt modelId="{34A0DEEC-3917-448F-8635-B910AB2D1E57}" type="pres">
      <dgm:prSet presAssocID="{2F573968-DB5E-43FA-82D4-92BBF887B578}" presName="FourConn_2-3" presStyleLbl="fgAccFollowNode1" presStyleIdx="1" presStyleCnt="3">
        <dgm:presLayoutVars>
          <dgm:bulletEnabled val="1"/>
        </dgm:presLayoutVars>
      </dgm:prSet>
      <dgm:spPr/>
      <dgm:t>
        <a:bodyPr/>
        <a:lstStyle/>
        <a:p>
          <a:endParaRPr lang="en-US"/>
        </a:p>
      </dgm:t>
    </dgm:pt>
    <dgm:pt modelId="{35FC3441-B8DF-4007-8375-6A05BC9B5373}" type="pres">
      <dgm:prSet presAssocID="{2F573968-DB5E-43FA-82D4-92BBF887B578}" presName="FourConn_3-4" presStyleLbl="fgAccFollowNode1" presStyleIdx="2" presStyleCnt="3">
        <dgm:presLayoutVars>
          <dgm:bulletEnabled val="1"/>
        </dgm:presLayoutVars>
      </dgm:prSet>
      <dgm:spPr/>
      <dgm:t>
        <a:bodyPr/>
        <a:lstStyle/>
        <a:p>
          <a:endParaRPr lang="en-US"/>
        </a:p>
      </dgm:t>
    </dgm:pt>
    <dgm:pt modelId="{59B61E0F-E51D-484B-915C-7D9D95F11E48}" type="pres">
      <dgm:prSet presAssocID="{2F573968-DB5E-43FA-82D4-92BBF887B578}" presName="FourNodes_1_text" presStyleLbl="node1" presStyleIdx="3" presStyleCnt="4">
        <dgm:presLayoutVars>
          <dgm:bulletEnabled val="1"/>
        </dgm:presLayoutVars>
      </dgm:prSet>
      <dgm:spPr/>
      <dgm:t>
        <a:bodyPr/>
        <a:lstStyle/>
        <a:p>
          <a:endParaRPr lang="en-US"/>
        </a:p>
      </dgm:t>
    </dgm:pt>
    <dgm:pt modelId="{2307490F-076D-4797-B8DE-F0921C482BB9}" type="pres">
      <dgm:prSet presAssocID="{2F573968-DB5E-43FA-82D4-92BBF887B578}" presName="FourNodes_2_text" presStyleLbl="node1" presStyleIdx="3" presStyleCnt="4">
        <dgm:presLayoutVars>
          <dgm:bulletEnabled val="1"/>
        </dgm:presLayoutVars>
      </dgm:prSet>
      <dgm:spPr/>
      <dgm:t>
        <a:bodyPr/>
        <a:lstStyle/>
        <a:p>
          <a:endParaRPr lang="en-US"/>
        </a:p>
      </dgm:t>
    </dgm:pt>
    <dgm:pt modelId="{488C0827-1FD9-44FC-909E-3BF591B666F2}" type="pres">
      <dgm:prSet presAssocID="{2F573968-DB5E-43FA-82D4-92BBF887B578}" presName="FourNodes_3_text" presStyleLbl="node1" presStyleIdx="3" presStyleCnt="4">
        <dgm:presLayoutVars>
          <dgm:bulletEnabled val="1"/>
        </dgm:presLayoutVars>
      </dgm:prSet>
      <dgm:spPr/>
      <dgm:t>
        <a:bodyPr/>
        <a:lstStyle/>
        <a:p>
          <a:endParaRPr lang="en-US"/>
        </a:p>
      </dgm:t>
    </dgm:pt>
    <dgm:pt modelId="{B0C67A07-BE1F-44D9-B727-6D9AA9B2B655}" type="pres">
      <dgm:prSet presAssocID="{2F573968-DB5E-43FA-82D4-92BBF887B578}" presName="FourNodes_4_text" presStyleLbl="node1" presStyleIdx="3" presStyleCnt="4">
        <dgm:presLayoutVars>
          <dgm:bulletEnabled val="1"/>
        </dgm:presLayoutVars>
      </dgm:prSet>
      <dgm:spPr/>
      <dgm:t>
        <a:bodyPr/>
        <a:lstStyle/>
        <a:p>
          <a:endParaRPr lang="en-US"/>
        </a:p>
      </dgm:t>
    </dgm:pt>
  </dgm:ptLst>
  <dgm:cxnLst>
    <dgm:cxn modelId="{DE23CA9A-B6E0-4B08-8159-43FD4B45B9E9}" srcId="{2F573968-DB5E-43FA-82D4-92BBF887B578}" destId="{28DAF877-BFF7-4A19-B8C3-B8AC1CD999C5}" srcOrd="2" destOrd="0" parTransId="{685A2F4D-5853-4E8D-A738-83555C12BA79}" sibTransId="{AE995A3A-4B9A-417B-B1AD-C90C6C3ABDDF}"/>
    <dgm:cxn modelId="{3B40EC8A-9852-4812-855A-12E96946F287}" srcId="{2F573968-DB5E-43FA-82D4-92BBF887B578}" destId="{39AA44D1-7C48-43E0-8F78-81F58E12B16C}" srcOrd="3" destOrd="0" parTransId="{B6748F31-31B1-4229-A69A-B14C4B9C301B}" sibTransId="{2B752C4B-DE88-4C5F-951E-BC6D8E222111}"/>
    <dgm:cxn modelId="{FEEF6602-F08B-4823-B485-E141297ADA0A}" type="presOf" srcId="{39AA44D1-7C48-43E0-8F78-81F58E12B16C}" destId="{906983FF-4FCB-48A4-AC8A-9960FBB9DE33}" srcOrd="0" destOrd="0" presId="urn:microsoft.com/office/officeart/2005/8/layout/vProcess5"/>
    <dgm:cxn modelId="{2E2D780F-0D3F-4812-9A8B-CAAE7FF4F0CB}" type="presOf" srcId="{57755E96-AF80-49EA-A192-5207DFBD7CAA}" destId="{2307490F-076D-4797-B8DE-F0921C482BB9}" srcOrd="1" destOrd="0" presId="urn:microsoft.com/office/officeart/2005/8/layout/vProcess5"/>
    <dgm:cxn modelId="{1747EF0C-23B1-454D-BB2B-870809C8F91D}" srcId="{2F573968-DB5E-43FA-82D4-92BBF887B578}" destId="{994C72CA-A7BD-4B68-9D5F-9AC95EDB49AD}" srcOrd="0" destOrd="0" parTransId="{1C60AD52-8782-422A-8DAE-2CEE15134281}" sibTransId="{4B88475A-3182-47B3-872F-3B0F4E9C0776}"/>
    <dgm:cxn modelId="{FF8D3894-5C65-425E-AD57-F53D27BC5E3F}" type="presOf" srcId="{2F573968-DB5E-43FA-82D4-92BBF887B578}" destId="{1A886314-6EFA-42C7-BECC-24669937E763}" srcOrd="0" destOrd="0" presId="urn:microsoft.com/office/officeart/2005/8/layout/vProcess5"/>
    <dgm:cxn modelId="{28C07A78-221D-484F-AE56-A84ED6F4E36D}" type="presOf" srcId="{F364D9C7-8ECB-4D94-A48D-262BEC01218C}" destId="{34A0DEEC-3917-448F-8635-B910AB2D1E57}" srcOrd="0" destOrd="0" presId="urn:microsoft.com/office/officeart/2005/8/layout/vProcess5"/>
    <dgm:cxn modelId="{624D0756-851B-4E76-B008-9054F88CAC49}" type="presOf" srcId="{4B88475A-3182-47B3-872F-3B0F4E9C0776}" destId="{4EC1C659-E0C1-48CC-9D28-28B9CBDEDA0F}" srcOrd="0" destOrd="0" presId="urn:microsoft.com/office/officeart/2005/8/layout/vProcess5"/>
    <dgm:cxn modelId="{9F774695-74B7-419A-996D-BFC044FF2162}" type="presOf" srcId="{994C72CA-A7BD-4B68-9D5F-9AC95EDB49AD}" destId="{59B61E0F-E51D-484B-915C-7D9D95F11E48}" srcOrd="1" destOrd="0" presId="urn:microsoft.com/office/officeart/2005/8/layout/vProcess5"/>
    <dgm:cxn modelId="{C694D345-019D-4DFF-AA69-000C81BC91AD}" type="presOf" srcId="{994C72CA-A7BD-4B68-9D5F-9AC95EDB49AD}" destId="{BA491EA3-E4E0-4923-8316-836622F9A88D}" srcOrd="0" destOrd="0" presId="urn:microsoft.com/office/officeart/2005/8/layout/vProcess5"/>
    <dgm:cxn modelId="{5757B537-0597-488F-9852-735486B65AF5}" type="presOf" srcId="{28DAF877-BFF7-4A19-B8C3-B8AC1CD999C5}" destId="{CE95BA3E-7EA9-4E27-AE44-311336E3E333}" srcOrd="0" destOrd="0" presId="urn:microsoft.com/office/officeart/2005/8/layout/vProcess5"/>
    <dgm:cxn modelId="{0AA77CFF-9685-4A57-A8F2-DC0783369890}" type="presOf" srcId="{28DAF877-BFF7-4A19-B8C3-B8AC1CD999C5}" destId="{488C0827-1FD9-44FC-909E-3BF591B666F2}" srcOrd="1" destOrd="0" presId="urn:microsoft.com/office/officeart/2005/8/layout/vProcess5"/>
    <dgm:cxn modelId="{EA8715A4-9373-478A-A968-F745AE7185FD}" type="presOf" srcId="{39AA44D1-7C48-43E0-8F78-81F58E12B16C}" destId="{B0C67A07-BE1F-44D9-B727-6D9AA9B2B655}" srcOrd="1" destOrd="0" presId="urn:microsoft.com/office/officeart/2005/8/layout/vProcess5"/>
    <dgm:cxn modelId="{A0AC4A85-6CFF-4D2B-818B-4E95C9449E48}" type="presOf" srcId="{57755E96-AF80-49EA-A192-5207DFBD7CAA}" destId="{05D548C1-DEB5-411C-B058-981A61D56DAA}" srcOrd="0" destOrd="0" presId="urn:microsoft.com/office/officeart/2005/8/layout/vProcess5"/>
    <dgm:cxn modelId="{90807204-CDFD-400F-BB6E-49281181817F}" type="presOf" srcId="{AE995A3A-4B9A-417B-B1AD-C90C6C3ABDDF}" destId="{35FC3441-B8DF-4007-8375-6A05BC9B5373}" srcOrd="0" destOrd="0" presId="urn:microsoft.com/office/officeart/2005/8/layout/vProcess5"/>
    <dgm:cxn modelId="{17347CB3-B1C7-4D5D-825E-7C1566472539}" srcId="{2F573968-DB5E-43FA-82D4-92BBF887B578}" destId="{57755E96-AF80-49EA-A192-5207DFBD7CAA}" srcOrd="1" destOrd="0" parTransId="{E435DC96-80BE-4673-93E3-58884FF7DFED}" sibTransId="{F364D9C7-8ECB-4D94-A48D-262BEC01218C}"/>
    <dgm:cxn modelId="{14F66F7F-CFF3-47D0-945D-7EE9DF25E16E}" type="presParOf" srcId="{1A886314-6EFA-42C7-BECC-24669937E763}" destId="{ACBBE3F3-B303-4191-9F12-537394C3DBE4}" srcOrd="0" destOrd="0" presId="urn:microsoft.com/office/officeart/2005/8/layout/vProcess5"/>
    <dgm:cxn modelId="{D99170E5-FFE4-4930-967E-A1F80B9CB0CE}" type="presParOf" srcId="{1A886314-6EFA-42C7-BECC-24669937E763}" destId="{BA491EA3-E4E0-4923-8316-836622F9A88D}" srcOrd="1" destOrd="0" presId="urn:microsoft.com/office/officeart/2005/8/layout/vProcess5"/>
    <dgm:cxn modelId="{C2CF7486-F41C-4BE5-8042-F8AE132D2C82}" type="presParOf" srcId="{1A886314-6EFA-42C7-BECC-24669937E763}" destId="{05D548C1-DEB5-411C-B058-981A61D56DAA}" srcOrd="2" destOrd="0" presId="urn:microsoft.com/office/officeart/2005/8/layout/vProcess5"/>
    <dgm:cxn modelId="{61290F60-8329-4632-BE95-CE4AC8609EA1}" type="presParOf" srcId="{1A886314-6EFA-42C7-BECC-24669937E763}" destId="{CE95BA3E-7EA9-4E27-AE44-311336E3E333}" srcOrd="3" destOrd="0" presId="urn:microsoft.com/office/officeart/2005/8/layout/vProcess5"/>
    <dgm:cxn modelId="{E060EE06-B1DB-44D8-A0C6-8660B0F53248}" type="presParOf" srcId="{1A886314-6EFA-42C7-BECC-24669937E763}" destId="{906983FF-4FCB-48A4-AC8A-9960FBB9DE33}" srcOrd="4" destOrd="0" presId="urn:microsoft.com/office/officeart/2005/8/layout/vProcess5"/>
    <dgm:cxn modelId="{21F648C3-A611-4CF5-B66D-E7792AC304F2}" type="presParOf" srcId="{1A886314-6EFA-42C7-BECC-24669937E763}" destId="{4EC1C659-E0C1-48CC-9D28-28B9CBDEDA0F}" srcOrd="5" destOrd="0" presId="urn:microsoft.com/office/officeart/2005/8/layout/vProcess5"/>
    <dgm:cxn modelId="{C18EA8EB-19DF-4FA3-AC30-EB4E309704D2}" type="presParOf" srcId="{1A886314-6EFA-42C7-BECC-24669937E763}" destId="{34A0DEEC-3917-448F-8635-B910AB2D1E57}" srcOrd="6" destOrd="0" presId="urn:microsoft.com/office/officeart/2005/8/layout/vProcess5"/>
    <dgm:cxn modelId="{D55B81F1-6159-4C17-A6CF-2C96B5E93C7C}" type="presParOf" srcId="{1A886314-6EFA-42C7-BECC-24669937E763}" destId="{35FC3441-B8DF-4007-8375-6A05BC9B5373}" srcOrd="7" destOrd="0" presId="urn:microsoft.com/office/officeart/2005/8/layout/vProcess5"/>
    <dgm:cxn modelId="{9718ED0B-7674-48B4-9F29-C778ECDFDE75}" type="presParOf" srcId="{1A886314-6EFA-42C7-BECC-24669937E763}" destId="{59B61E0F-E51D-484B-915C-7D9D95F11E48}" srcOrd="8" destOrd="0" presId="urn:microsoft.com/office/officeart/2005/8/layout/vProcess5"/>
    <dgm:cxn modelId="{E20A8973-D4F1-418E-BB79-9D6A17837C4E}" type="presParOf" srcId="{1A886314-6EFA-42C7-BECC-24669937E763}" destId="{2307490F-076D-4797-B8DE-F0921C482BB9}" srcOrd="9" destOrd="0" presId="urn:microsoft.com/office/officeart/2005/8/layout/vProcess5"/>
    <dgm:cxn modelId="{99FE0D4A-B95E-4E5F-8DED-827D99E6DF73}" type="presParOf" srcId="{1A886314-6EFA-42C7-BECC-24669937E763}" destId="{488C0827-1FD9-44FC-909E-3BF591B666F2}" srcOrd="10" destOrd="0" presId="urn:microsoft.com/office/officeart/2005/8/layout/vProcess5"/>
    <dgm:cxn modelId="{2B4094A8-72EC-4CFD-8368-FAFAE43B752E}" type="presParOf" srcId="{1A886314-6EFA-42C7-BECC-24669937E763}" destId="{B0C67A07-BE1F-44D9-B727-6D9AA9B2B655}"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6A94AB-8A5D-4E68-AB9E-8D840E43C1B6}"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nl-NL"/>
        </a:p>
      </dgm:t>
    </dgm:pt>
    <dgm:pt modelId="{F940BECD-D017-4FD1-B9AA-8022DD683690}">
      <dgm:prSet phldrT="[Text]"/>
      <dgm:spPr>
        <a:solidFill>
          <a:srgbClr val="FED230"/>
        </a:solidFill>
        <a:ln w="38100">
          <a:solidFill>
            <a:srgbClr val="C7433F"/>
          </a:solidFill>
        </a:ln>
      </dgm:spPr>
      <dgm:t>
        <a:bodyPr/>
        <a:lstStyle/>
        <a:p>
          <a:r>
            <a:rPr lang="sl-SI" b="1" dirty="0" smtClean="0">
              <a:solidFill>
                <a:sysClr val="windowText" lastClr="000000"/>
              </a:solidFill>
            </a:rPr>
            <a:t>Knjižnica igrač in učenje vseh generacij v projektu </a:t>
          </a:r>
          <a:r>
            <a:rPr lang="nl-NL" b="1" dirty="0" smtClean="0">
              <a:solidFill>
                <a:sysClr val="windowText" lastClr="000000"/>
              </a:solidFill>
            </a:rPr>
            <a:t>TOY </a:t>
          </a:r>
          <a:r>
            <a:rPr lang="nl-NL" b="1" dirty="0">
              <a:solidFill>
                <a:sysClr val="windowText" lastClr="000000"/>
              </a:solidFill>
            </a:rPr>
            <a:t>for </a:t>
          </a:r>
          <a:r>
            <a:rPr lang="nl-NL" b="1" dirty="0" smtClean="0">
              <a:solidFill>
                <a:sysClr val="windowText" lastClr="000000"/>
              </a:solidFill>
            </a:rPr>
            <a:t>Inclusion </a:t>
          </a:r>
          <a:endParaRPr lang="nl-NL" b="1" dirty="0">
            <a:solidFill>
              <a:sysClr val="windowText" lastClr="000000"/>
            </a:solidFill>
          </a:endParaRPr>
        </a:p>
      </dgm:t>
    </dgm:pt>
    <dgm:pt modelId="{3BB3C8C4-D46C-490C-97DD-8FE57AC1FEE0}" type="parTrans" cxnId="{A1DEF74C-F7B2-4107-BEEF-23CAD4570493}">
      <dgm:prSet/>
      <dgm:spPr/>
      <dgm:t>
        <a:bodyPr/>
        <a:lstStyle/>
        <a:p>
          <a:endParaRPr lang="nl-NL"/>
        </a:p>
      </dgm:t>
    </dgm:pt>
    <dgm:pt modelId="{34C011AB-5990-4506-B851-A8A6C5E7AB04}" type="sibTrans" cxnId="{A1DEF74C-F7B2-4107-BEEF-23CAD4570493}">
      <dgm:prSet/>
      <dgm:spPr/>
      <dgm:t>
        <a:bodyPr/>
        <a:lstStyle/>
        <a:p>
          <a:endParaRPr lang="nl-NL"/>
        </a:p>
      </dgm:t>
    </dgm:pt>
    <dgm:pt modelId="{8AA1CA10-306C-4BB4-ABC6-CE923240E211}">
      <dgm:prSet phldrT="[Text]"/>
      <dgm:spPr>
        <a:solidFill>
          <a:srgbClr val="7696E4"/>
        </a:solidFill>
      </dgm:spPr>
      <dgm:t>
        <a:bodyPr/>
        <a:lstStyle/>
        <a:p>
          <a:r>
            <a:rPr lang="sl-SI" dirty="0" smtClean="0"/>
            <a:t>Integrirane storitve za mlajše otroke in njihove družine</a:t>
          </a:r>
          <a:endParaRPr lang="nl-NL" dirty="0">
            <a:latin typeface="Open Sans"/>
          </a:endParaRPr>
        </a:p>
      </dgm:t>
    </dgm:pt>
    <dgm:pt modelId="{0A42DFBC-0FFD-4E27-A9AE-8303C2440962}" type="parTrans" cxnId="{54235CCC-9E40-437F-8B75-6B45FFCCB77D}">
      <dgm:prSet/>
      <dgm:spPr>
        <a:ln w="38100">
          <a:solidFill>
            <a:srgbClr val="C7433F"/>
          </a:solidFill>
        </a:ln>
      </dgm:spPr>
      <dgm:t>
        <a:bodyPr/>
        <a:lstStyle/>
        <a:p>
          <a:endParaRPr lang="nl-NL"/>
        </a:p>
      </dgm:t>
    </dgm:pt>
    <dgm:pt modelId="{468D7720-4B44-4288-BE1B-104B26C2DA3B}" type="sibTrans" cxnId="{54235CCC-9E40-437F-8B75-6B45FFCCB77D}">
      <dgm:prSet/>
      <dgm:spPr/>
      <dgm:t>
        <a:bodyPr/>
        <a:lstStyle/>
        <a:p>
          <a:endParaRPr lang="nl-NL"/>
        </a:p>
      </dgm:t>
    </dgm:pt>
    <dgm:pt modelId="{B5564C84-612F-4007-8B95-EDED2F0779ED}">
      <dgm:prSet phldrT="[Text]"/>
      <dgm:spPr>
        <a:solidFill>
          <a:srgbClr val="7696E4"/>
        </a:solidFill>
      </dgm:spPr>
      <dgm:t>
        <a:bodyPr/>
        <a:lstStyle/>
        <a:p>
          <a:r>
            <a:rPr lang="sl-SI" dirty="0" smtClean="0"/>
            <a:t>Medgeneracijsko učenje med mlajšimi otroki in starejšimi odraslimi</a:t>
          </a:r>
          <a:endParaRPr lang="nl-NL" dirty="0">
            <a:latin typeface="Open Sans"/>
          </a:endParaRPr>
        </a:p>
      </dgm:t>
    </dgm:pt>
    <dgm:pt modelId="{501C9B4D-3E21-46BF-BC8A-E560E12044E2}" type="parTrans" cxnId="{1838E402-9BA6-45B7-A5D7-94A549AF48B8}">
      <dgm:prSet/>
      <dgm:spPr>
        <a:ln w="38100">
          <a:solidFill>
            <a:srgbClr val="C7433F"/>
          </a:solidFill>
        </a:ln>
      </dgm:spPr>
      <dgm:t>
        <a:bodyPr/>
        <a:lstStyle/>
        <a:p>
          <a:endParaRPr lang="nl-NL"/>
        </a:p>
      </dgm:t>
    </dgm:pt>
    <dgm:pt modelId="{ADDEE42F-8C8C-4919-A095-854AD3C638EA}" type="sibTrans" cxnId="{1838E402-9BA6-45B7-A5D7-94A549AF48B8}">
      <dgm:prSet/>
      <dgm:spPr/>
      <dgm:t>
        <a:bodyPr/>
        <a:lstStyle/>
        <a:p>
          <a:endParaRPr lang="nl-NL"/>
        </a:p>
      </dgm:t>
    </dgm:pt>
    <dgm:pt modelId="{F26EE319-7C13-4466-A307-F4CCA57F676B}">
      <dgm:prSet phldrT="[Text]"/>
      <dgm:spPr>
        <a:solidFill>
          <a:srgbClr val="7696E4"/>
        </a:solidFill>
      </dgm:spPr>
      <dgm:t>
        <a:bodyPr/>
        <a:lstStyle/>
        <a:p>
          <a:r>
            <a:rPr lang="sl-SI" dirty="0" smtClean="0"/>
            <a:t>Raznolikost, enakost in inkluzija v VII</a:t>
          </a:r>
          <a:endParaRPr lang="nl-NL" dirty="0"/>
        </a:p>
      </dgm:t>
    </dgm:pt>
    <dgm:pt modelId="{1DD17744-6482-4895-832D-C3365B790ABD}" type="parTrans" cxnId="{670AB0D0-E2FE-426D-9026-B1E7568C36EA}">
      <dgm:prSet/>
      <dgm:spPr>
        <a:ln w="38100">
          <a:solidFill>
            <a:srgbClr val="C7433F"/>
          </a:solidFill>
        </a:ln>
      </dgm:spPr>
      <dgm:t>
        <a:bodyPr/>
        <a:lstStyle/>
        <a:p>
          <a:endParaRPr lang="nl-NL"/>
        </a:p>
      </dgm:t>
    </dgm:pt>
    <dgm:pt modelId="{5A4D784A-2065-444A-959D-3D9960F479CC}" type="sibTrans" cxnId="{670AB0D0-E2FE-426D-9026-B1E7568C36EA}">
      <dgm:prSet/>
      <dgm:spPr/>
      <dgm:t>
        <a:bodyPr/>
        <a:lstStyle/>
        <a:p>
          <a:endParaRPr lang="nl-NL"/>
        </a:p>
      </dgm:t>
    </dgm:pt>
    <dgm:pt modelId="{E42099DA-1199-40C8-B883-70E6775627F8}">
      <dgm:prSet phldrT="[Text]"/>
      <dgm:spPr>
        <a:solidFill>
          <a:srgbClr val="7696E4"/>
        </a:solidFill>
      </dgm:spPr>
      <dgm:t>
        <a:bodyPr/>
        <a:lstStyle/>
        <a:p>
          <a:r>
            <a:rPr lang="sl-SI" dirty="0" smtClean="0"/>
            <a:t>Vzgoja in izobraževanje, ki temelji na sodelovanju s skupnostjo </a:t>
          </a:r>
          <a:endParaRPr lang="nl-NL" dirty="0"/>
        </a:p>
      </dgm:t>
    </dgm:pt>
    <dgm:pt modelId="{FE5B0660-428D-401B-A12C-35E5F1B77051}" type="parTrans" cxnId="{1B151DBA-AA92-49CA-95C2-ED7D362A7E5B}">
      <dgm:prSet/>
      <dgm:spPr>
        <a:ln w="38100">
          <a:solidFill>
            <a:srgbClr val="C7433F"/>
          </a:solidFill>
        </a:ln>
      </dgm:spPr>
      <dgm:t>
        <a:bodyPr/>
        <a:lstStyle/>
        <a:p>
          <a:endParaRPr lang="nl-NL"/>
        </a:p>
      </dgm:t>
    </dgm:pt>
    <dgm:pt modelId="{EF5D784D-F3A5-4C26-8F6B-6655CA13DA00}" type="sibTrans" cxnId="{1B151DBA-AA92-49CA-95C2-ED7D362A7E5B}">
      <dgm:prSet/>
      <dgm:spPr/>
      <dgm:t>
        <a:bodyPr/>
        <a:lstStyle/>
        <a:p>
          <a:endParaRPr lang="nl-NL"/>
        </a:p>
      </dgm:t>
    </dgm:pt>
    <dgm:pt modelId="{5D091255-EBD6-4179-8E11-E2E0D0A6CD8E}" type="pres">
      <dgm:prSet presAssocID="{A16A94AB-8A5D-4E68-AB9E-8D840E43C1B6}" presName="cycle" presStyleCnt="0">
        <dgm:presLayoutVars>
          <dgm:chMax val="1"/>
          <dgm:dir/>
          <dgm:animLvl val="ctr"/>
          <dgm:resizeHandles val="exact"/>
        </dgm:presLayoutVars>
      </dgm:prSet>
      <dgm:spPr/>
      <dgm:t>
        <a:bodyPr/>
        <a:lstStyle/>
        <a:p>
          <a:endParaRPr lang="nl-NL"/>
        </a:p>
      </dgm:t>
    </dgm:pt>
    <dgm:pt modelId="{57663588-14A9-4744-A814-09DB29C137A1}" type="pres">
      <dgm:prSet presAssocID="{F940BECD-D017-4FD1-B9AA-8022DD683690}" presName="centerShape" presStyleLbl="node0" presStyleIdx="0" presStyleCnt="1"/>
      <dgm:spPr/>
      <dgm:t>
        <a:bodyPr/>
        <a:lstStyle/>
        <a:p>
          <a:endParaRPr lang="nl-NL"/>
        </a:p>
      </dgm:t>
    </dgm:pt>
    <dgm:pt modelId="{628A4BAE-91B2-4012-AB1D-488013CF7F54}" type="pres">
      <dgm:prSet presAssocID="{0A42DFBC-0FFD-4E27-A9AE-8303C2440962}" presName="parTrans" presStyleLbl="bgSibTrans2D1" presStyleIdx="0" presStyleCnt="4"/>
      <dgm:spPr/>
      <dgm:t>
        <a:bodyPr/>
        <a:lstStyle/>
        <a:p>
          <a:endParaRPr lang="nl-NL"/>
        </a:p>
      </dgm:t>
    </dgm:pt>
    <dgm:pt modelId="{412B0E58-FE0C-4F58-9337-2A624A01E46B}" type="pres">
      <dgm:prSet presAssocID="{8AA1CA10-306C-4BB4-ABC6-CE923240E211}" presName="node" presStyleLbl="node1" presStyleIdx="0" presStyleCnt="4" custRadScaleRad="102894" custRadScaleInc="-231">
        <dgm:presLayoutVars>
          <dgm:bulletEnabled val="1"/>
        </dgm:presLayoutVars>
      </dgm:prSet>
      <dgm:spPr/>
      <dgm:t>
        <a:bodyPr/>
        <a:lstStyle/>
        <a:p>
          <a:endParaRPr lang="nl-NL"/>
        </a:p>
      </dgm:t>
    </dgm:pt>
    <dgm:pt modelId="{4785E8DB-93E4-4422-A75A-23328E170DDC}" type="pres">
      <dgm:prSet presAssocID="{501C9B4D-3E21-46BF-BC8A-E560E12044E2}" presName="parTrans" presStyleLbl="bgSibTrans2D1" presStyleIdx="1" presStyleCnt="4"/>
      <dgm:spPr/>
      <dgm:t>
        <a:bodyPr/>
        <a:lstStyle/>
        <a:p>
          <a:endParaRPr lang="nl-NL"/>
        </a:p>
      </dgm:t>
    </dgm:pt>
    <dgm:pt modelId="{2EF45A86-9FCE-484E-B60F-CFC111EEA551}" type="pres">
      <dgm:prSet presAssocID="{B5564C84-612F-4007-8B95-EDED2F0779ED}" presName="node" presStyleLbl="node1" presStyleIdx="1" presStyleCnt="4">
        <dgm:presLayoutVars>
          <dgm:bulletEnabled val="1"/>
        </dgm:presLayoutVars>
      </dgm:prSet>
      <dgm:spPr/>
      <dgm:t>
        <a:bodyPr/>
        <a:lstStyle/>
        <a:p>
          <a:endParaRPr lang="nl-NL"/>
        </a:p>
      </dgm:t>
    </dgm:pt>
    <dgm:pt modelId="{F4BAA39F-971C-442E-9C46-1C82F07CB530}" type="pres">
      <dgm:prSet presAssocID="{1DD17744-6482-4895-832D-C3365B790ABD}" presName="parTrans" presStyleLbl="bgSibTrans2D1" presStyleIdx="2" presStyleCnt="4"/>
      <dgm:spPr/>
      <dgm:t>
        <a:bodyPr/>
        <a:lstStyle/>
        <a:p>
          <a:endParaRPr lang="nl-NL"/>
        </a:p>
      </dgm:t>
    </dgm:pt>
    <dgm:pt modelId="{58901287-6B2E-4D52-B5B1-E51281F53108}" type="pres">
      <dgm:prSet presAssocID="{F26EE319-7C13-4466-A307-F4CCA57F676B}" presName="node" presStyleLbl="node1" presStyleIdx="2" presStyleCnt="4">
        <dgm:presLayoutVars>
          <dgm:bulletEnabled val="1"/>
        </dgm:presLayoutVars>
      </dgm:prSet>
      <dgm:spPr/>
      <dgm:t>
        <a:bodyPr/>
        <a:lstStyle/>
        <a:p>
          <a:endParaRPr lang="nl-NL"/>
        </a:p>
      </dgm:t>
    </dgm:pt>
    <dgm:pt modelId="{801AC4E6-0550-47D7-9B01-AAF559880D11}" type="pres">
      <dgm:prSet presAssocID="{FE5B0660-428D-401B-A12C-35E5F1B77051}" presName="parTrans" presStyleLbl="bgSibTrans2D1" presStyleIdx="3" presStyleCnt="4"/>
      <dgm:spPr/>
      <dgm:t>
        <a:bodyPr/>
        <a:lstStyle/>
        <a:p>
          <a:endParaRPr lang="nl-NL"/>
        </a:p>
      </dgm:t>
    </dgm:pt>
    <dgm:pt modelId="{8617B037-E9FF-4D15-993B-0166B40AC2A7}" type="pres">
      <dgm:prSet presAssocID="{E42099DA-1199-40C8-B883-70E6775627F8}" presName="node" presStyleLbl="node1" presStyleIdx="3" presStyleCnt="4">
        <dgm:presLayoutVars>
          <dgm:bulletEnabled val="1"/>
        </dgm:presLayoutVars>
      </dgm:prSet>
      <dgm:spPr/>
      <dgm:t>
        <a:bodyPr/>
        <a:lstStyle/>
        <a:p>
          <a:endParaRPr lang="nl-NL"/>
        </a:p>
      </dgm:t>
    </dgm:pt>
  </dgm:ptLst>
  <dgm:cxnLst>
    <dgm:cxn modelId="{45EC4D07-7C9E-48A5-A14B-AF52F79BB1D2}" type="presOf" srcId="{501C9B4D-3E21-46BF-BC8A-E560E12044E2}" destId="{4785E8DB-93E4-4422-A75A-23328E170DDC}" srcOrd="0" destOrd="0" presId="urn:microsoft.com/office/officeart/2005/8/layout/radial4"/>
    <dgm:cxn modelId="{1B151DBA-AA92-49CA-95C2-ED7D362A7E5B}" srcId="{F940BECD-D017-4FD1-B9AA-8022DD683690}" destId="{E42099DA-1199-40C8-B883-70E6775627F8}" srcOrd="3" destOrd="0" parTransId="{FE5B0660-428D-401B-A12C-35E5F1B77051}" sibTransId="{EF5D784D-F3A5-4C26-8F6B-6655CA13DA00}"/>
    <dgm:cxn modelId="{F0E9EDC0-6C89-4E0D-816F-7F1CF57849D4}" type="presOf" srcId="{F26EE319-7C13-4466-A307-F4CCA57F676B}" destId="{58901287-6B2E-4D52-B5B1-E51281F53108}" srcOrd="0" destOrd="0" presId="urn:microsoft.com/office/officeart/2005/8/layout/radial4"/>
    <dgm:cxn modelId="{54235CCC-9E40-437F-8B75-6B45FFCCB77D}" srcId="{F940BECD-D017-4FD1-B9AA-8022DD683690}" destId="{8AA1CA10-306C-4BB4-ABC6-CE923240E211}" srcOrd="0" destOrd="0" parTransId="{0A42DFBC-0FFD-4E27-A9AE-8303C2440962}" sibTransId="{468D7720-4B44-4288-BE1B-104B26C2DA3B}"/>
    <dgm:cxn modelId="{D644B900-E86B-4BAF-A64D-D39CB6384C64}" type="presOf" srcId="{1DD17744-6482-4895-832D-C3365B790ABD}" destId="{F4BAA39F-971C-442E-9C46-1C82F07CB530}" srcOrd="0" destOrd="0" presId="urn:microsoft.com/office/officeart/2005/8/layout/radial4"/>
    <dgm:cxn modelId="{6D520252-E2CA-44EE-ADF3-A74E23D4218F}" type="presOf" srcId="{B5564C84-612F-4007-8B95-EDED2F0779ED}" destId="{2EF45A86-9FCE-484E-B60F-CFC111EEA551}" srcOrd="0" destOrd="0" presId="urn:microsoft.com/office/officeart/2005/8/layout/radial4"/>
    <dgm:cxn modelId="{542983FC-F247-45E0-93CD-5DF82A52D58A}" type="presOf" srcId="{A16A94AB-8A5D-4E68-AB9E-8D840E43C1B6}" destId="{5D091255-EBD6-4179-8E11-E2E0D0A6CD8E}" srcOrd="0" destOrd="0" presId="urn:microsoft.com/office/officeart/2005/8/layout/radial4"/>
    <dgm:cxn modelId="{7049F16E-15FC-484E-8AEB-3D8FDC37A962}" type="presOf" srcId="{E42099DA-1199-40C8-B883-70E6775627F8}" destId="{8617B037-E9FF-4D15-993B-0166B40AC2A7}" srcOrd="0" destOrd="0" presId="urn:microsoft.com/office/officeart/2005/8/layout/radial4"/>
    <dgm:cxn modelId="{A1DEF74C-F7B2-4107-BEEF-23CAD4570493}" srcId="{A16A94AB-8A5D-4E68-AB9E-8D840E43C1B6}" destId="{F940BECD-D017-4FD1-B9AA-8022DD683690}" srcOrd="0" destOrd="0" parTransId="{3BB3C8C4-D46C-490C-97DD-8FE57AC1FEE0}" sibTransId="{34C011AB-5990-4506-B851-A8A6C5E7AB04}"/>
    <dgm:cxn modelId="{670AB0D0-E2FE-426D-9026-B1E7568C36EA}" srcId="{F940BECD-D017-4FD1-B9AA-8022DD683690}" destId="{F26EE319-7C13-4466-A307-F4CCA57F676B}" srcOrd="2" destOrd="0" parTransId="{1DD17744-6482-4895-832D-C3365B790ABD}" sibTransId="{5A4D784A-2065-444A-959D-3D9960F479CC}"/>
    <dgm:cxn modelId="{FB0B3917-BD82-4B85-B533-E2B72DFC20A5}" type="presOf" srcId="{FE5B0660-428D-401B-A12C-35E5F1B77051}" destId="{801AC4E6-0550-47D7-9B01-AAF559880D11}" srcOrd="0" destOrd="0" presId="urn:microsoft.com/office/officeart/2005/8/layout/radial4"/>
    <dgm:cxn modelId="{1838E402-9BA6-45B7-A5D7-94A549AF48B8}" srcId="{F940BECD-D017-4FD1-B9AA-8022DD683690}" destId="{B5564C84-612F-4007-8B95-EDED2F0779ED}" srcOrd="1" destOrd="0" parTransId="{501C9B4D-3E21-46BF-BC8A-E560E12044E2}" sibTransId="{ADDEE42F-8C8C-4919-A095-854AD3C638EA}"/>
    <dgm:cxn modelId="{0E11431B-3C68-48D9-A0FB-EBAC71AAD8F3}" type="presOf" srcId="{0A42DFBC-0FFD-4E27-A9AE-8303C2440962}" destId="{628A4BAE-91B2-4012-AB1D-488013CF7F54}" srcOrd="0" destOrd="0" presId="urn:microsoft.com/office/officeart/2005/8/layout/radial4"/>
    <dgm:cxn modelId="{B102E667-37E1-4358-9284-820511C92E16}" type="presOf" srcId="{F940BECD-D017-4FD1-B9AA-8022DD683690}" destId="{57663588-14A9-4744-A814-09DB29C137A1}" srcOrd="0" destOrd="0" presId="urn:microsoft.com/office/officeart/2005/8/layout/radial4"/>
    <dgm:cxn modelId="{2133793B-C02D-48C8-81E9-D48B088FE43A}" type="presOf" srcId="{8AA1CA10-306C-4BB4-ABC6-CE923240E211}" destId="{412B0E58-FE0C-4F58-9337-2A624A01E46B}" srcOrd="0" destOrd="0" presId="urn:microsoft.com/office/officeart/2005/8/layout/radial4"/>
    <dgm:cxn modelId="{F39AED24-6155-432A-962B-29BBCAE98A8C}" type="presParOf" srcId="{5D091255-EBD6-4179-8E11-E2E0D0A6CD8E}" destId="{57663588-14A9-4744-A814-09DB29C137A1}" srcOrd="0" destOrd="0" presId="urn:microsoft.com/office/officeart/2005/8/layout/radial4"/>
    <dgm:cxn modelId="{31E40A61-A57E-4764-993F-35A6518F3FC7}" type="presParOf" srcId="{5D091255-EBD6-4179-8E11-E2E0D0A6CD8E}" destId="{628A4BAE-91B2-4012-AB1D-488013CF7F54}" srcOrd="1" destOrd="0" presId="urn:microsoft.com/office/officeart/2005/8/layout/radial4"/>
    <dgm:cxn modelId="{7AA9A132-B128-4CA6-9E48-187230C833D2}" type="presParOf" srcId="{5D091255-EBD6-4179-8E11-E2E0D0A6CD8E}" destId="{412B0E58-FE0C-4F58-9337-2A624A01E46B}" srcOrd="2" destOrd="0" presId="urn:microsoft.com/office/officeart/2005/8/layout/radial4"/>
    <dgm:cxn modelId="{05EE2EA1-A901-4522-AB06-C07D4B7512C6}" type="presParOf" srcId="{5D091255-EBD6-4179-8E11-E2E0D0A6CD8E}" destId="{4785E8DB-93E4-4422-A75A-23328E170DDC}" srcOrd="3" destOrd="0" presId="urn:microsoft.com/office/officeart/2005/8/layout/radial4"/>
    <dgm:cxn modelId="{D850D18A-F68A-4195-8C41-E6F7008BC0EF}" type="presParOf" srcId="{5D091255-EBD6-4179-8E11-E2E0D0A6CD8E}" destId="{2EF45A86-9FCE-484E-B60F-CFC111EEA551}" srcOrd="4" destOrd="0" presId="urn:microsoft.com/office/officeart/2005/8/layout/radial4"/>
    <dgm:cxn modelId="{2238C478-71FE-4E63-BFB6-9E90EC40C6D5}" type="presParOf" srcId="{5D091255-EBD6-4179-8E11-E2E0D0A6CD8E}" destId="{F4BAA39F-971C-442E-9C46-1C82F07CB530}" srcOrd="5" destOrd="0" presId="urn:microsoft.com/office/officeart/2005/8/layout/radial4"/>
    <dgm:cxn modelId="{01A90B3B-63E8-45DD-9D61-9DB31A3F747B}" type="presParOf" srcId="{5D091255-EBD6-4179-8E11-E2E0D0A6CD8E}" destId="{58901287-6B2E-4D52-B5B1-E51281F53108}" srcOrd="6" destOrd="0" presId="urn:microsoft.com/office/officeart/2005/8/layout/radial4"/>
    <dgm:cxn modelId="{A9B7164D-2765-49F2-84AA-07CF8596CE49}" type="presParOf" srcId="{5D091255-EBD6-4179-8E11-E2E0D0A6CD8E}" destId="{801AC4E6-0550-47D7-9B01-AAF559880D11}" srcOrd="7" destOrd="0" presId="urn:microsoft.com/office/officeart/2005/8/layout/radial4"/>
    <dgm:cxn modelId="{3B5E6BC4-9150-4537-B08F-6742631B6B45}" type="presParOf" srcId="{5D091255-EBD6-4179-8E11-E2E0D0A6CD8E}" destId="{8617B037-E9FF-4D15-993B-0166B40AC2A7}"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54EBFB4-53A7-4EBD-8DF8-922D1319B408}"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n-US"/>
        </a:p>
      </dgm:t>
    </dgm:pt>
    <dgm:pt modelId="{1358EE87-CCD3-486E-A1D5-004E3566BBFA}">
      <dgm:prSet phldrT="[Text]"/>
      <dgm:spPr>
        <a:xfrm>
          <a:off x="1460328" y="38108"/>
          <a:ext cx="878466" cy="571003"/>
        </a:xfr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ctr"/>
          <a:r>
            <a:rPr lang="sl-SI" dirty="0" smtClean="0">
              <a:solidFill>
                <a:sysClr val="window" lastClr="FFFFFF"/>
              </a:solidFill>
              <a:latin typeface="Calibri" panose="020F0502020204030204"/>
              <a:ea typeface="+mn-ea"/>
              <a:cs typeface="+mn-cs"/>
            </a:rPr>
            <a:t>Podpora in </a:t>
          </a:r>
          <a:r>
            <a:rPr lang="sl-SI" dirty="0" err="1" smtClean="0">
              <a:solidFill>
                <a:sysClr val="window" lastClr="FFFFFF"/>
              </a:solidFill>
              <a:latin typeface="Calibri" panose="020F0502020204030204"/>
              <a:ea typeface="+mn-ea"/>
              <a:cs typeface="+mn-cs"/>
            </a:rPr>
            <a:t>opolnomočenje</a:t>
          </a:r>
          <a:endParaRPr lang="en-US" dirty="0">
            <a:solidFill>
              <a:sysClr val="window" lastClr="FFFFFF"/>
            </a:solidFill>
            <a:latin typeface="Calibri" panose="020F0502020204030204"/>
            <a:ea typeface="+mn-ea"/>
            <a:cs typeface="+mn-cs"/>
          </a:endParaRPr>
        </a:p>
      </dgm:t>
    </dgm:pt>
    <dgm:pt modelId="{36A9731E-BB0A-45BD-876A-791735A279B7}" type="parTrans" cxnId="{58D3154F-38E7-4368-A22B-511BFD6FFC32}">
      <dgm:prSet/>
      <dgm:spPr/>
      <dgm:t>
        <a:bodyPr/>
        <a:lstStyle/>
        <a:p>
          <a:pPr algn="ctr"/>
          <a:endParaRPr lang="en-US"/>
        </a:p>
      </dgm:t>
    </dgm:pt>
    <dgm:pt modelId="{B1D509A4-7F6F-4084-A34E-C851E607ECFE}" type="sibTrans" cxnId="{58D3154F-38E7-4368-A22B-511BFD6FFC32}">
      <dgm:prSet/>
      <dgm:spPr>
        <a:xfrm>
          <a:off x="815370" y="340976"/>
          <a:ext cx="2283219" cy="2283219"/>
        </a:xfrm>
        <a:noFill/>
        <a:ln w="6350" cap="flat" cmpd="sng" algn="ctr">
          <a:solidFill>
            <a:srgbClr val="ED7D31">
              <a:hueOff val="0"/>
              <a:satOff val="0"/>
              <a:lumOff val="0"/>
              <a:alphaOff val="0"/>
            </a:srgbClr>
          </a:solidFill>
          <a:prstDash val="solid"/>
          <a:miter lim="800000"/>
          <a:tailEnd type="arrow"/>
        </a:ln>
        <a:effectLst/>
      </dgm:spPr>
      <dgm:t>
        <a:bodyPr/>
        <a:lstStyle/>
        <a:p>
          <a:pPr algn="ctr"/>
          <a:endParaRPr lang="en-US"/>
        </a:p>
      </dgm:t>
    </dgm:pt>
    <dgm:pt modelId="{CCA3D571-76CB-4EAF-AB26-0F42380A7766}">
      <dgm:prSet phldrT="[Text]"/>
      <dgm:spPr>
        <a:xfrm>
          <a:off x="2564519" y="790026"/>
          <a:ext cx="878466" cy="571003"/>
        </a:xfr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ctr"/>
          <a:r>
            <a:rPr lang="sl-SI" dirty="0" smtClean="0">
              <a:solidFill>
                <a:sysClr val="window" lastClr="FFFFFF"/>
              </a:solidFill>
              <a:latin typeface="Calibri" panose="020F0502020204030204"/>
              <a:ea typeface="+mn-ea"/>
              <a:cs typeface="+mn-cs"/>
            </a:rPr>
            <a:t>Povezanost in mreženje</a:t>
          </a:r>
          <a:endParaRPr lang="en-US" dirty="0">
            <a:solidFill>
              <a:sysClr val="window" lastClr="FFFFFF"/>
            </a:solidFill>
            <a:latin typeface="Calibri" panose="020F0502020204030204"/>
            <a:ea typeface="+mn-ea"/>
            <a:cs typeface="+mn-cs"/>
          </a:endParaRPr>
        </a:p>
      </dgm:t>
    </dgm:pt>
    <dgm:pt modelId="{B67A5B81-92A1-40DC-84CD-24FA9A85469D}" type="parTrans" cxnId="{BED18898-1FF2-471D-B9CC-E6BB418982A2}">
      <dgm:prSet/>
      <dgm:spPr/>
      <dgm:t>
        <a:bodyPr/>
        <a:lstStyle/>
        <a:p>
          <a:pPr algn="ctr"/>
          <a:endParaRPr lang="en-US"/>
        </a:p>
      </dgm:t>
    </dgm:pt>
    <dgm:pt modelId="{53B54970-00FF-4FB6-86B2-0F38E231F95A}" type="sibTrans" cxnId="{BED18898-1FF2-471D-B9CC-E6BB418982A2}">
      <dgm:prSet/>
      <dgm:spPr>
        <a:xfrm>
          <a:off x="776407" y="286695"/>
          <a:ext cx="2283219" cy="2283219"/>
        </a:xfrm>
        <a:noFill/>
        <a:ln w="6350" cap="flat" cmpd="sng" algn="ctr">
          <a:solidFill>
            <a:srgbClr val="A5A5A5">
              <a:hueOff val="0"/>
              <a:satOff val="0"/>
              <a:lumOff val="0"/>
              <a:alphaOff val="0"/>
            </a:srgbClr>
          </a:solidFill>
          <a:prstDash val="solid"/>
          <a:miter lim="800000"/>
          <a:tailEnd type="arrow"/>
        </a:ln>
        <a:effectLst/>
      </dgm:spPr>
      <dgm:t>
        <a:bodyPr/>
        <a:lstStyle/>
        <a:p>
          <a:pPr algn="ctr"/>
          <a:endParaRPr lang="en-US"/>
        </a:p>
      </dgm:t>
    </dgm:pt>
    <dgm:pt modelId="{9D95C807-55DC-4783-886D-2938004FBE13}">
      <dgm:prSet phldrT="[Text]"/>
      <dgm:spPr>
        <a:xfrm>
          <a:off x="2149805" y="2066385"/>
          <a:ext cx="878466" cy="571003"/>
        </a:xfr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ctr"/>
          <a:r>
            <a:rPr lang="sl-SI" dirty="0" smtClean="0">
              <a:solidFill>
                <a:sysClr val="window" lastClr="FFFFFF"/>
              </a:solidFill>
              <a:latin typeface="Calibri" panose="020F0502020204030204"/>
              <a:ea typeface="+mn-ea"/>
              <a:cs typeface="+mn-cs"/>
            </a:rPr>
            <a:t>Implementacija</a:t>
          </a:r>
          <a:endParaRPr lang="en-US" dirty="0">
            <a:solidFill>
              <a:sysClr val="window" lastClr="FFFFFF"/>
            </a:solidFill>
            <a:latin typeface="Calibri" panose="020F0502020204030204"/>
            <a:ea typeface="+mn-ea"/>
            <a:cs typeface="+mn-cs"/>
          </a:endParaRPr>
        </a:p>
      </dgm:t>
    </dgm:pt>
    <dgm:pt modelId="{B392997C-6311-4199-9EF6-0A631F5BB0DA}" type="parTrans" cxnId="{86CD5440-52E7-442A-A13E-6E3077F20799}">
      <dgm:prSet/>
      <dgm:spPr/>
      <dgm:t>
        <a:bodyPr/>
        <a:lstStyle/>
        <a:p>
          <a:pPr algn="ctr"/>
          <a:endParaRPr lang="en-US"/>
        </a:p>
      </dgm:t>
    </dgm:pt>
    <dgm:pt modelId="{E4750947-2A62-4CDC-852C-E68625958F9D}" type="sibTrans" cxnId="{86CD5440-52E7-442A-A13E-6E3077F20799}">
      <dgm:prSet/>
      <dgm:spPr>
        <a:xfrm>
          <a:off x="776407" y="286695"/>
          <a:ext cx="2283219" cy="2283219"/>
        </a:xfrm>
        <a:noFill/>
        <a:ln w="6350" cap="flat" cmpd="sng" algn="ctr">
          <a:solidFill>
            <a:srgbClr val="FFC000">
              <a:hueOff val="0"/>
              <a:satOff val="0"/>
              <a:lumOff val="0"/>
              <a:alphaOff val="0"/>
            </a:srgbClr>
          </a:solidFill>
          <a:prstDash val="solid"/>
          <a:miter lim="800000"/>
          <a:tailEnd type="arrow"/>
        </a:ln>
        <a:effectLst/>
      </dgm:spPr>
      <dgm:t>
        <a:bodyPr/>
        <a:lstStyle/>
        <a:p>
          <a:pPr algn="ctr"/>
          <a:endParaRPr lang="en-US"/>
        </a:p>
      </dgm:t>
    </dgm:pt>
    <dgm:pt modelId="{8ACD29B6-184D-42C9-94B5-6E02B941CCF5}">
      <dgm:prSet phldrT="[Text]"/>
      <dgm:spPr>
        <a:xfrm>
          <a:off x="807762" y="2066385"/>
          <a:ext cx="878466" cy="571003"/>
        </a:xfr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ctr"/>
          <a:r>
            <a:rPr lang="en-US" dirty="0" err="1" smtClean="0">
              <a:solidFill>
                <a:sysClr val="window" lastClr="FFFFFF"/>
              </a:solidFill>
              <a:latin typeface="Calibri" panose="020F0502020204030204"/>
              <a:ea typeface="+mn-ea"/>
              <a:cs typeface="+mn-cs"/>
            </a:rPr>
            <a:t>Refle</a:t>
          </a:r>
          <a:r>
            <a:rPr lang="sl-SI" dirty="0" smtClean="0">
              <a:solidFill>
                <a:sysClr val="window" lastClr="FFFFFF"/>
              </a:solidFill>
              <a:latin typeface="Calibri" panose="020F0502020204030204"/>
              <a:ea typeface="+mn-ea"/>
              <a:cs typeface="+mn-cs"/>
            </a:rPr>
            <a:t>ksija, spremljanje in evalvacija</a:t>
          </a:r>
          <a:endParaRPr lang="en-US" dirty="0">
            <a:solidFill>
              <a:sysClr val="window" lastClr="FFFFFF"/>
            </a:solidFill>
            <a:latin typeface="Calibri" panose="020F0502020204030204"/>
            <a:ea typeface="+mn-ea"/>
            <a:cs typeface="+mn-cs"/>
          </a:endParaRPr>
        </a:p>
      </dgm:t>
    </dgm:pt>
    <dgm:pt modelId="{767FCD42-DFA4-413D-AD72-719DF325E024}" type="parTrans" cxnId="{581CFAD7-A537-4E12-BE82-5CABEED67825}">
      <dgm:prSet/>
      <dgm:spPr/>
      <dgm:t>
        <a:bodyPr/>
        <a:lstStyle/>
        <a:p>
          <a:pPr algn="ctr"/>
          <a:endParaRPr lang="en-US"/>
        </a:p>
      </dgm:t>
    </dgm:pt>
    <dgm:pt modelId="{E733A149-F63B-43F8-86B2-D6AD7237D9DC}" type="sibTrans" cxnId="{581CFAD7-A537-4E12-BE82-5CABEED67825}">
      <dgm:prSet/>
      <dgm:spPr>
        <a:xfrm>
          <a:off x="776407" y="286695"/>
          <a:ext cx="2283219" cy="2283219"/>
        </a:xfrm>
        <a:noFill/>
        <a:ln w="6350" cap="flat" cmpd="sng" algn="ctr">
          <a:solidFill>
            <a:srgbClr val="4472C4">
              <a:hueOff val="0"/>
              <a:satOff val="0"/>
              <a:lumOff val="0"/>
              <a:alphaOff val="0"/>
            </a:srgbClr>
          </a:solidFill>
          <a:prstDash val="solid"/>
          <a:miter lim="800000"/>
          <a:tailEnd type="arrow"/>
        </a:ln>
        <a:effectLst/>
      </dgm:spPr>
      <dgm:t>
        <a:bodyPr/>
        <a:lstStyle/>
        <a:p>
          <a:pPr algn="ctr"/>
          <a:endParaRPr lang="en-US"/>
        </a:p>
      </dgm:t>
    </dgm:pt>
    <dgm:pt modelId="{89776177-8B85-412E-A919-D2714D65420F}">
      <dgm:prSet phldrT="[Text]"/>
      <dgm:spPr>
        <a:xfrm>
          <a:off x="393048" y="790026"/>
          <a:ext cx="878466" cy="571003"/>
        </a:xfr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ctr"/>
          <a:r>
            <a:rPr lang="sl-SI" dirty="0" smtClean="0">
              <a:solidFill>
                <a:sysClr val="window" lastClr="FFFFFF"/>
              </a:solidFill>
              <a:latin typeface="Calibri" panose="020F0502020204030204"/>
              <a:ea typeface="+mn-ea"/>
              <a:cs typeface="+mn-cs"/>
            </a:rPr>
            <a:t>Razvid skupnosti</a:t>
          </a:r>
          <a:endParaRPr lang="en-US" dirty="0">
            <a:solidFill>
              <a:sysClr val="window" lastClr="FFFFFF"/>
            </a:solidFill>
            <a:latin typeface="Calibri" panose="020F0502020204030204"/>
            <a:ea typeface="+mn-ea"/>
            <a:cs typeface="+mn-cs"/>
          </a:endParaRPr>
        </a:p>
      </dgm:t>
    </dgm:pt>
    <dgm:pt modelId="{DF857E10-3975-48BB-BB70-AB2A36C78F90}" type="parTrans" cxnId="{95BEE4D1-BF77-45C2-9F3E-0D39C588B185}">
      <dgm:prSet/>
      <dgm:spPr/>
      <dgm:t>
        <a:bodyPr/>
        <a:lstStyle/>
        <a:p>
          <a:pPr algn="ctr"/>
          <a:endParaRPr lang="en-US"/>
        </a:p>
      </dgm:t>
    </dgm:pt>
    <dgm:pt modelId="{576FC52A-3643-4A9E-B6A0-4EBE15B8BDE1}" type="sibTrans" cxnId="{95BEE4D1-BF77-45C2-9F3E-0D39C588B185}">
      <dgm:prSet/>
      <dgm:spPr>
        <a:xfrm>
          <a:off x="735063" y="344085"/>
          <a:ext cx="2283219" cy="2283219"/>
        </a:xfrm>
        <a:noFill/>
        <a:ln w="6350" cap="flat" cmpd="sng" algn="ctr">
          <a:solidFill>
            <a:srgbClr val="70AD47">
              <a:hueOff val="0"/>
              <a:satOff val="0"/>
              <a:lumOff val="0"/>
              <a:alphaOff val="0"/>
            </a:srgbClr>
          </a:solidFill>
          <a:prstDash val="solid"/>
          <a:miter lim="800000"/>
          <a:tailEnd type="arrow"/>
        </a:ln>
        <a:effectLst/>
      </dgm:spPr>
      <dgm:t>
        <a:bodyPr/>
        <a:lstStyle/>
        <a:p>
          <a:pPr algn="ctr"/>
          <a:endParaRPr lang="en-US"/>
        </a:p>
      </dgm:t>
    </dgm:pt>
    <dgm:pt modelId="{EC1BD420-E3CF-486F-8007-4CBC08934B17}" type="pres">
      <dgm:prSet presAssocID="{754EBFB4-53A7-4EBD-8DF8-922D1319B408}" presName="cycle" presStyleCnt="0">
        <dgm:presLayoutVars>
          <dgm:dir/>
          <dgm:resizeHandles val="exact"/>
        </dgm:presLayoutVars>
      </dgm:prSet>
      <dgm:spPr/>
      <dgm:t>
        <a:bodyPr/>
        <a:lstStyle/>
        <a:p>
          <a:endParaRPr lang="nl-NL"/>
        </a:p>
      </dgm:t>
    </dgm:pt>
    <dgm:pt modelId="{3B944F03-98BC-4615-AF25-98C632A49CD1}" type="pres">
      <dgm:prSet presAssocID="{1358EE87-CCD3-486E-A1D5-004E3566BBFA}" presName="node" presStyleLbl="node1" presStyleIdx="0" presStyleCnt="5">
        <dgm:presLayoutVars>
          <dgm:bulletEnabled val="1"/>
        </dgm:presLayoutVars>
      </dgm:prSet>
      <dgm:spPr/>
      <dgm:t>
        <a:bodyPr/>
        <a:lstStyle/>
        <a:p>
          <a:endParaRPr lang="nl-NL"/>
        </a:p>
      </dgm:t>
    </dgm:pt>
    <dgm:pt modelId="{C9B0019D-CCE2-4B45-8210-264F84E7003E}" type="pres">
      <dgm:prSet presAssocID="{1358EE87-CCD3-486E-A1D5-004E3566BBFA}" presName="spNode" presStyleCnt="0"/>
      <dgm:spPr/>
    </dgm:pt>
    <dgm:pt modelId="{923C49D4-DCCE-4FA8-8856-F5EABC731258}" type="pres">
      <dgm:prSet presAssocID="{B1D509A4-7F6F-4084-A34E-C851E607ECFE}" presName="sibTrans" presStyleLbl="sibTrans1D1" presStyleIdx="0" presStyleCnt="5"/>
      <dgm:spPr/>
      <dgm:t>
        <a:bodyPr/>
        <a:lstStyle/>
        <a:p>
          <a:endParaRPr lang="nl-NL"/>
        </a:p>
      </dgm:t>
    </dgm:pt>
    <dgm:pt modelId="{174DCF51-EC82-4DA1-92C4-7F5B3FD450D9}" type="pres">
      <dgm:prSet presAssocID="{CCA3D571-76CB-4EAF-AB26-0F42380A7766}" presName="node" presStyleLbl="node1" presStyleIdx="1" presStyleCnt="5">
        <dgm:presLayoutVars>
          <dgm:bulletEnabled val="1"/>
        </dgm:presLayoutVars>
      </dgm:prSet>
      <dgm:spPr/>
      <dgm:t>
        <a:bodyPr/>
        <a:lstStyle/>
        <a:p>
          <a:endParaRPr lang="nl-NL"/>
        </a:p>
      </dgm:t>
    </dgm:pt>
    <dgm:pt modelId="{6845AD19-06F9-4296-AEB5-930BC791BEF4}" type="pres">
      <dgm:prSet presAssocID="{CCA3D571-76CB-4EAF-AB26-0F42380A7766}" presName="spNode" presStyleCnt="0"/>
      <dgm:spPr/>
    </dgm:pt>
    <dgm:pt modelId="{9D616D8A-0DB7-42C9-89FF-27F36059365F}" type="pres">
      <dgm:prSet presAssocID="{53B54970-00FF-4FB6-86B2-0F38E231F95A}" presName="sibTrans" presStyleLbl="sibTrans1D1" presStyleIdx="1" presStyleCnt="5"/>
      <dgm:spPr/>
      <dgm:t>
        <a:bodyPr/>
        <a:lstStyle/>
        <a:p>
          <a:endParaRPr lang="nl-NL"/>
        </a:p>
      </dgm:t>
    </dgm:pt>
    <dgm:pt modelId="{583D02CA-3C83-4F92-9F32-4CF10B63CAD6}" type="pres">
      <dgm:prSet presAssocID="{9D95C807-55DC-4783-886D-2938004FBE13}" presName="node" presStyleLbl="node1" presStyleIdx="2" presStyleCnt="5">
        <dgm:presLayoutVars>
          <dgm:bulletEnabled val="1"/>
        </dgm:presLayoutVars>
      </dgm:prSet>
      <dgm:spPr/>
      <dgm:t>
        <a:bodyPr/>
        <a:lstStyle/>
        <a:p>
          <a:endParaRPr lang="nl-NL"/>
        </a:p>
      </dgm:t>
    </dgm:pt>
    <dgm:pt modelId="{934268CC-0C78-47A7-A328-D619945A4118}" type="pres">
      <dgm:prSet presAssocID="{9D95C807-55DC-4783-886D-2938004FBE13}" presName="spNode" presStyleCnt="0"/>
      <dgm:spPr/>
    </dgm:pt>
    <dgm:pt modelId="{EA567840-0BB1-4A90-BA7C-B3B56D39960C}" type="pres">
      <dgm:prSet presAssocID="{E4750947-2A62-4CDC-852C-E68625958F9D}" presName="sibTrans" presStyleLbl="sibTrans1D1" presStyleIdx="2" presStyleCnt="5"/>
      <dgm:spPr/>
      <dgm:t>
        <a:bodyPr/>
        <a:lstStyle/>
        <a:p>
          <a:endParaRPr lang="nl-NL"/>
        </a:p>
      </dgm:t>
    </dgm:pt>
    <dgm:pt modelId="{C5ACB2DE-706F-4187-A83C-89C8EF045501}" type="pres">
      <dgm:prSet presAssocID="{8ACD29B6-184D-42C9-94B5-6E02B941CCF5}" presName="node" presStyleLbl="node1" presStyleIdx="3" presStyleCnt="5">
        <dgm:presLayoutVars>
          <dgm:bulletEnabled val="1"/>
        </dgm:presLayoutVars>
      </dgm:prSet>
      <dgm:spPr/>
      <dgm:t>
        <a:bodyPr/>
        <a:lstStyle/>
        <a:p>
          <a:endParaRPr lang="nl-NL"/>
        </a:p>
      </dgm:t>
    </dgm:pt>
    <dgm:pt modelId="{08B180BE-595F-46F5-B8A0-A4F52232F122}" type="pres">
      <dgm:prSet presAssocID="{8ACD29B6-184D-42C9-94B5-6E02B941CCF5}" presName="spNode" presStyleCnt="0"/>
      <dgm:spPr/>
    </dgm:pt>
    <dgm:pt modelId="{2C780235-D01D-4231-8734-22C05919CD08}" type="pres">
      <dgm:prSet presAssocID="{E733A149-F63B-43F8-86B2-D6AD7237D9DC}" presName="sibTrans" presStyleLbl="sibTrans1D1" presStyleIdx="3" presStyleCnt="5"/>
      <dgm:spPr/>
      <dgm:t>
        <a:bodyPr/>
        <a:lstStyle/>
        <a:p>
          <a:endParaRPr lang="nl-NL"/>
        </a:p>
      </dgm:t>
    </dgm:pt>
    <dgm:pt modelId="{A4BB8EAE-226B-4FB2-B711-119C3743F434}" type="pres">
      <dgm:prSet presAssocID="{89776177-8B85-412E-A919-D2714D65420F}" presName="node" presStyleLbl="node1" presStyleIdx="4" presStyleCnt="5">
        <dgm:presLayoutVars>
          <dgm:bulletEnabled val="1"/>
        </dgm:presLayoutVars>
      </dgm:prSet>
      <dgm:spPr/>
      <dgm:t>
        <a:bodyPr/>
        <a:lstStyle/>
        <a:p>
          <a:endParaRPr lang="nl-NL"/>
        </a:p>
      </dgm:t>
    </dgm:pt>
    <dgm:pt modelId="{28B5796C-047A-41EF-A90F-03645014C261}" type="pres">
      <dgm:prSet presAssocID="{89776177-8B85-412E-A919-D2714D65420F}" presName="spNode" presStyleCnt="0"/>
      <dgm:spPr/>
    </dgm:pt>
    <dgm:pt modelId="{0210E668-2EED-4628-8C3F-EF065720D61B}" type="pres">
      <dgm:prSet presAssocID="{576FC52A-3643-4A9E-B6A0-4EBE15B8BDE1}" presName="sibTrans" presStyleLbl="sibTrans1D1" presStyleIdx="4" presStyleCnt="5"/>
      <dgm:spPr/>
      <dgm:t>
        <a:bodyPr/>
        <a:lstStyle/>
        <a:p>
          <a:endParaRPr lang="nl-NL"/>
        </a:p>
      </dgm:t>
    </dgm:pt>
  </dgm:ptLst>
  <dgm:cxnLst>
    <dgm:cxn modelId="{17AA2CEE-5A5D-4F9E-A636-50D64E66022C}" type="presOf" srcId="{1358EE87-CCD3-486E-A1D5-004E3566BBFA}" destId="{3B944F03-98BC-4615-AF25-98C632A49CD1}" srcOrd="0" destOrd="0" presId="urn:microsoft.com/office/officeart/2005/8/layout/cycle6"/>
    <dgm:cxn modelId="{78740E34-CFF3-4EFD-8E27-CD51DB3712A3}" type="presOf" srcId="{754EBFB4-53A7-4EBD-8DF8-922D1319B408}" destId="{EC1BD420-E3CF-486F-8007-4CBC08934B17}" srcOrd="0" destOrd="0" presId="urn:microsoft.com/office/officeart/2005/8/layout/cycle6"/>
    <dgm:cxn modelId="{CE592755-4F17-441E-BCEF-8FB3402C8383}" type="presOf" srcId="{8ACD29B6-184D-42C9-94B5-6E02B941CCF5}" destId="{C5ACB2DE-706F-4187-A83C-89C8EF045501}" srcOrd="0" destOrd="0" presId="urn:microsoft.com/office/officeart/2005/8/layout/cycle6"/>
    <dgm:cxn modelId="{58D3154F-38E7-4368-A22B-511BFD6FFC32}" srcId="{754EBFB4-53A7-4EBD-8DF8-922D1319B408}" destId="{1358EE87-CCD3-486E-A1D5-004E3566BBFA}" srcOrd="0" destOrd="0" parTransId="{36A9731E-BB0A-45BD-876A-791735A279B7}" sibTransId="{B1D509A4-7F6F-4084-A34E-C851E607ECFE}"/>
    <dgm:cxn modelId="{5249DBA4-E807-413C-B545-C535332F2178}" type="presOf" srcId="{B1D509A4-7F6F-4084-A34E-C851E607ECFE}" destId="{923C49D4-DCCE-4FA8-8856-F5EABC731258}" srcOrd="0" destOrd="0" presId="urn:microsoft.com/office/officeart/2005/8/layout/cycle6"/>
    <dgm:cxn modelId="{668C1F44-E349-4DC7-9D8A-79129ADA130F}" type="presOf" srcId="{E4750947-2A62-4CDC-852C-E68625958F9D}" destId="{EA567840-0BB1-4A90-BA7C-B3B56D39960C}" srcOrd="0" destOrd="0" presId="urn:microsoft.com/office/officeart/2005/8/layout/cycle6"/>
    <dgm:cxn modelId="{95BEE4D1-BF77-45C2-9F3E-0D39C588B185}" srcId="{754EBFB4-53A7-4EBD-8DF8-922D1319B408}" destId="{89776177-8B85-412E-A919-D2714D65420F}" srcOrd="4" destOrd="0" parTransId="{DF857E10-3975-48BB-BB70-AB2A36C78F90}" sibTransId="{576FC52A-3643-4A9E-B6A0-4EBE15B8BDE1}"/>
    <dgm:cxn modelId="{BED18898-1FF2-471D-B9CC-E6BB418982A2}" srcId="{754EBFB4-53A7-4EBD-8DF8-922D1319B408}" destId="{CCA3D571-76CB-4EAF-AB26-0F42380A7766}" srcOrd="1" destOrd="0" parTransId="{B67A5B81-92A1-40DC-84CD-24FA9A85469D}" sibTransId="{53B54970-00FF-4FB6-86B2-0F38E231F95A}"/>
    <dgm:cxn modelId="{21110A46-5A97-43F8-9CCD-697FF2424334}" type="presOf" srcId="{E733A149-F63B-43F8-86B2-D6AD7237D9DC}" destId="{2C780235-D01D-4231-8734-22C05919CD08}" srcOrd="0" destOrd="0" presId="urn:microsoft.com/office/officeart/2005/8/layout/cycle6"/>
    <dgm:cxn modelId="{581CFAD7-A537-4E12-BE82-5CABEED67825}" srcId="{754EBFB4-53A7-4EBD-8DF8-922D1319B408}" destId="{8ACD29B6-184D-42C9-94B5-6E02B941CCF5}" srcOrd="3" destOrd="0" parTransId="{767FCD42-DFA4-413D-AD72-719DF325E024}" sibTransId="{E733A149-F63B-43F8-86B2-D6AD7237D9DC}"/>
    <dgm:cxn modelId="{2EB0F739-764C-4FE1-B61C-E9E0812DDAF9}" type="presOf" srcId="{CCA3D571-76CB-4EAF-AB26-0F42380A7766}" destId="{174DCF51-EC82-4DA1-92C4-7F5B3FD450D9}" srcOrd="0" destOrd="0" presId="urn:microsoft.com/office/officeart/2005/8/layout/cycle6"/>
    <dgm:cxn modelId="{D313980B-AD8F-4859-B679-9C60F6E377B3}" type="presOf" srcId="{53B54970-00FF-4FB6-86B2-0F38E231F95A}" destId="{9D616D8A-0DB7-42C9-89FF-27F36059365F}" srcOrd="0" destOrd="0" presId="urn:microsoft.com/office/officeart/2005/8/layout/cycle6"/>
    <dgm:cxn modelId="{01DEC38F-C76A-4254-B5C4-60235F06B3D6}" type="presOf" srcId="{9D95C807-55DC-4783-886D-2938004FBE13}" destId="{583D02CA-3C83-4F92-9F32-4CF10B63CAD6}" srcOrd="0" destOrd="0" presId="urn:microsoft.com/office/officeart/2005/8/layout/cycle6"/>
    <dgm:cxn modelId="{86CD5440-52E7-442A-A13E-6E3077F20799}" srcId="{754EBFB4-53A7-4EBD-8DF8-922D1319B408}" destId="{9D95C807-55DC-4783-886D-2938004FBE13}" srcOrd="2" destOrd="0" parTransId="{B392997C-6311-4199-9EF6-0A631F5BB0DA}" sibTransId="{E4750947-2A62-4CDC-852C-E68625958F9D}"/>
    <dgm:cxn modelId="{BC893F84-2037-4252-B9BD-59DF2F4CC024}" type="presOf" srcId="{576FC52A-3643-4A9E-B6A0-4EBE15B8BDE1}" destId="{0210E668-2EED-4628-8C3F-EF065720D61B}" srcOrd="0" destOrd="0" presId="urn:microsoft.com/office/officeart/2005/8/layout/cycle6"/>
    <dgm:cxn modelId="{CE8662BD-4E77-437F-A894-9E22D1C282D4}" type="presOf" srcId="{89776177-8B85-412E-A919-D2714D65420F}" destId="{A4BB8EAE-226B-4FB2-B711-119C3743F434}" srcOrd="0" destOrd="0" presId="urn:microsoft.com/office/officeart/2005/8/layout/cycle6"/>
    <dgm:cxn modelId="{B38B1A90-F0A1-4BED-A893-DECE2434F95D}" type="presParOf" srcId="{EC1BD420-E3CF-486F-8007-4CBC08934B17}" destId="{3B944F03-98BC-4615-AF25-98C632A49CD1}" srcOrd="0" destOrd="0" presId="urn:microsoft.com/office/officeart/2005/8/layout/cycle6"/>
    <dgm:cxn modelId="{BD60B588-CD6C-4F68-BF10-A32C6ADBAD74}" type="presParOf" srcId="{EC1BD420-E3CF-486F-8007-4CBC08934B17}" destId="{C9B0019D-CCE2-4B45-8210-264F84E7003E}" srcOrd="1" destOrd="0" presId="urn:microsoft.com/office/officeart/2005/8/layout/cycle6"/>
    <dgm:cxn modelId="{37AAE107-63C8-4378-AE9D-3061C553EA62}" type="presParOf" srcId="{EC1BD420-E3CF-486F-8007-4CBC08934B17}" destId="{923C49D4-DCCE-4FA8-8856-F5EABC731258}" srcOrd="2" destOrd="0" presId="urn:microsoft.com/office/officeart/2005/8/layout/cycle6"/>
    <dgm:cxn modelId="{23FB2EFC-9D06-4667-B3BB-B046378D8150}" type="presParOf" srcId="{EC1BD420-E3CF-486F-8007-4CBC08934B17}" destId="{174DCF51-EC82-4DA1-92C4-7F5B3FD450D9}" srcOrd="3" destOrd="0" presId="urn:microsoft.com/office/officeart/2005/8/layout/cycle6"/>
    <dgm:cxn modelId="{A4E6930C-B45B-4F1E-8F80-C3DA5DA65A84}" type="presParOf" srcId="{EC1BD420-E3CF-486F-8007-4CBC08934B17}" destId="{6845AD19-06F9-4296-AEB5-930BC791BEF4}" srcOrd="4" destOrd="0" presId="urn:microsoft.com/office/officeart/2005/8/layout/cycle6"/>
    <dgm:cxn modelId="{28CA8192-24F9-46D2-B826-7536D59A4805}" type="presParOf" srcId="{EC1BD420-E3CF-486F-8007-4CBC08934B17}" destId="{9D616D8A-0DB7-42C9-89FF-27F36059365F}" srcOrd="5" destOrd="0" presId="urn:microsoft.com/office/officeart/2005/8/layout/cycle6"/>
    <dgm:cxn modelId="{BC745F64-B230-4CA9-AECC-6E93C14D3CA4}" type="presParOf" srcId="{EC1BD420-E3CF-486F-8007-4CBC08934B17}" destId="{583D02CA-3C83-4F92-9F32-4CF10B63CAD6}" srcOrd="6" destOrd="0" presId="urn:microsoft.com/office/officeart/2005/8/layout/cycle6"/>
    <dgm:cxn modelId="{7D93B0B3-30A2-48DC-9D51-C801BAADBA8A}" type="presParOf" srcId="{EC1BD420-E3CF-486F-8007-4CBC08934B17}" destId="{934268CC-0C78-47A7-A328-D619945A4118}" srcOrd="7" destOrd="0" presId="urn:microsoft.com/office/officeart/2005/8/layout/cycle6"/>
    <dgm:cxn modelId="{75F46AB0-C1F9-41F5-90EF-A2DF60893916}" type="presParOf" srcId="{EC1BD420-E3CF-486F-8007-4CBC08934B17}" destId="{EA567840-0BB1-4A90-BA7C-B3B56D39960C}" srcOrd="8" destOrd="0" presId="urn:microsoft.com/office/officeart/2005/8/layout/cycle6"/>
    <dgm:cxn modelId="{B84B10D6-C528-4F41-8B6C-385696A3EDD2}" type="presParOf" srcId="{EC1BD420-E3CF-486F-8007-4CBC08934B17}" destId="{C5ACB2DE-706F-4187-A83C-89C8EF045501}" srcOrd="9" destOrd="0" presId="urn:microsoft.com/office/officeart/2005/8/layout/cycle6"/>
    <dgm:cxn modelId="{3D95C928-912A-4F12-AE74-99A3594EDB53}" type="presParOf" srcId="{EC1BD420-E3CF-486F-8007-4CBC08934B17}" destId="{08B180BE-595F-46F5-B8A0-A4F52232F122}" srcOrd="10" destOrd="0" presId="urn:microsoft.com/office/officeart/2005/8/layout/cycle6"/>
    <dgm:cxn modelId="{7D0043F1-2E97-4A72-B8F7-561DA5FA5F8E}" type="presParOf" srcId="{EC1BD420-E3CF-486F-8007-4CBC08934B17}" destId="{2C780235-D01D-4231-8734-22C05919CD08}" srcOrd="11" destOrd="0" presId="urn:microsoft.com/office/officeart/2005/8/layout/cycle6"/>
    <dgm:cxn modelId="{E162052A-62F4-4985-97AD-1207EAC9FAFD}" type="presParOf" srcId="{EC1BD420-E3CF-486F-8007-4CBC08934B17}" destId="{A4BB8EAE-226B-4FB2-B711-119C3743F434}" srcOrd="12" destOrd="0" presId="urn:microsoft.com/office/officeart/2005/8/layout/cycle6"/>
    <dgm:cxn modelId="{91499A9D-AB84-46A0-AB8A-7B8B04C93D89}" type="presParOf" srcId="{EC1BD420-E3CF-486F-8007-4CBC08934B17}" destId="{28B5796C-047A-41EF-A90F-03645014C261}" srcOrd="13" destOrd="0" presId="urn:microsoft.com/office/officeart/2005/8/layout/cycle6"/>
    <dgm:cxn modelId="{6E9701E4-0CBA-47CA-BC8C-267CD57ADFDF}" type="presParOf" srcId="{EC1BD420-E3CF-486F-8007-4CBC08934B17}" destId="{0210E668-2EED-4628-8C3F-EF065720D61B}"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91EA3-E4E0-4923-8316-836622F9A88D}">
      <dsp:nvSpPr>
        <dsp:cNvPr id="0" name=""/>
        <dsp:cNvSpPr/>
      </dsp:nvSpPr>
      <dsp:spPr>
        <a:xfrm>
          <a:off x="0" y="0"/>
          <a:ext cx="6114198" cy="124303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sl-SI" sz="1600" b="1" kern="1200" dirty="0">
              <a:solidFill>
                <a:schemeClr val="tx1"/>
              </a:solidFill>
              <a:latin typeface="Slabo 27px" panose="02060503030505020404" pitchFamily="18" charset="-18"/>
            </a:rPr>
            <a:t>Individualna </a:t>
          </a:r>
          <a:r>
            <a:rPr lang="sl-SI" sz="1600" b="1" kern="1200" dirty="0" smtClean="0">
              <a:solidFill>
                <a:schemeClr val="tx1"/>
              </a:solidFill>
              <a:latin typeface="Slabo 27px" panose="02060503030505020404" pitchFamily="18" charset="-18"/>
            </a:rPr>
            <a:t>raven</a:t>
          </a:r>
        </a:p>
        <a:p>
          <a:pPr lvl="0" algn="l" defTabSz="711200">
            <a:lnSpc>
              <a:spcPct val="90000"/>
            </a:lnSpc>
            <a:spcBef>
              <a:spcPct val="0"/>
            </a:spcBef>
            <a:spcAft>
              <a:spcPct val="35000"/>
            </a:spcAft>
          </a:pPr>
          <a:r>
            <a:rPr lang="sl-SI" sz="1600" kern="1200" dirty="0" smtClean="0">
              <a:solidFill>
                <a:schemeClr val="tx1"/>
              </a:solidFill>
              <a:latin typeface="Slabo 27px" panose="02060503030505020404" pitchFamily="18" charset="-18"/>
            </a:rPr>
            <a:t>Vključevanje LAT in </a:t>
          </a:r>
          <a:r>
            <a:rPr lang="sl-SI" sz="1600" kern="1200" dirty="0" err="1" smtClean="0">
              <a:solidFill>
                <a:schemeClr val="tx1"/>
              </a:solidFill>
              <a:latin typeface="Slabo 27px" panose="02060503030505020404" pitchFamily="18" charset="-18"/>
            </a:rPr>
            <a:t>mobiliziranje</a:t>
          </a:r>
          <a:r>
            <a:rPr lang="sl-SI" sz="1600" kern="1200" dirty="0" smtClean="0">
              <a:solidFill>
                <a:schemeClr val="tx1"/>
              </a:solidFill>
              <a:latin typeface="Slabo 27px" panose="02060503030505020404" pitchFamily="18" charset="-18"/>
            </a:rPr>
            <a:t> lokalnih prebivalcev, vključno s tistimi, ki delajo v knjižnici igrač; vlaganje v njihov poklicni razvoj in krepitev njihove vloge in glasu.</a:t>
          </a:r>
          <a:endParaRPr lang="sl-SI" sz="1600" b="1" kern="1200" dirty="0">
            <a:solidFill>
              <a:schemeClr val="tx1"/>
            </a:solidFill>
            <a:latin typeface="Slabo 27px" panose="02060503030505020404" pitchFamily="18" charset="-18"/>
          </a:endParaRPr>
        </a:p>
      </dsp:txBody>
      <dsp:txXfrm>
        <a:off x="36407" y="36407"/>
        <a:ext cx="4667827" cy="1170224"/>
      </dsp:txXfrm>
    </dsp:sp>
    <dsp:sp modelId="{05D548C1-DEB5-411C-B058-981A61D56DAA}">
      <dsp:nvSpPr>
        <dsp:cNvPr id="0" name=""/>
        <dsp:cNvSpPr/>
      </dsp:nvSpPr>
      <dsp:spPr>
        <a:xfrm>
          <a:off x="512064" y="1469044"/>
          <a:ext cx="6114198" cy="1243038"/>
        </a:xfrm>
        <a:prstGeom prst="roundRect">
          <a:avLst>
            <a:gd name="adj" fmla="val 10000"/>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sl-SI" sz="1600" b="1" kern="1200" dirty="0">
              <a:solidFill>
                <a:schemeClr val="tx1"/>
              </a:solidFill>
              <a:latin typeface="Slabo 27px" panose="02060503030505020404" pitchFamily="18" charset="-18"/>
            </a:rPr>
            <a:t>Institucionalna </a:t>
          </a:r>
          <a:r>
            <a:rPr lang="sl-SI" sz="1600" b="1" kern="1200" dirty="0" smtClean="0">
              <a:solidFill>
                <a:schemeClr val="tx1"/>
              </a:solidFill>
              <a:latin typeface="Slabo 27px" panose="02060503030505020404" pitchFamily="18" charset="-18"/>
            </a:rPr>
            <a:t>raven</a:t>
          </a:r>
        </a:p>
        <a:p>
          <a:pPr lvl="0" algn="l" defTabSz="711200">
            <a:lnSpc>
              <a:spcPct val="90000"/>
            </a:lnSpc>
            <a:spcBef>
              <a:spcPct val="0"/>
            </a:spcBef>
            <a:spcAft>
              <a:spcPct val="35000"/>
            </a:spcAft>
          </a:pPr>
          <a:r>
            <a:rPr lang="sl-SI" sz="1600" kern="1200" dirty="0" smtClean="0">
              <a:solidFill>
                <a:schemeClr val="tx1"/>
              </a:solidFill>
              <a:latin typeface="Slabo 27px" panose="02060503030505020404" pitchFamily="18" charset="-18"/>
            </a:rPr>
            <a:t>Vzpostavljanje ekip in skupnosti različnih strokovnjakov, ki delajo v knjižnici igrač in delijo svoje znanje in spretnosti z institucijami, iz katerih izhajajo.</a:t>
          </a:r>
          <a:endParaRPr lang="sl-SI" sz="1600" b="1" kern="1200" dirty="0">
            <a:solidFill>
              <a:schemeClr val="tx1"/>
            </a:solidFill>
            <a:latin typeface="Slabo 27px" panose="02060503030505020404" pitchFamily="18" charset="-18"/>
          </a:endParaRPr>
        </a:p>
      </dsp:txBody>
      <dsp:txXfrm>
        <a:off x="548471" y="1505451"/>
        <a:ext cx="4721345" cy="1170224"/>
      </dsp:txXfrm>
    </dsp:sp>
    <dsp:sp modelId="{CE95BA3E-7EA9-4E27-AE44-311336E3E333}">
      <dsp:nvSpPr>
        <dsp:cNvPr id="0" name=""/>
        <dsp:cNvSpPr/>
      </dsp:nvSpPr>
      <dsp:spPr>
        <a:xfrm>
          <a:off x="1016485" y="2938089"/>
          <a:ext cx="6114198" cy="1243038"/>
        </a:xfrm>
        <a:prstGeom prst="roundRect">
          <a:avLst>
            <a:gd name="adj" fmla="val 10000"/>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sl-SI" sz="1500" b="1" kern="1200" dirty="0">
              <a:solidFill>
                <a:schemeClr val="tx1"/>
              </a:solidFill>
              <a:latin typeface="Slabo 27px" panose="02060503030505020404" pitchFamily="18" charset="-18"/>
            </a:rPr>
            <a:t>Medinstitucionalna </a:t>
          </a:r>
          <a:r>
            <a:rPr lang="sl-SI" sz="1500" b="1" kern="1200" dirty="0" err="1" smtClean="0">
              <a:solidFill>
                <a:schemeClr val="tx1"/>
              </a:solidFill>
              <a:latin typeface="Slabo 27px" panose="02060503030505020404" pitchFamily="18" charset="-18"/>
            </a:rPr>
            <a:t>raven</a:t>
          </a:r>
          <a:r>
            <a:rPr lang="sl-SI" sz="1500" kern="1200" dirty="0" err="1" smtClean="0">
              <a:solidFill>
                <a:schemeClr val="tx1"/>
              </a:solidFill>
              <a:latin typeface="Slabo 27px" panose="02060503030505020404" pitchFamily="18" charset="-18"/>
            </a:rPr>
            <a:t>Združevanje</a:t>
          </a:r>
          <a:r>
            <a:rPr lang="sl-SI" sz="1500" kern="1200" dirty="0" smtClean="0">
              <a:solidFill>
                <a:schemeClr val="tx1"/>
              </a:solidFill>
              <a:latin typeface="Slabo 27px" panose="02060503030505020404" pitchFamily="18" charset="-18"/>
            </a:rPr>
            <a:t> različnih storitev in ustvarjanje pogojev za neformalno, a usklajeno delo, skupaj v enem prostoru</a:t>
          </a:r>
          <a:r>
            <a:rPr lang="sl-SI" sz="1200" kern="1200" dirty="0" smtClean="0">
              <a:solidFill>
                <a:schemeClr val="tx1"/>
              </a:solidFill>
              <a:latin typeface="Slabo 27px" panose="02060503030505020404" pitchFamily="18" charset="-18"/>
            </a:rPr>
            <a:t>.</a:t>
          </a:r>
          <a:endParaRPr lang="sl-SI" sz="1500" b="1" kern="1200" dirty="0">
            <a:solidFill>
              <a:schemeClr val="tx1"/>
            </a:solidFill>
            <a:latin typeface="Slabo 27px" panose="02060503030505020404" pitchFamily="18" charset="-18"/>
          </a:endParaRPr>
        </a:p>
      </dsp:txBody>
      <dsp:txXfrm>
        <a:off x="1052892" y="2974496"/>
        <a:ext cx="4728988" cy="1170224"/>
      </dsp:txXfrm>
    </dsp:sp>
    <dsp:sp modelId="{906983FF-4FCB-48A4-AC8A-9960FBB9DE33}">
      <dsp:nvSpPr>
        <dsp:cNvPr id="0" name=""/>
        <dsp:cNvSpPr/>
      </dsp:nvSpPr>
      <dsp:spPr>
        <a:xfrm>
          <a:off x="1528549" y="4407134"/>
          <a:ext cx="6114198" cy="1243038"/>
        </a:xfrm>
        <a:prstGeom prst="roundRect">
          <a:avLst>
            <a:gd name="adj" fmla="val 1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sl-SI" sz="1500" b="1" kern="1200" dirty="0">
              <a:solidFill>
                <a:schemeClr val="tx1"/>
              </a:solidFill>
              <a:latin typeface="Slabo 27px" panose="02060503030505020404" pitchFamily="18" charset="-18"/>
            </a:rPr>
            <a:t>Raven </a:t>
          </a:r>
          <a:r>
            <a:rPr lang="sl-SI" sz="1500" b="1" kern="1200" dirty="0" smtClean="0">
              <a:solidFill>
                <a:schemeClr val="tx1"/>
              </a:solidFill>
              <a:latin typeface="Slabo 27px" panose="02060503030505020404" pitchFamily="18" charset="-18"/>
            </a:rPr>
            <a:t>politike</a:t>
          </a:r>
        </a:p>
        <a:p>
          <a:pPr lvl="0" algn="l" defTabSz="666750">
            <a:lnSpc>
              <a:spcPct val="90000"/>
            </a:lnSpc>
            <a:spcBef>
              <a:spcPct val="0"/>
            </a:spcBef>
            <a:spcAft>
              <a:spcPct val="35000"/>
            </a:spcAft>
          </a:pPr>
          <a:r>
            <a:rPr lang="sl-SI" sz="1500" kern="1200" dirty="0" smtClean="0">
              <a:solidFill>
                <a:schemeClr val="tx1"/>
              </a:solidFill>
              <a:latin typeface="Slabo 27px" panose="02060503030505020404" pitchFamily="18" charset="-18"/>
            </a:rPr>
            <a:t>Vključevanje predstavnikov lokalnih oblasti v proces vzpostavljanja, načrtovanja, delovanja in vzdrževanja knjižnic igrač.</a:t>
          </a:r>
          <a:endParaRPr lang="sl-SI" sz="1500" kern="1200" dirty="0">
            <a:solidFill>
              <a:schemeClr val="tx1"/>
            </a:solidFill>
            <a:latin typeface="Slabo 27px" panose="02060503030505020404" pitchFamily="18" charset="-18"/>
          </a:endParaRPr>
        </a:p>
      </dsp:txBody>
      <dsp:txXfrm>
        <a:off x="1564956" y="4443541"/>
        <a:ext cx="4721345" cy="1170224"/>
      </dsp:txXfrm>
    </dsp:sp>
    <dsp:sp modelId="{4EC1C659-E0C1-48CC-9D28-28B9CBDEDA0F}">
      <dsp:nvSpPr>
        <dsp:cNvPr id="0" name=""/>
        <dsp:cNvSpPr/>
      </dsp:nvSpPr>
      <dsp:spPr>
        <a:xfrm>
          <a:off x="5306223" y="952054"/>
          <a:ext cx="807974" cy="807974"/>
        </a:xfrm>
        <a:prstGeom prst="downArrow">
          <a:avLst>
            <a:gd name="adj1" fmla="val 55000"/>
            <a:gd name="adj2" fmla="val 45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488017" y="952054"/>
        <a:ext cx="444386" cy="608000"/>
      </dsp:txXfrm>
    </dsp:sp>
    <dsp:sp modelId="{34A0DEEC-3917-448F-8635-B910AB2D1E57}">
      <dsp:nvSpPr>
        <dsp:cNvPr id="0" name=""/>
        <dsp:cNvSpPr/>
      </dsp:nvSpPr>
      <dsp:spPr>
        <a:xfrm>
          <a:off x="5818287" y="2421099"/>
          <a:ext cx="807974" cy="807974"/>
        </a:xfrm>
        <a:prstGeom prst="downArrow">
          <a:avLst>
            <a:gd name="adj1" fmla="val 55000"/>
            <a:gd name="adj2" fmla="val 45000"/>
          </a:avLst>
        </a:prstGeom>
        <a:solidFill>
          <a:schemeClr val="accent3">
            <a:tint val="40000"/>
            <a:alpha val="90000"/>
            <a:hueOff val="1014570"/>
            <a:satOff val="50000"/>
            <a:lumOff val="890"/>
            <a:alphaOff val="0"/>
          </a:schemeClr>
        </a:solidFill>
        <a:ln w="6350" cap="flat" cmpd="sng" algn="ctr">
          <a:solidFill>
            <a:schemeClr val="accent3">
              <a:tint val="40000"/>
              <a:alpha val="90000"/>
              <a:hueOff val="1014570"/>
              <a:satOff val="50000"/>
              <a:lumOff val="89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000081" y="2421099"/>
        <a:ext cx="444386" cy="608000"/>
      </dsp:txXfrm>
    </dsp:sp>
    <dsp:sp modelId="{35FC3441-B8DF-4007-8375-6A05BC9B5373}">
      <dsp:nvSpPr>
        <dsp:cNvPr id="0" name=""/>
        <dsp:cNvSpPr/>
      </dsp:nvSpPr>
      <dsp:spPr>
        <a:xfrm>
          <a:off x="6322709" y="3890144"/>
          <a:ext cx="807974" cy="807974"/>
        </a:xfrm>
        <a:prstGeom prst="downArrow">
          <a:avLst>
            <a:gd name="adj1" fmla="val 55000"/>
            <a:gd name="adj2" fmla="val 45000"/>
          </a:avLst>
        </a:prstGeom>
        <a:solidFill>
          <a:schemeClr val="accent3">
            <a:tint val="40000"/>
            <a:alpha val="90000"/>
            <a:hueOff val="2029141"/>
            <a:satOff val="100000"/>
            <a:lumOff val="1779"/>
            <a:alphaOff val="0"/>
          </a:schemeClr>
        </a:solidFill>
        <a:ln w="6350" cap="flat" cmpd="sng" algn="ctr">
          <a:solidFill>
            <a:schemeClr val="accent3">
              <a:tint val="40000"/>
              <a:alpha val="90000"/>
              <a:hueOff val="2029141"/>
              <a:satOff val="100000"/>
              <a:lumOff val="1779"/>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504503" y="3890144"/>
        <a:ext cx="444386" cy="608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63588-14A9-4744-A814-09DB29C137A1}">
      <dsp:nvSpPr>
        <dsp:cNvPr id="0" name=""/>
        <dsp:cNvSpPr/>
      </dsp:nvSpPr>
      <dsp:spPr>
        <a:xfrm>
          <a:off x="2630364" y="2456779"/>
          <a:ext cx="1945749" cy="1945749"/>
        </a:xfrm>
        <a:prstGeom prst="ellipse">
          <a:avLst/>
        </a:prstGeom>
        <a:solidFill>
          <a:srgbClr val="FED230"/>
        </a:solidFill>
        <a:ln w="38100" cap="flat" cmpd="sng" algn="ctr">
          <a:solidFill>
            <a:srgbClr val="C7433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sl-SI" sz="1800" b="1" kern="1200" dirty="0" smtClean="0">
              <a:solidFill>
                <a:sysClr val="windowText" lastClr="000000"/>
              </a:solidFill>
            </a:rPr>
            <a:t>Knjižnica igrač in učenje vseh generacij v projektu </a:t>
          </a:r>
          <a:r>
            <a:rPr lang="nl-NL" sz="1800" b="1" kern="1200" dirty="0" smtClean="0">
              <a:solidFill>
                <a:sysClr val="windowText" lastClr="000000"/>
              </a:solidFill>
            </a:rPr>
            <a:t>TOY </a:t>
          </a:r>
          <a:r>
            <a:rPr lang="nl-NL" sz="1800" b="1" kern="1200" dirty="0">
              <a:solidFill>
                <a:sysClr val="windowText" lastClr="000000"/>
              </a:solidFill>
            </a:rPr>
            <a:t>for </a:t>
          </a:r>
          <a:r>
            <a:rPr lang="nl-NL" sz="1800" b="1" kern="1200" dirty="0" smtClean="0">
              <a:solidFill>
                <a:sysClr val="windowText" lastClr="000000"/>
              </a:solidFill>
            </a:rPr>
            <a:t>Inclusion </a:t>
          </a:r>
          <a:endParaRPr lang="nl-NL" sz="1800" b="1" kern="1200" dirty="0">
            <a:solidFill>
              <a:sysClr val="windowText" lastClr="000000"/>
            </a:solidFill>
          </a:endParaRPr>
        </a:p>
      </dsp:txBody>
      <dsp:txXfrm>
        <a:off x="2915312" y="2741727"/>
        <a:ext cx="1375853" cy="1375853"/>
      </dsp:txXfrm>
    </dsp:sp>
    <dsp:sp modelId="{628A4BAE-91B2-4012-AB1D-488013CF7F54}">
      <dsp:nvSpPr>
        <dsp:cNvPr id="0" name=""/>
        <dsp:cNvSpPr/>
      </dsp:nvSpPr>
      <dsp:spPr>
        <a:xfrm rot="11718459">
          <a:off x="893978" y="2644223"/>
          <a:ext cx="1705418" cy="554538"/>
        </a:xfrm>
        <a:prstGeom prst="leftArrow">
          <a:avLst>
            <a:gd name="adj1" fmla="val 60000"/>
            <a:gd name="adj2" fmla="val 50000"/>
          </a:avLst>
        </a:prstGeom>
        <a:solidFill>
          <a:schemeClr val="accent1">
            <a:tint val="60000"/>
            <a:hueOff val="0"/>
            <a:satOff val="0"/>
            <a:lumOff val="0"/>
            <a:alphaOff val="0"/>
          </a:schemeClr>
        </a:solidFill>
        <a:ln w="38100">
          <a:solidFill>
            <a:srgbClr val="C7433F"/>
          </a:solidFill>
        </a:ln>
        <a:effectLst/>
      </dsp:spPr>
      <dsp:style>
        <a:lnRef idx="0">
          <a:scrgbClr r="0" g="0" b="0"/>
        </a:lnRef>
        <a:fillRef idx="1">
          <a:scrgbClr r="0" g="0" b="0"/>
        </a:fillRef>
        <a:effectRef idx="0">
          <a:scrgbClr r="0" g="0" b="0"/>
        </a:effectRef>
        <a:fontRef idx="minor">
          <a:schemeClr val="lt1"/>
        </a:fontRef>
      </dsp:style>
    </dsp:sp>
    <dsp:sp modelId="{412B0E58-FE0C-4F58-9337-2A624A01E46B}">
      <dsp:nvSpPr>
        <dsp:cNvPr id="0" name=""/>
        <dsp:cNvSpPr/>
      </dsp:nvSpPr>
      <dsp:spPr>
        <a:xfrm>
          <a:off x="0" y="1956990"/>
          <a:ext cx="1848461" cy="1478769"/>
        </a:xfrm>
        <a:prstGeom prst="roundRect">
          <a:avLst>
            <a:gd name="adj" fmla="val 10000"/>
          </a:avLst>
        </a:prstGeom>
        <a:solidFill>
          <a:srgbClr val="7696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sl-SI" sz="1800" kern="1200" dirty="0" smtClean="0"/>
            <a:t>Integrirane storitve za mlajše otroke in njihove družine</a:t>
          </a:r>
          <a:endParaRPr lang="nl-NL" sz="1800" kern="1200" dirty="0">
            <a:latin typeface="Open Sans"/>
          </a:endParaRPr>
        </a:p>
      </dsp:txBody>
      <dsp:txXfrm>
        <a:off x="43312" y="2000302"/>
        <a:ext cx="1761837" cy="1392145"/>
      </dsp:txXfrm>
    </dsp:sp>
    <dsp:sp modelId="{4785E8DB-93E4-4422-A75A-23328E170DDC}">
      <dsp:nvSpPr>
        <dsp:cNvPr id="0" name=""/>
        <dsp:cNvSpPr/>
      </dsp:nvSpPr>
      <dsp:spPr>
        <a:xfrm rot="14700000">
          <a:off x="1940735" y="1410415"/>
          <a:ext cx="1700419" cy="554538"/>
        </a:xfrm>
        <a:prstGeom prst="leftArrow">
          <a:avLst>
            <a:gd name="adj1" fmla="val 60000"/>
            <a:gd name="adj2" fmla="val 50000"/>
          </a:avLst>
        </a:prstGeom>
        <a:solidFill>
          <a:schemeClr val="accent1">
            <a:tint val="60000"/>
            <a:hueOff val="0"/>
            <a:satOff val="0"/>
            <a:lumOff val="0"/>
            <a:alphaOff val="0"/>
          </a:schemeClr>
        </a:solidFill>
        <a:ln w="38100">
          <a:solidFill>
            <a:srgbClr val="C7433F"/>
          </a:solidFill>
        </a:ln>
        <a:effectLst/>
      </dsp:spPr>
      <dsp:style>
        <a:lnRef idx="0">
          <a:scrgbClr r="0" g="0" b="0"/>
        </a:lnRef>
        <a:fillRef idx="1">
          <a:scrgbClr r="0" g="0" b="0"/>
        </a:fillRef>
        <a:effectRef idx="0">
          <a:scrgbClr r="0" g="0" b="0"/>
        </a:effectRef>
        <a:fontRef idx="minor">
          <a:schemeClr val="lt1"/>
        </a:fontRef>
      </dsp:style>
    </dsp:sp>
    <dsp:sp modelId="{2EF45A86-9FCE-484E-B60F-CFC111EEA551}">
      <dsp:nvSpPr>
        <dsp:cNvPr id="0" name=""/>
        <dsp:cNvSpPr/>
      </dsp:nvSpPr>
      <dsp:spPr>
        <a:xfrm>
          <a:off x="1507400" y="177748"/>
          <a:ext cx="1848461" cy="1478769"/>
        </a:xfrm>
        <a:prstGeom prst="roundRect">
          <a:avLst>
            <a:gd name="adj" fmla="val 10000"/>
          </a:avLst>
        </a:prstGeom>
        <a:solidFill>
          <a:srgbClr val="7696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sl-SI" sz="1800" kern="1200" dirty="0" smtClean="0"/>
            <a:t>Medgeneracijsko učenje med mlajšimi otroki in starejšimi odraslimi</a:t>
          </a:r>
          <a:endParaRPr lang="nl-NL" sz="1800" kern="1200" dirty="0">
            <a:latin typeface="Open Sans"/>
          </a:endParaRPr>
        </a:p>
      </dsp:txBody>
      <dsp:txXfrm>
        <a:off x="1550712" y="221060"/>
        <a:ext cx="1761837" cy="1392145"/>
      </dsp:txXfrm>
    </dsp:sp>
    <dsp:sp modelId="{F4BAA39F-971C-442E-9C46-1C82F07CB530}">
      <dsp:nvSpPr>
        <dsp:cNvPr id="0" name=""/>
        <dsp:cNvSpPr/>
      </dsp:nvSpPr>
      <dsp:spPr>
        <a:xfrm rot="17700000">
          <a:off x="3565323" y="1410415"/>
          <a:ext cx="1700419" cy="554538"/>
        </a:xfrm>
        <a:prstGeom prst="leftArrow">
          <a:avLst>
            <a:gd name="adj1" fmla="val 60000"/>
            <a:gd name="adj2" fmla="val 50000"/>
          </a:avLst>
        </a:prstGeom>
        <a:solidFill>
          <a:schemeClr val="accent1">
            <a:tint val="60000"/>
            <a:hueOff val="0"/>
            <a:satOff val="0"/>
            <a:lumOff val="0"/>
            <a:alphaOff val="0"/>
          </a:schemeClr>
        </a:solidFill>
        <a:ln w="38100">
          <a:solidFill>
            <a:srgbClr val="C7433F"/>
          </a:solidFill>
        </a:ln>
        <a:effectLst/>
      </dsp:spPr>
      <dsp:style>
        <a:lnRef idx="0">
          <a:scrgbClr r="0" g="0" b="0"/>
        </a:lnRef>
        <a:fillRef idx="1">
          <a:scrgbClr r="0" g="0" b="0"/>
        </a:fillRef>
        <a:effectRef idx="0">
          <a:scrgbClr r="0" g="0" b="0"/>
        </a:effectRef>
        <a:fontRef idx="minor">
          <a:schemeClr val="lt1"/>
        </a:fontRef>
      </dsp:style>
    </dsp:sp>
    <dsp:sp modelId="{58901287-6B2E-4D52-B5B1-E51281F53108}">
      <dsp:nvSpPr>
        <dsp:cNvPr id="0" name=""/>
        <dsp:cNvSpPr/>
      </dsp:nvSpPr>
      <dsp:spPr>
        <a:xfrm>
          <a:off x="3850616" y="177748"/>
          <a:ext cx="1848461" cy="1478769"/>
        </a:xfrm>
        <a:prstGeom prst="roundRect">
          <a:avLst>
            <a:gd name="adj" fmla="val 10000"/>
          </a:avLst>
        </a:prstGeom>
        <a:solidFill>
          <a:srgbClr val="7696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sl-SI" sz="1800" kern="1200" dirty="0" smtClean="0"/>
            <a:t>Raznolikost, enakost in inkluzija v VII</a:t>
          </a:r>
          <a:endParaRPr lang="nl-NL" sz="1800" kern="1200" dirty="0"/>
        </a:p>
      </dsp:txBody>
      <dsp:txXfrm>
        <a:off x="3893928" y="221060"/>
        <a:ext cx="1761837" cy="1392145"/>
      </dsp:txXfrm>
    </dsp:sp>
    <dsp:sp modelId="{801AC4E6-0550-47D7-9B01-AAF559880D11}">
      <dsp:nvSpPr>
        <dsp:cNvPr id="0" name=""/>
        <dsp:cNvSpPr/>
      </dsp:nvSpPr>
      <dsp:spPr>
        <a:xfrm rot="20700000">
          <a:off x="4609588" y="2654921"/>
          <a:ext cx="1700419" cy="554538"/>
        </a:xfrm>
        <a:prstGeom prst="leftArrow">
          <a:avLst>
            <a:gd name="adj1" fmla="val 60000"/>
            <a:gd name="adj2" fmla="val 50000"/>
          </a:avLst>
        </a:prstGeom>
        <a:solidFill>
          <a:schemeClr val="accent1">
            <a:tint val="60000"/>
            <a:hueOff val="0"/>
            <a:satOff val="0"/>
            <a:lumOff val="0"/>
            <a:alphaOff val="0"/>
          </a:schemeClr>
        </a:solidFill>
        <a:ln w="38100">
          <a:solidFill>
            <a:srgbClr val="C7433F"/>
          </a:solidFill>
        </a:ln>
        <a:effectLst/>
      </dsp:spPr>
      <dsp:style>
        <a:lnRef idx="0">
          <a:scrgbClr r="0" g="0" b="0"/>
        </a:lnRef>
        <a:fillRef idx="1">
          <a:scrgbClr r="0" g="0" b="0"/>
        </a:fillRef>
        <a:effectRef idx="0">
          <a:scrgbClr r="0" g="0" b="0"/>
        </a:effectRef>
        <a:fontRef idx="minor">
          <a:schemeClr val="lt1"/>
        </a:fontRef>
      </dsp:style>
    </dsp:sp>
    <dsp:sp modelId="{8617B037-E9FF-4D15-993B-0166B40AC2A7}">
      <dsp:nvSpPr>
        <dsp:cNvPr id="0" name=""/>
        <dsp:cNvSpPr/>
      </dsp:nvSpPr>
      <dsp:spPr>
        <a:xfrm>
          <a:off x="5356806" y="1972755"/>
          <a:ext cx="1848461" cy="1478769"/>
        </a:xfrm>
        <a:prstGeom prst="roundRect">
          <a:avLst>
            <a:gd name="adj" fmla="val 10000"/>
          </a:avLst>
        </a:prstGeom>
        <a:solidFill>
          <a:srgbClr val="7696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sl-SI" sz="1800" kern="1200" dirty="0" smtClean="0"/>
            <a:t>Vzgoja in izobraževanje, ki temelji na sodelovanju s skupnostjo </a:t>
          </a:r>
          <a:endParaRPr lang="nl-NL" sz="1800" kern="1200" dirty="0"/>
        </a:p>
      </dsp:txBody>
      <dsp:txXfrm>
        <a:off x="5400118" y="2016067"/>
        <a:ext cx="1761837" cy="13921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44F03-98BC-4615-AF25-98C632A49CD1}">
      <dsp:nvSpPr>
        <dsp:cNvPr id="0" name=""/>
        <dsp:cNvSpPr/>
      </dsp:nvSpPr>
      <dsp:spPr>
        <a:xfrm>
          <a:off x="1883622" y="1346"/>
          <a:ext cx="1495590" cy="972134"/>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sl-SI" sz="1500" kern="1200" dirty="0" smtClean="0">
              <a:solidFill>
                <a:sysClr val="window" lastClr="FFFFFF"/>
              </a:solidFill>
              <a:latin typeface="Calibri" panose="020F0502020204030204"/>
              <a:ea typeface="+mn-ea"/>
              <a:cs typeface="+mn-cs"/>
            </a:rPr>
            <a:t>Podpora in </a:t>
          </a:r>
          <a:r>
            <a:rPr lang="sl-SI" sz="1500" kern="1200" dirty="0" err="1" smtClean="0">
              <a:solidFill>
                <a:sysClr val="window" lastClr="FFFFFF"/>
              </a:solidFill>
              <a:latin typeface="Calibri" panose="020F0502020204030204"/>
              <a:ea typeface="+mn-ea"/>
              <a:cs typeface="+mn-cs"/>
            </a:rPr>
            <a:t>opolnomočenje</a:t>
          </a:r>
          <a:endParaRPr lang="en-US" sz="1500" kern="1200" dirty="0">
            <a:solidFill>
              <a:sysClr val="window" lastClr="FFFFFF"/>
            </a:solidFill>
            <a:latin typeface="Calibri" panose="020F0502020204030204"/>
            <a:ea typeface="+mn-ea"/>
            <a:cs typeface="+mn-cs"/>
          </a:endParaRPr>
        </a:p>
      </dsp:txBody>
      <dsp:txXfrm>
        <a:off x="1931078" y="48802"/>
        <a:ext cx="1400678" cy="877222"/>
      </dsp:txXfrm>
    </dsp:sp>
    <dsp:sp modelId="{923C49D4-DCCE-4FA8-8856-F5EABC731258}">
      <dsp:nvSpPr>
        <dsp:cNvPr id="0" name=""/>
        <dsp:cNvSpPr/>
      </dsp:nvSpPr>
      <dsp:spPr>
        <a:xfrm>
          <a:off x="688581" y="487413"/>
          <a:ext cx="3885671" cy="3885671"/>
        </a:xfrm>
        <a:custGeom>
          <a:avLst/>
          <a:gdLst/>
          <a:ahLst/>
          <a:cxnLst/>
          <a:rect l="0" t="0" r="0" b="0"/>
          <a:pathLst>
            <a:path>
              <a:moveTo>
                <a:pt x="2700913" y="154001"/>
              </a:moveTo>
              <a:arcTo wR="1942835" hR="1942835" stAng="17577983" swAng="1962246"/>
            </a:path>
          </a:pathLst>
        </a:custGeom>
        <a:noFill/>
        <a:ln w="6350" cap="flat" cmpd="sng" algn="ctr">
          <a:solidFill>
            <a:srgbClr val="ED7D31">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174DCF51-EC82-4DA1-92C4-7F5B3FD450D9}">
      <dsp:nvSpPr>
        <dsp:cNvPr id="0" name=""/>
        <dsp:cNvSpPr/>
      </dsp:nvSpPr>
      <dsp:spPr>
        <a:xfrm>
          <a:off x="3731368" y="1343813"/>
          <a:ext cx="1495590" cy="972134"/>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sl-SI" sz="1500" kern="1200" dirty="0" smtClean="0">
              <a:solidFill>
                <a:sysClr val="window" lastClr="FFFFFF"/>
              </a:solidFill>
              <a:latin typeface="Calibri" panose="020F0502020204030204"/>
              <a:ea typeface="+mn-ea"/>
              <a:cs typeface="+mn-cs"/>
            </a:rPr>
            <a:t>Povezanost in mreženje</a:t>
          </a:r>
          <a:endParaRPr lang="en-US" sz="1500" kern="1200" dirty="0">
            <a:solidFill>
              <a:sysClr val="window" lastClr="FFFFFF"/>
            </a:solidFill>
            <a:latin typeface="Calibri" panose="020F0502020204030204"/>
            <a:ea typeface="+mn-ea"/>
            <a:cs typeface="+mn-cs"/>
          </a:endParaRPr>
        </a:p>
      </dsp:txBody>
      <dsp:txXfrm>
        <a:off x="3778824" y="1391269"/>
        <a:ext cx="1400678" cy="877222"/>
      </dsp:txXfrm>
    </dsp:sp>
    <dsp:sp modelId="{9D616D8A-0DB7-42C9-89FF-27F36059365F}">
      <dsp:nvSpPr>
        <dsp:cNvPr id="0" name=""/>
        <dsp:cNvSpPr/>
      </dsp:nvSpPr>
      <dsp:spPr>
        <a:xfrm>
          <a:off x="688581" y="487413"/>
          <a:ext cx="3885671" cy="3885671"/>
        </a:xfrm>
        <a:custGeom>
          <a:avLst/>
          <a:gdLst/>
          <a:ahLst/>
          <a:cxnLst/>
          <a:rect l="0" t="0" r="0" b="0"/>
          <a:pathLst>
            <a:path>
              <a:moveTo>
                <a:pt x="3882998" y="1840955"/>
              </a:moveTo>
              <a:arcTo wR="1942835" hR="1942835" stAng="21419645" swAng="2196847"/>
            </a:path>
          </a:pathLst>
        </a:custGeom>
        <a:noFill/>
        <a:ln w="6350" cap="flat" cmpd="sng" algn="ctr">
          <a:solidFill>
            <a:srgbClr val="A5A5A5">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583D02CA-3C83-4F92-9F32-4CF10B63CAD6}">
      <dsp:nvSpPr>
        <dsp:cNvPr id="0" name=""/>
        <dsp:cNvSpPr/>
      </dsp:nvSpPr>
      <dsp:spPr>
        <a:xfrm>
          <a:off x="3025592" y="3515969"/>
          <a:ext cx="1495590" cy="972134"/>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sl-SI" sz="1500" kern="1200" dirty="0" smtClean="0">
              <a:solidFill>
                <a:sysClr val="window" lastClr="FFFFFF"/>
              </a:solidFill>
              <a:latin typeface="Calibri" panose="020F0502020204030204"/>
              <a:ea typeface="+mn-ea"/>
              <a:cs typeface="+mn-cs"/>
            </a:rPr>
            <a:t>Implementacija</a:t>
          </a:r>
          <a:endParaRPr lang="en-US" sz="1500" kern="1200" dirty="0">
            <a:solidFill>
              <a:sysClr val="window" lastClr="FFFFFF"/>
            </a:solidFill>
            <a:latin typeface="Calibri" panose="020F0502020204030204"/>
            <a:ea typeface="+mn-ea"/>
            <a:cs typeface="+mn-cs"/>
          </a:endParaRPr>
        </a:p>
      </dsp:txBody>
      <dsp:txXfrm>
        <a:off x="3073048" y="3563425"/>
        <a:ext cx="1400678" cy="877222"/>
      </dsp:txXfrm>
    </dsp:sp>
    <dsp:sp modelId="{EA567840-0BB1-4A90-BA7C-B3B56D39960C}">
      <dsp:nvSpPr>
        <dsp:cNvPr id="0" name=""/>
        <dsp:cNvSpPr/>
      </dsp:nvSpPr>
      <dsp:spPr>
        <a:xfrm>
          <a:off x="688581" y="487413"/>
          <a:ext cx="3885671" cy="3885671"/>
        </a:xfrm>
        <a:custGeom>
          <a:avLst/>
          <a:gdLst/>
          <a:ahLst/>
          <a:cxnLst/>
          <a:rect l="0" t="0" r="0" b="0"/>
          <a:pathLst>
            <a:path>
              <a:moveTo>
                <a:pt x="2329288" y="3846849"/>
              </a:moveTo>
              <a:arcTo wR="1942835" hR="1942835" stAng="4711602" swAng="1376797"/>
            </a:path>
          </a:pathLst>
        </a:custGeom>
        <a:noFill/>
        <a:ln w="6350" cap="flat" cmpd="sng" algn="ctr">
          <a:solidFill>
            <a:srgbClr val="FFC000">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C5ACB2DE-706F-4187-A83C-89C8EF045501}">
      <dsp:nvSpPr>
        <dsp:cNvPr id="0" name=""/>
        <dsp:cNvSpPr/>
      </dsp:nvSpPr>
      <dsp:spPr>
        <a:xfrm>
          <a:off x="741651" y="3515969"/>
          <a:ext cx="1495590" cy="972134"/>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err="1" smtClean="0">
              <a:solidFill>
                <a:sysClr val="window" lastClr="FFFFFF"/>
              </a:solidFill>
              <a:latin typeface="Calibri" panose="020F0502020204030204"/>
              <a:ea typeface="+mn-ea"/>
              <a:cs typeface="+mn-cs"/>
            </a:rPr>
            <a:t>Refle</a:t>
          </a:r>
          <a:r>
            <a:rPr lang="sl-SI" sz="1500" kern="1200" dirty="0" smtClean="0">
              <a:solidFill>
                <a:sysClr val="window" lastClr="FFFFFF"/>
              </a:solidFill>
              <a:latin typeface="Calibri" panose="020F0502020204030204"/>
              <a:ea typeface="+mn-ea"/>
              <a:cs typeface="+mn-cs"/>
            </a:rPr>
            <a:t>ksija, spremljanje in evalvacija</a:t>
          </a:r>
          <a:endParaRPr lang="en-US" sz="1500" kern="1200" dirty="0">
            <a:solidFill>
              <a:sysClr val="window" lastClr="FFFFFF"/>
            </a:solidFill>
            <a:latin typeface="Calibri" panose="020F0502020204030204"/>
            <a:ea typeface="+mn-ea"/>
            <a:cs typeface="+mn-cs"/>
          </a:endParaRPr>
        </a:p>
      </dsp:txBody>
      <dsp:txXfrm>
        <a:off x="789107" y="3563425"/>
        <a:ext cx="1400678" cy="877222"/>
      </dsp:txXfrm>
    </dsp:sp>
    <dsp:sp modelId="{2C780235-D01D-4231-8734-22C05919CD08}">
      <dsp:nvSpPr>
        <dsp:cNvPr id="0" name=""/>
        <dsp:cNvSpPr/>
      </dsp:nvSpPr>
      <dsp:spPr>
        <a:xfrm>
          <a:off x="688581" y="487413"/>
          <a:ext cx="3885671" cy="3885671"/>
        </a:xfrm>
        <a:custGeom>
          <a:avLst/>
          <a:gdLst/>
          <a:ahLst/>
          <a:cxnLst/>
          <a:rect l="0" t="0" r="0" b="0"/>
          <a:pathLst>
            <a:path>
              <a:moveTo>
                <a:pt x="324760" y="3018216"/>
              </a:moveTo>
              <a:arcTo wR="1942835" hR="1942835" stAng="8783507" swAng="2196847"/>
            </a:path>
          </a:pathLst>
        </a:custGeom>
        <a:noFill/>
        <a:ln w="6350" cap="flat" cmpd="sng" algn="ctr">
          <a:solidFill>
            <a:srgbClr val="4472C4">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 modelId="{A4BB8EAE-226B-4FB2-B711-119C3743F434}">
      <dsp:nvSpPr>
        <dsp:cNvPr id="0" name=""/>
        <dsp:cNvSpPr/>
      </dsp:nvSpPr>
      <dsp:spPr>
        <a:xfrm>
          <a:off x="35875" y="1343813"/>
          <a:ext cx="1495590" cy="972134"/>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sl-SI" sz="1500" kern="1200" dirty="0" smtClean="0">
              <a:solidFill>
                <a:sysClr val="window" lastClr="FFFFFF"/>
              </a:solidFill>
              <a:latin typeface="Calibri" panose="020F0502020204030204"/>
              <a:ea typeface="+mn-ea"/>
              <a:cs typeface="+mn-cs"/>
            </a:rPr>
            <a:t>Razvid skupnosti</a:t>
          </a:r>
          <a:endParaRPr lang="en-US" sz="1500" kern="1200" dirty="0">
            <a:solidFill>
              <a:sysClr val="window" lastClr="FFFFFF"/>
            </a:solidFill>
            <a:latin typeface="Calibri" panose="020F0502020204030204"/>
            <a:ea typeface="+mn-ea"/>
            <a:cs typeface="+mn-cs"/>
          </a:endParaRPr>
        </a:p>
      </dsp:txBody>
      <dsp:txXfrm>
        <a:off x="83331" y="1391269"/>
        <a:ext cx="1400678" cy="877222"/>
      </dsp:txXfrm>
    </dsp:sp>
    <dsp:sp modelId="{0210E668-2EED-4628-8C3F-EF065720D61B}">
      <dsp:nvSpPr>
        <dsp:cNvPr id="0" name=""/>
        <dsp:cNvSpPr/>
      </dsp:nvSpPr>
      <dsp:spPr>
        <a:xfrm>
          <a:off x="688581" y="487413"/>
          <a:ext cx="3885671" cy="3885671"/>
        </a:xfrm>
        <a:custGeom>
          <a:avLst/>
          <a:gdLst/>
          <a:ahLst/>
          <a:cxnLst/>
          <a:rect l="0" t="0" r="0" b="0"/>
          <a:pathLst>
            <a:path>
              <a:moveTo>
                <a:pt x="338426" y="847170"/>
              </a:moveTo>
              <a:arcTo wR="1942835" hR="1942835" stAng="12859770" swAng="1962246"/>
            </a:path>
          </a:pathLst>
        </a:custGeom>
        <a:noFill/>
        <a:ln w="6350" cap="flat" cmpd="sng" algn="ctr">
          <a:solidFill>
            <a:srgbClr val="70AD47">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1F740-2A4F-4D22-837E-A93AE51969C0}" type="datetimeFigureOut">
              <a:rPr lang="nl-NL" smtClean="0"/>
              <a:t>9-8-2019</a:t>
            </a:fld>
            <a:endParaRPr lang="nl-NL"/>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8F047-6B9D-406A-849E-7ED9F2416055}" type="slidenum">
              <a:rPr lang="nl-NL" smtClean="0"/>
              <a:t>‹#›</a:t>
            </a:fld>
            <a:endParaRPr lang="nl-NL"/>
          </a:p>
        </p:txBody>
      </p:sp>
    </p:spTree>
    <p:extLst>
      <p:ext uri="{BB962C8B-B14F-4D97-AF65-F5344CB8AC3E}">
        <p14:creationId xmlns:p14="http://schemas.microsoft.com/office/powerpoint/2010/main" val="3534703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85ACB29-A1EB-420A-9E5E-0B1ED61E8EE2}" type="slidenum">
              <a:rPr lang="nl-NL" altLang="nl-NL"/>
              <a:pPr/>
              <a:t>3</a:t>
            </a:fld>
            <a:endParaRPr lang="nl-NL" altLang="nl-NL"/>
          </a:p>
        </p:txBody>
      </p:sp>
    </p:spTree>
    <p:extLst>
      <p:ext uri="{BB962C8B-B14F-4D97-AF65-F5344CB8AC3E}">
        <p14:creationId xmlns:p14="http://schemas.microsoft.com/office/powerpoint/2010/main" val="3963021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a:p>
        </p:txBody>
      </p:sp>
      <p:sp>
        <p:nvSpPr>
          <p:cNvPr id="4" name="Ograda številke diapozitiva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5590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a:p>
        </p:txBody>
      </p:sp>
      <p:sp>
        <p:nvSpPr>
          <p:cNvPr id="4" name="Ograda številke diapozitiva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9065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dirty="0"/>
          </a:p>
        </p:txBody>
      </p:sp>
      <p:sp>
        <p:nvSpPr>
          <p:cNvPr id="4" name="Ograda številke diapozitiva 3"/>
          <p:cNvSpPr>
            <a:spLocks noGrp="1"/>
          </p:cNvSpPr>
          <p:nvPr>
            <p:ph type="sldNum" sz="quarter" idx="10"/>
          </p:nvPr>
        </p:nvSpPr>
        <p:spPr/>
        <p:txBody>
          <a:bodyPr/>
          <a:lstStyle/>
          <a:p>
            <a:fld id="{73C8F047-6B9D-406A-849E-7ED9F2416055}" type="slidenum">
              <a:rPr lang="nl-NL" smtClean="0"/>
              <a:t>15</a:t>
            </a:fld>
            <a:endParaRPr lang="nl-NL"/>
          </a:p>
        </p:txBody>
      </p:sp>
    </p:spTree>
    <p:extLst>
      <p:ext uri="{BB962C8B-B14F-4D97-AF65-F5344CB8AC3E}">
        <p14:creationId xmlns:p14="http://schemas.microsoft.com/office/powerpoint/2010/main" val="2569292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sl-SI"/>
          </a:p>
        </p:txBody>
      </p:sp>
      <p:sp>
        <p:nvSpPr>
          <p:cNvPr id="4" name="Ograda številke diapozitiva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5389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85ACB29-A1EB-420A-9E5E-0B1ED61E8EE2}" type="slidenum">
              <a:rPr lang="nl-NL" altLang="nl-NL"/>
              <a:pPr/>
              <a:t>19</a:t>
            </a:fld>
            <a:endParaRPr lang="nl-NL" altLang="nl-NL"/>
          </a:p>
        </p:txBody>
      </p:sp>
    </p:spTree>
    <p:extLst>
      <p:ext uri="{BB962C8B-B14F-4D97-AF65-F5344CB8AC3E}">
        <p14:creationId xmlns:p14="http://schemas.microsoft.com/office/powerpoint/2010/main" val="2766990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85ACB29-A1EB-420A-9E5E-0B1ED61E8EE2}" type="slidenum">
              <a:rPr lang="nl-NL" altLang="nl-NL"/>
              <a:pPr/>
              <a:t>20</a:t>
            </a:fld>
            <a:endParaRPr lang="nl-NL" altLang="nl-NL"/>
          </a:p>
        </p:txBody>
      </p:sp>
    </p:spTree>
    <p:extLst>
      <p:ext uri="{BB962C8B-B14F-4D97-AF65-F5344CB8AC3E}">
        <p14:creationId xmlns:p14="http://schemas.microsoft.com/office/powerpoint/2010/main" val="1325449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85ACB29-A1EB-420A-9E5E-0B1ED61E8EE2}" type="slidenum">
              <a:rPr lang="nl-NL" altLang="nl-NL"/>
              <a:pPr/>
              <a:t>21</a:t>
            </a:fld>
            <a:endParaRPr lang="nl-NL" altLang="nl-NL"/>
          </a:p>
        </p:txBody>
      </p:sp>
    </p:spTree>
    <p:extLst>
      <p:ext uri="{BB962C8B-B14F-4D97-AF65-F5344CB8AC3E}">
        <p14:creationId xmlns:p14="http://schemas.microsoft.com/office/powerpoint/2010/main" val="1217591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85ACB29-A1EB-420A-9E5E-0B1ED61E8EE2}" type="slidenum">
              <a:rPr lang="nl-NL" altLang="nl-NL"/>
              <a:pPr/>
              <a:t>22</a:t>
            </a:fld>
            <a:endParaRPr lang="nl-NL" altLang="nl-NL"/>
          </a:p>
        </p:txBody>
      </p:sp>
    </p:spTree>
    <p:extLst>
      <p:ext uri="{BB962C8B-B14F-4D97-AF65-F5344CB8AC3E}">
        <p14:creationId xmlns:p14="http://schemas.microsoft.com/office/powerpoint/2010/main" val="3256859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85ACB29-A1EB-420A-9E5E-0B1ED61E8EE2}" type="slidenum">
              <a:rPr lang="nl-NL" altLang="nl-NL"/>
              <a:pPr/>
              <a:t>23</a:t>
            </a:fld>
            <a:endParaRPr lang="nl-NL" altLang="nl-NL"/>
          </a:p>
        </p:txBody>
      </p:sp>
    </p:spTree>
    <p:extLst>
      <p:ext uri="{BB962C8B-B14F-4D97-AF65-F5344CB8AC3E}">
        <p14:creationId xmlns:p14="http://schemas.microsoft.com/office/powerpoint/2010/main" val="3507558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85ACB29-A1EB-420A-9E5E-0B1ED61E8EE2}" type="slidenum">
              <a:rPr lang="nl-NL" altLang="nl-NL"/>
              <a:pPr/>
              <a:t>24</a:t>
            </a:fld>
            <a:endParaRPr lang="nl-NL" altLang="nl-NL"/>
          </a:p>
        </p:txBody>
      </p:sp>
    </p:spTree>
    <p:extLst>
      <p:ext uri="{BB962C8B-B14F-4D97-AF65-F5344CB8AC3E}">
        <p14:creationId xmlns:p14="http://schemas.microsoft.com/office/powerpoint/2010/main" val="1593666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85ACB29-A1EB-420A-9E5E-0B1ED61E8EE2}" type="slidenum">
              <a:rPr lang="nl-NL" altLang="nl-NL"/>
              <a:pPr/>
              <a:t>4</a:t>
            </a:fld>
            <a:endParaRPr lang="nl-NL" altLang="nl-NL"/>
          </a:p>
        </p:txBody>
      </p:sp>
    </p:spTree>
    <p:extLst>
      <p:ext uri="{BB962C8B-B14F-4D97-AF65-F5344CB8AC3E}">
        <p14:creationId xmlns:p14="http://schemas.microsoft.com/office/powerpoint/2010/main" val="2979678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altLang="nl-NL"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85ACB29-A1EB-420A-9E5E-0B1ED61E8EE2}" type="slidenum">
              <a:rPr lang="nl-NL" altLang="nl-NL"/>
              <a:pPr/>
              <a:t>25</a:t>
            </a:fld>
            <a:endParaRPr lang="nl-NL" altLang="nl-NL"/>
          </a:p>
        </p:txBody>
      </p:sp>
    </p:spTree>
    <p:extLst>
      <p:ext uri="{BB962C8B-B14F-4D97-AF65-F5344CB8AC3E}">
        <p14:creationId xmlns:p14="http://schemas.microsoft.com/office/powerpoint/2010/main" val="3726074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Rest of the afternoon </a:t>
            </a:r>
            <a:endParaRPr lang="nl-NL" alt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45F589E-59CE-4016-A92C-5DAD1C2166AF}" type="slidenum">
              <a:rPr lang="nl-NL" altLang="en-US"/>
              <a:pPr/>
              <a:t>26</a:t>
            </a:fld>
            <a:endParaRPr lang="nl-NL" altLang="en-US"/>
          </a:p>
        </p:txBody>
      </p:sp>
    </p:spTree>
    <p:extLst>
      <p:ext uri="{BB962C8B-B14F-4D97-AF65-F5344CB8AC3E}">
        <p14:creationId xmlns:p14="http://schemas.microsoft.com/office/powerpoint/2010/main" val="2766334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smtClean="0"/>
              <a:t>14 ECEC non-formal ECEC initiatives in 7 countries</a:t>
            </a:r>
          </a:p>
          <a:p>
            <a:r>
              <a:rPr lang="en-US" sz="1200" dirty="0" smtClean="0"/>
              <a:t>14 active cross-sectoral networks of professionals in inclusive ECEC operating at a local level (LATs)</a:t>
            </a:r>
            <a:endParaRPr lang="nl-NL" sz="1200" dirty="0" smtClean="0"/>
          </a:p>
          <a:p>
            <a:r>
              <a:rPr lang="en-US" sz="1200" dirty="0" smtClean="0"/>
              <a:t>An impact evaluation report and recommendations and summary in all national languages. </a:t>
            </a:r>
            <a:endParaRPr lang="nl-NL" sz="1200" dirty="0" smtClean="0"/>
          </a:p>
          <a:p>
            <a:r>
              <a:rPr lang="en-US" sz="1200" dirty="0" smtClean="0"/>
              <a:t>A set of  products for the advocacy campaign: story post cards; pop museum; multi-lingual infographic, website  with data base of resources; two international events and three events per country. </a:t>
            </a:r>
          </a:p>
          <a:p>
            <a:r>
              <a:rPr lang="en-US" sz="1200" dirty="0" smtClean="0"/>
              <a:t>35 local, national and international policy makers trained in 7 countries and Brussels.   </a:t>
            </a:r>
            <a:endParaRPr lang="nl-NL" sz="1200" dirty="0" smtClean="0"/>
          </a:p>
          <a:p>
            <a:pPr>
              <a:spcBef>
                <a:spcPct val="0"/>
              </a:spcBef>
            </a:pPr>
            <a:endParaRPr lang="nl-NL" altLang="nl-NL"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85ACB29-A1EB-420A-9E5E-0B1ED61E8EE2}" type="slidenum">
              <a:rPr lang="nl-NL" altLang="nl-NL"/>
              <a:pPr/>
              <a:t>6</a:t>
            </a:fld>
            <a:endParaRPr lang="nl-NL" altLang="nl-NL"/>
          </a:p>
        </p:txBody>
      </p:sp>
    </p:spTree>
    <p:extLst>
      <p:ext uri="{BB962C8B-B14F-4D97-AF65-F5344CB8AC3E}">
        <p14:creationId xmlns:p14="http://schemas.microsoft.com/office/powerpoint/2010/main" val="845465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sl-SI" dirty="0" smtClean="0">
                <a:solidFill>
                  <a:schemeClr val="bg1">
                    <a:lumMod val="50000"/>
                  </a:schemeClr>
                </a:solidFill>
              </a:rPr>
              <a:t>Vloga LAT-a</a:t>
            </a:r>
          </a:p>
          <a:p>
            <a:pPr marL="0" marR="0" indent="0" algn="l" defTabSz="914400" rtl="0" eaLnBrk="1" fontAlgn="auto" latinLnBrk="0" hangingPunct="1">
              <a:lnSpc>
                <a:spcPct val="100000"/>
              </a:lnSpc>
              <a:spcBef>
                <a:spcPct val="0"/>
              </a:spcBef>
              <a:spcAft>
                <a:spcPts val="0"/>
              </a:spcAft>
              <a:buClrTx/>
              <a:buSzTx/>
              <a:buFontTx/>
              <a:buNone/>
              <a:tabLst/>
              <a:defRPr/>
            </a:pPr>
            <a:endParaRPr lang="sl-SI" dirty="0" smtClean="0">
              <a:solidFill>
                <a:schemeClr val="bg1">
                  <a:lumMod val="50000"/>
                </a:schemeClr>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sl-SI" dirty="0" smtClean="0">
                <a:solidFill>
                  <a:schemeClr val="bg1">
                    <a:lumMod val="50000"/>
                  </a:schemeClr>
                </a:solidFill>
              </a:rPr>
              <a:t>Raziskati </a:t>
            </a:r>
            <a:r>
              <a:rPr lang="sl-SI" dirty="0" smtClean="0">
                <a:solidFill>
                  <a:srgbClr val="008BB4"/>
                </a:solidFill>
              </a:rPr>
              <a:t>potrebe in želje skupnosti, </a:t>
            </a:r>
            <a:r>
              <a:rPr lang="sl-SI" dirty="0" smtClean="0">
                <a:solidFill>
                  <a:schemeClr val="bg1">
                    <a:lumMod val="50000"/>
                  </a:schemeClr>
                </a:solidFill>
              </a:rPr>
              <a:t>na podlagi katerih se oblikuje prostor za igro in se</a:t>
            </a:r>
            <a:r>
              <a:rPr lang="en-US" dirty="0" smtClean="0">
                <a:solidFill>
                  <a:schemeClr val="bg1">
                    <a:lumMod val="50000"/>
                  </a:schemeClr>
                </a:solidFill>
              </a:rPr>
              <a:t> </a:t>
            </a:r>
            <a:r>
              <a:rPr lang="sl-SI" dirty="0" smtClean="0">
                <a:solidFill>
                  <a:srgbClr val="008BB4"/>
                </a:solidFill>
              </a:rPr>
              <a:t>poveže z obstoječimi storitvami. </a:t>
            </a:r>
            <a:endParaRPr lang="nl-NL" dirty="0" smtClean="0">
              <a:solidFill>
                <a:srgbClr val="008BB4"/>
              </a:solidFill>
            </a:endParaRPr>
          </a:p>
          <a:p>
            <a:pPr>
              <a:spcBef>
                <a:spcPct val="0"/>
              </a:spcBef>
            </a:pPr>
            <a:endParaRPr lang="sl-SI" altLang="nl-NL" dirty="0" smtClean="0"/>
          </a:p>
          <a:p>
            <a:pPr>
              <a:defRPr/>
            </a:pPr>
            <a:r>
              <a:rPr lang="sl-SI" dirty="0" smtClean="0">
                <a:solidFill>
                  <a:srgbClr val="C9423B"/>
                </a:solidFill>
              </a:rPr>
              <a:t>Dolgoročnost</a:t>
            </a:r>
            <a:r>
              <a:rPr lang="en-US" dirty="0" smtClean="0">
                <a:solidFill>
                  <a:srgbClr val="C9423B"/>
                </a:solidFill>
              </a:rPr>
              <a:t>? </a:t>
            </a:r>
          </a:p>
          <a:p>
            <a:pPr marL="0" indent="0">
              <a:buNone/>
              <a:defRPr/>
            </a:pPr>
            <a:r>
              <a:rPr lang="sl-SI" dirty="0" smtClean="0">
                <a:solidFill>
                  <a:schemeClr val="bg1">
                    <a:lumMod val="50000"/>
                  </a:schemeClr>
                </a:solidFill>
              </a:rPr>
              <a:t>Člani lokalnega akcijskega tima predstavljajo </a:t>
            </a:r>
            <a:r>
              <a:rPr lang="sl-SI" dirty="0" smtClean="0">
                <a:solidFill>
                  <a:srgbClr val="008BB4"/>
                </a:solidFill>
              </a:rPr>
              <a:t>različne institucije in skupnosti </a:t>
            </a:r>
            <a:r>
              <a:rPr lang="en-GB" dirty="0" smtClean="0">
                <a:solidFill>
                  <a:schemeClr val="bg1">
                    <a:lumMod val="50000"/>
                  </a:schemeClr>
                </a:solidFill>
              </a:rPr>
              <a:t>(</a:t>
            </a:r>
            <a:r>
              <a:rPr lang="sl-SI" dirty="0" smtClean="0">
                <a:solidFill>
                  <a:schemeClr val="bg1">
                    <a:lumMod val="50000"/>
                  </a:schemeClr>
                </a:solidFill>
              </a:rPr>
              <a:t>npr: romsko in </a:t>
            </a:r>
            <a:r>
              <a:rPr lang="sl-SI" dirty="0" err="1" smtClean="0">
                <a:solidFill>
                  <a:schemeClr val="bg1">
                    <a:lumMod val="50000"/>
                  </a:schemeClr>
                </a:solidFill>
              </a:rPr>
              <a:t>neromsko</a:t>
            </a:r>
            <a:r>
              <a:rPr lang="sl-SI" dirty="0" smtClean="0">
                <a:solidFill>
                  <a:schemeClr val="bg1">
                    <a:lumMod val="50000"/>
                  </a:schemeClr>
                </a:solidFill>
              </a:rPr>
              <a:t>) in se učijo, kako</a:t>
            </a:r>
            <a:r>
              <a:rPr lang="en-GB" dirty="0" smtClean="0">
                <a:solidFill>
                  <a:schemeClr val="bg1">
                    <a:lumMod val="50000"/>
                  </a:schemeClr>
                </a:solidFill>
              </a:rPr>
              <a:t> </a:t>
            </a:r>
            <a:r>
              <a:rPr lang="sl-SI" dirty="0" smtClean="0">
                <a:solidFill>
                  <a:srgbClr val="008BB4"/>
                </a:solidFill>
              </a:rPr>
              <a:t>sodelovati skupaj, podpirati, vzpostaviti in ohraniti </a:t>
            </a:r>
            <a:r>
              <a:rPr lang="en-GB" dirty="0" smtClean="0">
                <a:solidFill>
                  <a:schemeClr val="bg1">
                    <a:lumMod val="50000"/>
                  </a:schemeClr>
                </a:solidFill>
              </a:rPr>
              <a:t> </a:t>
            </a:r>
            <a:r>
              <a:rPr lang="sl-SI" dirty="0" smtClean="0">
                <a:solidFill>
                  <a:schemeClr val="bg1">
                    <a:lumMod val="50000"/>
                  </a:schemeClr>
                </a:solidFill>
              </a:rPr>
              <a:t>iniciative za doseganje socialne kohezije.</a:t>
            </a:r>
          </a:p>
          <a:p>
            <a:pPr marL="0" indent="0">
              <a:buNone/>
              <a:defRPr/>
            </a:pPr>
            <a:endParaRPr lang="en-US" dirty="0" smtClean="0">
              <a:solidFill>
                <a:schemeClr val="bg1">
                  <a:lumMod val="50000"/>
                </a:schemeClr>
              </a:solidFill>
            </a:endParaRPr>
          </a:p>
          <a:p>
            <a:pPr>
              <a:defRPr/>
            </a:pPr>
            <a:r>
              <a:rPr lang="sl-SI" dirty="0" smtClean="0">
                <a:solidFill>
                  <a:srgbClr val="C9423B"/>
                </a:solidFill>
              </a:rPr>
              <a:t>Vloga</a:t>
            </a:r>
            <a:r>
              <a:rPr lang="en-US" dirty="0" smtClean="0">
                <a:solidFill>
                  <a:srgbClr val="C9423B"/>
                </a:solidFill>
              </a:rPr>
              <a:t>?</a:t>
            </a:r>
            <a:endParaRPr lang="sl-SI" dirty="0" smtClean="0">
              <a:solidFill>
                <a:srgbClr val="C9423B"/>
              </a:solidFill>
            </a:endParaRPr>
          </a:p>
          <a:p>
            <a:pPr>
              <a:defRPr/>
            </a:pPr>
            <a:r>
              <a:rPr lang="sl-SI" dirty="0" smtClean="0">
                <a:solidFill>
                  <a:srgbClr val="008BB4"/>
                </a:solidFill>
              </a:rPr>
              <a:t>Načrtovati (soustvarjati), voditi in spremljati prostor za igro </a:t>
            </a:r>
            <a:r>
              <a:rPr lang="sl-SI" dirty="0" smtClean="0">
                <a:solidFill>
                  <a:schemeClr val="bg1">
                    <a:lumMod val="50000"/>
                  </a:schemeClr>
                </a:solidFill>
              </a:rPr>
              <a:t>in dejavnosti v njem, delovanje knjižnice igrač, zagotavljanje dobrega sodelovanja, izmenjava informacij in skupno odločanje.</a:t>
            </a:r>
            <a:endParaRPr lang="nl-NL" smtClean="0">
              <a:solidFill>
                <a:schemeClr val="bg1">
                  <a:lumMod val="50000"/>
                </a:schemeClr>
              </a:solidFill>
            </a:endParaRPr>
          </a:p>
          <a:p>
            <a:pPr>
              <a:spcBef>
                <a:spcPct val="0"/>
              </a:spcBef>
            </a:pPr>
            <a:endParaRPr lang="nl-NL" altLang="nl-NL"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385ACB29-A1EB-420A-9E5E-0B1ED61E8EE2}" type="slidenum">
              <a:rPr lang="nl-NL" altLang="nl-NL"/>
              <a:pPr/>
              <a:t>7</a:t>
            </a:fld>
            <a:endParaRPr lang="nl-NL" altLang="nl-NL"/>
          </a:p>
        </p:txBody>
      </p:sp>
    </p:spTree>
    <p:extLst>
      <p:ext uri="{BB962C8B-B14F-4D97-AF65-F5344CB8AC3E}">
        <p14:creationId xmlns:p14="http://schemas.microsoft.com/office/powerpoint/2010/main" val="3171037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44fe5fa5d7_1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44fe5fa5d7_1_21:notes"/>
          <p:cNvSpPr txBox="1">
            <a:spLocks noGrp="1"/>
          </p:cNvSpPr>
          <p:nvPr>
            <p:ph type="body" idx="1"/>
          </p:nvPr>
        </p:nvSpPr>
        <p:spPr>
          <a:xfrm>
            <a:off x="685800" y="4343401"/>
            <a:ext cx="5486501" cy="4114772"/>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sz="1200" dirty="0" smtClean="0"/>
              <a:t>Je prostor, kjer lahko starši, stari starši in strokovni delavci neformalno dostopajo do </a:t>
            </a:r>
            <a:r>
              <a:rPr lang="sl-SI" sz="1200" b="1" dirty="0" smtClean="0"/>
              <a:t>informacij o vzgoji, zdravju, učenju in razvoju v zgodnjem otroštvu.</a:t>
            </a:r>
            <a:endParaRPr lang="sl-SI" sz="1200" dirty="0" smtClean="0"/>
          </a:p>
          <a:p>
            <a:pPr marL="0" lvl="0" indent="0" algn="l" rtl="0">
              <a:spcBef>
                <a:spcPts val="0"/>
              </a:spcBef>
              <a:spcAft>
                <a:spcPts val="0"/>
              </a:spcAft>
              <a:buNone/>
            </a:pPr>
            <a:endParaRPr lang="sl-SI"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sz="1200" dirty="0" smtClean="0"/>
              <a:t>Je prostor, kjer se otroci in odrasli vseh starosti  lahko </a:t>
            </a:r>
            <a:r>
              <a:rPr lang="sl-SI" sz="1200" b="1" dirty="0" smtClean="0"/>
              <a:t>srečujejo, skupaj preživljajo čas in se igrajo.</a:t>
            </a:r>
            <a:endParaRPr lang="sl-SI" sz="1200" dirty="0" smtClean="0"/>
          </a:p>
          <a:p>
            <a:pPr marL="0" lvl="0" indent="0" algn="l" rtl="0">
              <a:spcBef>
                <a:spcPts val="0"/>
              </a:spcBef>
              <a:spcAft>
                <a:spcPts val="0"/>
              </a:spcAft>
              <a:buNone/>
            </a:pPr>
            <a:endParaRPr lang="sl-SI" dirty="0" smtClean="0"/>
          </a:p>
          <a:p>
            <a:pPr>
              <a:buFontTx/>
              <a:buChar char="-"/>
            </a:pPr>
            <a:r>
              <a:rPr lang="sl-SI" dirty="0" smtClean="0"/>
              <a:t>Prostor, kjer so na voljo različne storitve</a:t>
            </a:r>
          </a:p>
          <a:p>
            <a:pPr>
              <a:buFontTx/>
              <a:buChar char="-"/>
            </a:pPr>
            <a:r>
              <a:rPr lang="sl-SI" dirty="0" smtClean="0"/>
              <a:t>Temeljijo na sodelovanju in vključevanju skupnosti</a:t>
            </a:r>
          </a:p>
          <a:p>
            <a:pPr>
              <a:buFontTx/>
              <a:buChar char="-"/>
            </a:pPr>
            <a:r>
              <a:rPr lang="sl-SI" dirty="0" smtClean="0"/>
              <a:t>Temeljijo na potrebah skupnosti in odražajo raznolikost skupnosti ter specifične posebnosti. </a:t>
            </a:r>
            <a:endParaRPr lang="en-US" dirty="0" smtClean="0"/>
          </a:p>
          <a:p>
            <a:pPr>
              <a:buFontTx/>
              <a:buChar char="-"/>
            </a:pPr>
            <a:r>
              <a:rPr lang="sl-SI" dirty="0" smtClean="0"/>
              <a:t>Izkoriščajo vse prednosti skupnosti</a:t>
            </a:r>
          </a:p>
          <a:p>
            <a:pPr>
              <a:buFontTx/>
              <a:buChar char="-"/>
            </a:pPr>
            <a:r>
              <a:rPr lang="sl-SI" dirty="0" smtClean="0"/>
              <a:t>Organizirajo storitve za skupnost, ki jo pripravlja skupnost</a:t>
            </a:r>
          </a:p>
          <a:p>
            <a:pPr>
              <a:buFontTx/>
              <a:buChar char="-"/>
            </a:pPr>
            <a:r>
              <a:rPr lang="sl-SI" dirty="0" smtClean="0"/>
              <a:t>So prostori, kjer se odvijajo različne storitve, ki so privlačne in dostopne vsem.</a:t>
            </a:r>
            <a:endParaRPr lang="en-US" dirty="0" smtClean="0"/>
          </a:p>
          <a:p>
            <a:pPr marL="0" lvl="0" indent="0" algn="l" rtl="0">
              <a:spcBef>
                <a:spcPts val="0"/>
              </a:spcBef>
              <a:spcAft>
                <a:spcPts val="0"/>
              </a:spcAft>
              <a:buNone/>
            </a:pPr>
            <a:endParaRPr dirty="0"/>
          </a:p>
        </p:txBody>
      </p:sp>
      <p:sp>
        <p:nvSpPr>
          <p:cNvPr id="108" name="Google Shape;108;g44fe5fa5d7_1_21:notes"/>
          <p:cNvSpPr txBox="1">
            <a:spLocks noGrp="1"/>
          </p:cNvSpPr>
          <p:nvPr>
            <p:ph type="sldNum" idx="12"/>
          </p:nvPr>
        </p:nvSpPr>
        <p:spPr>
          <a:xfrm>
            <a:off x="3884613" y="8685213"/>
            <a:ext cx="2971716" cy="457136"/>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extLst>
      <p:ext uri="{BB962C8B-B14F-4D97-AF65-F5344CB8AC3E}">
        <p14:creationId xmlns:p14="http://schemas.microsoft.com/office/powerpoint/2010/main" val="1804349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sz="1200" b="1" dirty="0" smtClean="0"/>
              <a:t>Oblikovanje, izvajanje, spremljanje in evalvacija pilotnih akcij</a:t>
            </a:r>
            <a:r>
              <a:rPr lang="sl-SI" sz="1200" dirty="0" smtClean="0"/>
              <a:t> (knjižnica igrač, medgeneracijsko učenje). Za to bo zadolžen </a:t>
            </a:r>
            <a:r>
              <a:rPr lang="sl-SI" sz="1200" b="1" dirty="0" smtClean="0"/>
              <a:t>lokalni akcijski tim (LAT)</a:t>
            </a:r>
            <a:r>
              <a:rPr lang="sl-SI" sz="1200" dirty="0" smtClean="0"/>
              <a:t>, ki bo v svojih skupnostih podpiral aktivnosti. Sestavljali ga bodo predstavniki romske in </a:t>
            </a:r>
            <a:r>
              <a:rPr lang="sl-SI" sz="1200" dirty="0" err="1" smtClean="0"/>
              <a:t>neromske</a:t>
            </a:r>
            <a:r>
              <a:rPr lang="sl-SI" sz="1200" dirty="0" smtClean="0"/>
              <a:t> skupnosti, obstoječih služb na področju zgodnjega otroštva (vrtci, zdravstveni dom, center za socialno delo itd.), lokalne oblasti, društva, člani Mreže REYN Slovenija ipd. Pedagoški inštitut bo koordiniral spremljanje in evalvacijo ter tudi nudil podporo pri izvajanju dejavnosti.</a:t>
            </a:r>
          </a:p>
          <a:p>
            <a:endParaRPr lang="sl-SI" dirty="0" smtClean="0"/>
          </a:p>
          <a:p>
            <a:r>
              <a:rPr lang="sl-SI" sz="1200" b="0" i="0" u="none" strike="noStrike" cap="none" dirty="0" smtClean="0">
                <a:solidFill>
                  <a:schemeClr val="dk1"/>
                </a:solidFill>
                <a:effectLst/>
                <a:latin typeface="Calibri"/>
                <a:ea typeface="Calibri"/>
                <a:cs typeface="Calibri"/>
                <a:sym typeface="Calibri"/>
              </a:rPr>
              <a:t>Knjižnice igrač vodijo </a:t>
            </a:r>
            <a:r>
              <a:rPr lang="sl-SI" sz="1200" b="1" i="0" u="none" strike="noStrike" cap="none" dirty="0" smtClean="0">
                <a:solidFill>
                  <a:schemeClr val="dk1"/>
                </a:solidFill>
                <a:effectLst/>
                <a:latin typeface="Calibri"/>
                <a:ea typeface="Calibri"/>
                <a:cs typeface="Calibri"/>
                <a:sym typeface="Calibri"/>
              </a:rPr>
              <a:t>lokalni akcijski timi (LAT)</a:t>
            </a:r>
            <a:r>
              <a:rPr lang="sl-SI" sz="1200" b="0" i="0" u="none" strike="noStrike" cap="none" dirty="0" smtClean="0">
                <a:solidFill>
                  <a:schemeClr val="dk1"/>
                </a:solidFill>
                <a:effectLst/>
                <a:latin typeface="Calibri"/>
                <a:ea typeface="Calibri"/>
                <a:cs typeface="Calibri"/>
                <a:sym typeface="Calibri"/>
              </a:rPr>
              <a:t>. To so lokalni odbori, ki usklajujejo proces </a:t>
            </a:r>
            <a:r>
              <a:rPr lang="sl-SI" sz="1200" b="1" i="0" u="none" strike="noStrike" cap="none" dirty="0" smtClean="0">
                <a:solidFill>
                  <a:schemeClr val="dk1"/>
                </a:solidFill>
                <a:effectLst/>
                <a:latin typeface="Calibri"/>
                <a:ea typeface="Calibri"/>
                <a:cs typeface="Calibri"/>
                <a:sym typeface="Calibri"/>
              </a:rPr>
              <a:t>oblikovanja, vodenja in spremljanja aktivnosti v knjižnici igrač</a:t>
            </a:r>
            <a:r>
              <a:rPr lang="sl-SI" sz="1200" b="0" i="0" u="none" strike="noStrike" cap="none" dirty="0" smtClean="0">
                <a:solidFill>
                  <a:schemeClr val="dk1"/>
                </a:solidFill>
                <a:effectLst/>
                <a:latin typeface="Calibri"/>
                <a:ea typeface="Calibri"/>
                <a:cs typeface="Calibri"/>
                <a:sym typeface="Calibri"/>
              </a:rPr>
              <a:t>, kar zagotavlja dobro usklajevanje, izmenjavo</a:t>
            </a:r>
            <a:r>
              <a:rPr lang="sl-SI" sz="1200" b="1" i="0" u="none" strike="noStrike" cap="none" dirty="0" smtClean="0">
                <a:solidFill>
                  <a:schemeClr val="dk1"/>
                </a:solidFill>
                <a:effectLst/>
                <a:latin typeface="Calibri"/>
                <a:ea typeface="Calibri"/>
                <a:cs typeface="Calibri"/>
                <a:sym typeface="Calibri"/>
              </a:rPr>
              <a:t> </a:t>
            </a:r>
            <a:r>
              <a:rPr lang="sl-SI" sz="1200" b="0" i="0" u="none" strike="noStrike" cap="none" dirty="0" smtClean="0">
                <a:solidFill>
                  <a:schemeClr val="dk1"/>
                </a:solidFill>
                <a:effectLst/>
                <a:latin typeface="Calibri"/>
                <a:ea typeface="Calibri"/>
                <a:cs typeface="Calibri"/>
                <a:sym typeface="Calibri"/>
              </a:rPr>
              <a:t>informacij in lokalno lastništvo. Pri oblikovanju lokalnih akcijskih timov upoštevamo trajnost:</a:t>
            </a:r>
            <a:r>
              <a:rPr lang="sl-SI" sz="1200" b="1" i="0" u="none" strike="noStrike" cap="none" dirty="0" smtClean="0">
                <a:solidFill>
                  <a:schemeClr val="dk1"/>
                </a:solidFill>
                <a:effectLst/>
                <a:latin typeface="Calibri"/>
                <a:ea typeface="Calibri"/>
                <a:cs typeface="Calibri"/>
                <a:sym typeface="Calibri"/>
              </a:rPr>
              <a:t> </a:t>
            </a:r>
            <a:r>
              <a:rPr lang="sl-SI" sz="1200" b="0" i="0" u="none" strike="noStrike" cap="none" dirty="0" smtClean="0">
                <a:solidFill>
                  <a:schemeClr val="dk1"/>
                </a:solidFill>
                <a:effectLst/>
                <a:latin typeface="Calibri"/>
                <a:ea typeface="Calibri"/>
                <a:cs typeface="Calibri"/>
                <a:sym typeface="Calibri"/>
              </a:rPr>
              <a:t>skupina deležnikov, ki zastopa različne institucije in skupnosti </a:t>
            </a:r>
          </a:p>
          <a:p>
            <a:r>
              <a:rPr lang="sl-SI" sz="1200" b="0" i="0" u="none" strike="noStrike" cap="none" dirty="0" smtClean="0">
                <a:solidFill>
                  <a:schemeClr val="dk1"/>
                </a:solidFill>
                <a:effectLst/>
                <a:latin typeface="Calibri"/>
                <a:ea typeface="Calibri"/>
                <a:cs typeface="Calibri"/>
                <a:sym typeface="Calibri"/>
              </a:rPr>
              <a:t>(npr. Rome/</a:t>
            </a:r>
            <a:r>
              <a:rPr lang="sl-SI" sz="1200" b="0" i="0" u="none" strike="noStrike" cap="none" dirty="0" err="1" smtClean="0">
                <a:solidFill>
                  <a:schemeClr val="dk1"/>
                </a:solidFill>
                <a:effectLst/>
                <a:latin typeface="Calibri"/>
                <a:ea typeface="Calibri"/>
                <a:cs typeface="Calibri"/>
                <a:sym typeface="Calibri"/>
              </a:rPr>
              <a:t>Nerome</a:t>
            </a:r>
            <a:r>
              <a:rPr lang="sl-SI" sz="1200" b="0" i="0" u="none" strike="noStrike" cap="none" dirty="0" smtClean="0">
                <a:solidFill>
                  <a:schemeClr val="dk1"/>
                </a:solidFill>
                <a:effectLst/>
                <a:latin typeface="Calibri"/>
                <a:ea typeface="Calibri"/>
                <a:cs typeface="Calibri"/>
                <a:sym typeface="Calibri"/>
              </a:rPr>
              <a:t>), usposobljena za vzpostavitev in podpiranje pobud na področju izobraževanja in vzgoje v zgodnjem otroštvu in socialne kohezije (glej spodaj). Pri projektu TOY </a:t>
            </a:r>
            <a:r>
              <a:rPr lang="sl-SI" sz="1200" b="0" i="0" u="none" strike="noStrike" cap="none" dirty="0" err="1" smtClean="0">
                <a:solidFill>
                  <a:schemeClr val="dk1"/>
                </a:solidFill>
                <a:effectLst/>
                <a:latin typeface="Calibri"/>
                <a:ea typeface="Calibri"/>
                <a:cs typeface="Calibri"/>
                <a:sym typeface="Calibri"/>
              </a:rPr>
              <a:t>for</a:t>
            </a:r>
            <a:r>
              <a:rPr lang="sl-SI" sz="1200" b="0" i="0" u="none" strike="noStrike" cap="none" dirty="0" smtClean="0">
                <a:solidFill>
                  <a:schemeClr val="dk1"/>
                </a:solidFill>
                <a:effectLst/>
                <a:latin typeface="Calibri"/>
                <a:ea typeface="Calibri"/>
                <a:cs typeface="Calibri"/>
                <a:sym typeface="Calibri"/>
              </a:rPr>
              <a:t> </a:t>
            </a:r>
            <a:r>
              <a:rPr lang="sl-SI" sz="1200" b="0" i="0" u="none" strike="noStrike" cap="none" dirty="0" err="1" smtClean="0">
                <a:solidFill>
                  <a:schemeClr val="dk1"/>
                </a:solidFill>
                <a:effectLst/>
                <a:latin typeface="Calibri"/>
                <a:ea typeface="Calibri"/>
                <a:cs typeface="Calibri"/>
                <a:sym typeface="Calibri"/>
              </a:rPr>
              <a:t>Inclusion</a:t>
            </a:r>
            <a:r>
              <a:rPr lang="sl-SI" sz="1200" b="0" i="0" u="none" strike="noStrike" cap="none" dirty="0" smtClean="0">
                <a:solidFill>
                  <a:schemeClr val="dk1"/>
                </a:solidFill>
                <a:effectLst/>
                <a:latin typeface="Calibri"/>
                <a:ea typeface="Calibri"/>
                <a:cs typeface="Calibri"/>
                <a:sym typeface="Calibri"/>
              </a:rPr>
              <a:t> smo</a:t>
            </a:r>
            <a:r>
              <a:rPr lang="sl-SI" sz="1200" b="1" i="0" u="none" strike="noStrike" cap="none" dirty="0" smtClean="0">
                <a:solidFill>
                  <a:schemeClr val="dk1"/>
                </a:solidFill>
                <a:effectLst/>
                <a:latin typeface="Calibri"/>
                <a:ea typeface="Calibri"/>
                <a:cs typeface="Calibri"/>
                <a:sym typeface="Calibri"/>
              </a:rPr>
              <a:t> lokalne akcijske time </a:t>
            </a:r>
            <a:r>
              <a:rPr lang="sl-SI" sz="1200" b="0" i="0" u="none" strike="noStrike" cap="none" dirty="0" smtClean="0">
                <a:solidFill>
                  <a:schemeClr val="dk1"/>
                </a:solidFill>
                <a:effectLst/>
                <a:latin typeface="Calibri"/>
                <a:ea typeface="Calibri"/>
                <a:cs typeface="Calibri"/>
                <a:sym typeface="Calibri"/>
              </a:rPr>
              <a:t>oblikovali na vsaki lokaciji kot glavnega upravljavca knjižnice igrač. Povprečno število članov LAT je bilo 12, število in sestava pa sta se razlikovala od lokacije do lokacije. </a:t>
            </a:r>
            <a:r>
              <a:rPr lang="sl-SI" sz="1200" b="1" i="0" u="none" strike="noStrike" cap="none" dirty="0" smtClean="0">
                <a:solidFill>
                  <a:schemeClr val="dk1"/>
                </a:solidFill>
                <a:effectLst/>
                <a:latin typeface="Calibri"/>
                <a:ea typeface="Calibri"/>
                <a:cs typeface="Calibri"/>
                <a:sym typeface="Calibri"/>
              </a:rPr>
              <a:t>Lokalni akcijski timi</a:t>
            </a:r>
            <a:r>
              <a:rPr lang="sl-SI" sz="1200" b="0" i="0" u="none" strike="noStrike" cap="none" dirty="0" smtClean="0">
                <a:solidFill>
                  <a:schemeClr val="dk1"/>
                </a:solidFill>
                <a:effectLst/>
                <a:latin typeface="Calibri"/>
                <a:ea typeface="Calibri"/>
                <a:cs typeface="Calibri"/>
                <a:sym typeface="Calibri"/>
              </a:rPr>
              <a:t> </a:t>
            </a:r>
            <a:r>
              <a:rPr lang="sl-SI" sz="1200" b="1" i="0" u="none" strike="noStrike" cap="none" dirty="0" smtClean="0">
                <a:solidFill>
                  <a:schemeClr val="dk1"/>
                </a:solidFill>
                <a:effectLst/>
                <a:latin typeface="Calibri"/>
                <a:ea typeface="Calibri"/>
                <a:cs typeface="Calibri"/>
                <a:sym typeface="Calibri"/>
              </a:rPr>
              <a:t>so bili bolj uspešni, ko so pri njih sodelovali Romi</a:t>
            </a:r>
            <a:r>
              <a:rPr lang="sl-SI" sz="1200" b="0" i="0" u="none" strike="noStrike" cap="none" dirty="0" smtClean="0">
                <a:solidFill>
                  <a:schemeClr val="dk1"/>
                </a:solidFill>
                <a:effectLst/>
                <a:latin typeface="Calibri"/>
                <a:ea typeface="Calibri"/>
                <a:cs typeface="Calibri"/>
                <a:sym typeface="Calibri"/>
              </a:rPr>
              <a:t>.</a:t>
            </a:r>
          </a:p>
          <a:p>
            <a:endParaRPr lang="sl-SI" sz="1200" b="0" i="0" u="none" strike="noStrike" cap="none" dirty="0" smtClean="0">
              <a:solidFill>
                <a:schemeClr val="dk1"/>
              </a:solidFill>
              <a:effectLst/>
              <a:latin typeface="Calibri"/>
              <a:ea typeface="Calibri"/>
              <a:cs typeface="Calibri"/>
              <a:sym typeface="Calibri"/>
            </a:endParaRPr>
          </a:p>
          <a:p>
            <a:r>
              <a:rPr lang="sl-SI" sz="1200" b="0" i="0" u="none" strike="noStrike" cap="none" dirty="0" smtClean="0">
                <a:solidFill>
                  <a:schemeClr val="dk1"/>
                </a:solidFill>
                <a:effectLst/>
                <a:latin typeface="Calibri"/>
                <a:ea typeface="Calibri"/>
                <a:cs typeface="Calibri"/>
                <a:sym typeface="Calibri"/>
              </a:rPr>
              <a:t>V ostalih državah</a:t>
            </a:r>
            <a:r>
              <a:rPr lang="sl-SI" sz="1200" b="0" i="0" u="none" strike="noStrike" cap="none" baseline="0" dirty="0" smtClean="0">
                <a:solidFill>
                  <a:schemeClr val="dk1"/>
                </a:solidFill>
                <a:effectLst/>
                <a:latin typeface="Calibri"/>
                <a:ea typeface="Calibri"/>
                <a:cs typeface="Calibri"/>
                <a:sym typeface="Calibri"/>
              </a:rPr>
              <a:t> imajo v LAT-e vključene tudi predstavnike lokalnih oblasti – te podpore bi si v našem primeru še želeli. </a:t>
            </a:r>
            <a:endParaRPr lang="sl-SI" sz="1200" b="0" i="0" u="none" strike="noStrike" cap="none" dirty="0" smtClean="0">
              <a:solidFill>
                <a:schemeClr val="dk1"/>
              </a:solidFill>
              <a:effectLst/>
              <a:latin typeface="Calibri"/>
              <a:ea typeface="Calibri"/>
              <a:cs typeface="Calibri"/>
              <a:sym typeface="Calibri"/>
            </a:endParaRPr>
          </a:p>
          <a:p>
            <a:endParaRPr lang="sl-SI" dirty="0" smtClean="0"/>
          </a:p>
          <a:p>
            <a:r>
              <a:rPr lang="sl-SI" sz="1200" dirty="0" smtClean="0">
                <a:solidFill>
                  <a:srgbClr val="008BB4"/>
                </a:solidFill>
              </a:rPr>
              <a:t>Knjižnice igrač </a:t>
            </a:r>
            <a:r>
              <a:rPr lang="sl-SI" sz="1200" dirty="0" smtClean="0">
                <a:solidFill>
                  <a:schemeClr val="tx1">
                    <a:lumMod val="50000"/>
                    <a:lumOff val="50000"/>
                  </a:schemeClr>
                </a:solidFill>
              </a:rPr>
              <a:t>se nahajajo v prostoru, ki je dostopno </a:t>
            </a:r>
            <a:r>
              <a:rPr lang="sl-SI" sz="1200" dirty="0" smtClean="0">
                <a:solidFill>
                  <a:srgbClr val="008BB4"/>
                </a:solidFill>
              </a:rPr>
              <a:t>vsem družinam v okolju, </a:t>
            </a:r>
            <a:r>
              <a:rPr lang="sl-SI" sz="1200" dirty="0" smtClean="0">
                <a:solidFill>
                  <a:schemeClr val="tx1">
                    <a:lumMod val="50000"/>
                    <a:lumOff val="50000"/>
                  </a:schemeClr>
                </a:solidFill>
              </a:rPr>
              <a:t>vodijo in oblikujejo pa ga </a:t>
            </a:r>
            <a:r>
              <a:rPr lang="en-US" sz="1200" dirty="0" smtClean="0">
                <a:solidFill>
                  <a:srgbClr val="008BB4"/>
                </a:solidFill>
              </a:rPr>
              <a:t>lo</a:t>
            </a:r>
            <a:r>
              <a:rPr lang="sl-SI" sz="1200" dirty="0" smtClean="0">
                <a:solidFill>
                  <a:srgbClr val="008BB4"/>
                </a:solidFill>
              </a:rPr>
              <a:t>k</a:t>
            </a:r>
            <a:r>
              <a:rPr lang="en-US" sz="1200" dirty="0" smtClean="0">
                <a:solidFill>
                  <a:srgbClr val="008BB4"/>
                </a:solidFill>
              </a:rPr>
              <a:t>al</a:t>
            </a:r>
            <a:r>
              <a:rPr lang="sl-SI" sz="1200" dirty="0" smtClean="0">
                <a:solidFill>
                  <a:srgbClr val="008BB4"/>
                </a:solidFill>
              </a:rPr>
              <a:t>ni odbori, imenovani lokalni akcijski timi (LAT-i).</a:t>
            </a:r>
            <a:endParaRPr lang="en-US" sz="1200" dirty="0" smtClean="0">
              <a:solidFill>
                <a:schemeClr val="tx1">
                  <a:lumMod val="50000"/>
                  <a:lumOff val="50000"/>
                </a:schemeClr>
              </a:solidFill>
            </a:endParaRPr>
          </a:p>
          <a:p>
            <a:r>
              <a:rPr lang="sl-SI" sz="1200" dirty="0" smtClean="0">
                <a:solidFill>
                  <a:schemeClr val="tx1">
                    <a:lumMod val="50000"/>
                    <a:lumOff val="50000"/>
                  </a:schemeClr>
                </a:solidFill>
              </a:rPr>
              <a:t>LAT sestavljajo predstavniki različnih organizacij in institucij s področja vzgoje in izobraževanja, socialnega varstva, zdravstva ter predstavniki lokalne oblasti in različnih manjšin, ki so prisotne v okolju.</a:t>
            </a:r>
            <a:r>
              <a:rPr lang="en-US" sz="1200" dirty="0" smtClean="0">
                <a:solidFill>
                  <a:schemeClr val="tx1">
                    <a:lumMod val="50000"/>
                    <a:lumOff val="50000"/>
                  </a:schemeClr>
                </a:solidFill>
              </a:rPr>
              <a:t> </a:t>
            </a:r>
          </a:p>
          <a:p>
            <a:r>
              <a:rPr lang="sl-SI" sz="1200" dirty="0" smtClean="0">
                <a:solidFill>
                  <a:schemeClr val="tx1">
                    <a:lumMod val="50000"/>
                    <a:lumOff val="50000"/>
                  </a:schemeClr>
                </a:solidFill>
              </a:rPr>
              <a:t>Različne organizirane dejavnosti pomagajo razvijati potrebne</a:t>
            </a:r>
            <a:r>
              <a:rPr lang="en-US" sz="1200" dirty="0" smtClean="0">
                <a:solidFill>
                  <a:schemeClr val="tx1">
                    <a:lumMod val="50000"/>
                    <a:lumOff val="50000"/>
                  </a:schemeClr>
                </a:solidFill>
              </a:rPr>
              <a:t> </a:t>
            </a:r>
            <a:r>
              <a:rPr lang="sl-SI" sz="1200" dirty="0" smtClean="0">
                <a:solidFill>
                  <a:srgbClr val="008BB4"/>
                </a:solidFill>
              </a:rPr>
              <a:t>veščine in znanje za neformalno izobraževanje,  osveščajo in povezujejo skupnost</a:t>
            </a:r>
            <a:r>
              <a:rPr lang="sl-SI" sz="1200" dirty="0" smtClean="0">
                <a:solidFill>
                  <a:schemeClr val="tx1">
                    <a:lumMod val="50000"/>
                    <a:lumOff val="50000"/>
                  </a:schemeClr>
                </a:solidFill>
              </a:rPr>
              <a:t>, hkrati pa omogočajo tudi </a:t>
            </a:r>
            <a:r>
              <a:rPr lang="sl-SI" sz="1200" dirty="0" smtClean="0">
                <a:solidFill>
                  <a:srgbClr val="008BB4"/>
                </a:solidFill>
              </a:rPr>
              <a:t>medgeneracijsko učenje, </a:t>
            </a:r>
            <a:r>
              <a:rPr lang="sl-SI" sz="1200" dirty="0" smtClean="0">
                <a:solidFill>
                  <a:schemeClr val="tx1">
                    <a:lumMod val="50000"/>
                    <a:lumOff val="50000"/>
                  </a:schemeClr>
                </a:solidFill>
              </a:rPr>
              <a:t>ki vključuje tudi starejše odrasle iz okolja. </a:t>
            </a:r>
            <a:endParaRPr lang="nl-NL" sz="1200" dirty="0" smtClean="0">
              <a:solidFill>
                <a:schemeClr val="tx1">
                  <a:lumMod val="50000"/>
                  <a:lumOff val="50000"/>
                </a:schemeClr>
              </a:solidFill>
            </a:endParaRPr>
          </a:p>
          <a:p>
            <a:endParaRPr lang="sl-SI" dirty="0" smtClean="0"/>
          </a:p>
          <a:p>
            <a:endParaRPr lang="sl-SI" dirty="0"/>
          </a:p>
        </p:txBody>
      </p:sp>
      <p:sp>
        <p:nvSpPr>
          <p:cNvPr id="4" name="Označba mesta številke diapozitiva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0348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l-SI" dirty="0" smtClean="0"/>
              <a:t>za strokovne delavce vrtcev in drugih predstavnikov v lokalni skupnosti na področju vzgoje in izobraževanja v zgodnjem otroštvu, s čimer se spodbuja </a:t>
            </a:r>
            <a:r>
              <a:rPr lang="sl-SI" b="1" dirty="0" smtClean="0"/>
              <a:t>inkluzija v formalnih in neformalnih oblikah izobraževanja</a:t>
            </a:r>
            <a:r>
              <a:rPr lang="sl-SI" dirty="0" smtClean="0"/>
              <a:t>.</a:t>
            </a:r>
          </a:p>
          <a:p>
            <a:endParaRPr lang="sl-SI" dirty="0" smtClean="0"/>
          </a:p>
          <a:p>
            <a:pPr>
              <a:buAutoNum type="arabicPeriod"/>
            </a:pPr>
            <a:r>
              <a:rPr lang="sl-SI" baseline="0" dirty="0" smtClean="0"/>
              <a:t>Usposabljanje</a:t>
            </a:r>
          </a:p>
          <a:p>
            <a:pPr>
              <a:buAutoNum type="arabicPeriod"/>
            </a:pPr>
            <a:r>
              <a:rPr lang="sl-SI" baseline="0" dirty="0" smtClean="0"/>
              <a:t>Redna srečanja – sprva mesečna, sedaj na dva meseca</a:t>
            </a:r>
          </a:p>
          <a:p>
            <a:pPr marL="228600" indent="0">
              <a:buNone/>
            </a:pPr>
            <a:endParaRPr lang="sl-SI" sz="1200" b="1" dirty="0" smtClean="0">
              <a:latin typeface="Slabo 27px" panose="02060503030505020404" pitchFamily="18" charset="-18"/>
            </a:endParaRPr>
          </a:p>
          <a:p>
            <a:pPr marL="228600" indent="0">
              <a:buNone/>
            </a:pPr>
            <a:r>
              <a:rPr lang="sl-SI" sz="1200" b="1" dirty="0" smtClean="0">
                <a:latin typeface="Slabo 27px" panose="02060503030505020404" pitchFamily="18" charset="-18"/>
              </a:rPr>
              <a:t>Načrtovanje, izvajanje, spremljanje in evalvacija pilotne storitve knjižnice igrač</a:t>
            </a:r>
            <a:endParaRPr lang="sl-SI" baseline="0" dirty="0" smtClean="0"/>
          </a:p>
          <a:p>
            <a:pPr marL="228600" indent="0">
              <a:buNone/>
            </a:pPr>
            <a:r>
              <a:rPr lang="sl-SI" baseline="0" dirty="0" smtClean="0"/>
              <a:t>Kaj razpravljamo:</a:t>
            </a:r>
          </a:p>
          <a:p>
            <a:pPr marL="400050" indent="-171450">
              <a:buFontTx/>
              <a:buChar char="-"/>
            </a:pPr>
            <a:r>
              <a:rPr lang="sl-SI" baseline="0" dirty="0" smtClean="0"/>
              <a:t>Dobra lokacija in upoštevanje potreb skupnosti</a:t>
            </a:r>
          </a:p>
          <a:p>
            <a:pPr marL="400050" indent="-171450">
              <a:buFontTx/>
              <a:buChar char="-"/>
            </a:pPr>
            <a:r>
              <a:rPr lang="sl-SI" baseline="0" dirty="0" smtClean="0"/>
              <a:t>Dostopnost in spoštovanje raznolikosti</a:t>
            </a:r>
          </a:p>
          <a:p>
            <a:pPr marL="400050" indent="-171450">
              <a:buFontTx/>
              <a:buChar char="-"/>
            </a:pPr>
            <a:r>
              <a:rPr lang="sl-SI" baseline="0" dirty="0" smtClean="0"/>
              <a:t>Vključevanje skupnosti v odločanje in organizacijo delo</a:t>
            </a:r>
          </a:p>
          <a:p>
            <a:pPr marL="400050" indent="-171450">
              <a:buFontTx/>
              <a:buChar char="-"/>
            </a:pPr>
            <a:r>
              <a:rPr lang="sl-SI" baseline="0" dirty="0" smtClean="0"/>
              <a:t>Koordinacija dela in sodelovanje pri dejavnostih</a:t>
            </a:r>
          </a:p>
          <a:p>
            <a:pPr marL="400050" indent="-171450">
              <a:buFontTx/>
              <a:buChar char="-"/>
            </a:pPr>
            <a:r>
              <a:rPr lang="sl-SI" baseline="0" dirty="0" smtClean="0"/>
              <a:t>Prostor za različne potrebe članov skupnosti</a:t>
            </a:r>
          </a:p>
          <a:p>
            <a:pPr marL="400050" indent="-171450">
              <a:buFontTx/>
              <a:buChar char="-"/>
            </a:pPr>
            <a:r>
              <a:rPr lang="sl-SI" baseline="0" dirty="0" smtClean="0"/>
              <a:t>Finančna pomoč za ohranitev prostora</a:t>
            </a:r>
          </a:p>
          <a:p>
            <a:pPr marL="400050" indent="-171450">
              <a:buFontTx/>
              <a:buChar char="-"/>
            </a:pPr>
            <a:r>
              <a:rPr lang="sl-SI" baseline="0" dirty="0" smtClean="0"/>
              <a:t>Evalvacija</a:t>
            </a:r>
          </a:p>
          <a:p>
            <a:pPr marL="400050" indent="-171450">
              <a:buFontTx/>
              <a:buChar char="-"/>
            </a:pPr>
            <a:r>
              <a:rPr lang="sl-SI" baseline="0" dirty="0" smtClean="0"/>
              <a:t>Deljeno financiranje/logistična podpora</a:t>
            </a:r>
          </a:p>
          <a:p>
            <a:pPr marL="400050" indent="-171450">
              <a:buFontTx/>
              <a:buChar char="-"/>
            </a:pPr>
            <a:r>
              <a:rPr lang="sl-SI" baseline="0" dirty="0" smtClean="0"/>
              <a:t>Gradnja kapacitet v skupnosti</a:t>
            </a:r>
          </a:p>
          <a:p>
            <a:pPr marL="400050" indent="-171450">
              <a:buFontTx/>
              <a:buChar char="-"/>
            </a:pPr>
            <a:r>
              <a:rPr lang="sl-SI" baseline="0" dirty="0" smtClean="0"/>
              <a:t>Skupno učenje</a:t>
            </a:r>
          </a:p>
          <a:p>
            <a:pPr marL="228600" indent="0">
              <a:buNone/>
            </a:pPr>
            <a:endParaRPr lang="sl-SI" baseline="0" dirty="0"/>
          </a:p>
          <a:p>
            <a:pPr marL="228600" indent="0">
              <a:buNone/>
            </a:pPr>
            <a:endParaRPr lang="sl-SI" baseline="0" dirty="0" smtClean="0"/>
          </a:p>
        </p:txBody>
      </p:sp>
      <p:sp>
        <p:nvSpPr>
          <p:cNvPr id="4" name="Ograda številke diapozitiva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0501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539750" indent="-514350">
              <a:buAutoNum type="arabicParenR"/>
            </a:pPr>
            <a:r>
              <a:rPr lang="sl-SI" dirty="0" smtClean="0"/>
              <a:t>Otroku prijazno okolje </a:t>
            </a:r>
            <a:r>
              <a:rPr lang="sl-SI" sz="1200" dirty="0" smtClean="0"/>
              <a:t>(počutje otrok, discipliniranje, dostopnost gradiva, ustrezna komunikacija)</a:t>
            </a:r>
          </a:p>
          <a:p>
            <a:pPr marL="539750" indent="-514350">
              <a:buAutoNum type="arabicParenR"/>
            </a:pPr>
            <a:r>
              <a:rPr lang="sl-SI" dirty="0" smtClean="0"/>
              <a:t>Zagovorništvo </a:t>
            </a:r>
            <a:r>
              <a:rPr lang="sl-SI" sz="1200" dirty="0" smtClean="0"/>
              <a:t>(možnost lastne izbire, aktivna participacija otrok, upoštevanje potreb in interesov otrok)</a:t>
            </a:r>
            <a:endParaRPr lang="sl-SI" dirty="0" smtClean="0"/>
          </a:p>
          <a:p>
            <a:pPr marL="539750" indent="-514350">
              <a:buAutoNum type="arabicParenR"/>
            </a:pPr>
            <a:r>
              <a:rPr lang="sl-SI" dirty="0" smtClean="0"/>
              <a:t>Varnost, zdravje in zaščita </a:t>
            </a:r>
            <a:r>
              <a:rPr lang="sl-SI" sz="1200" dirty="0" smtClean="0"/>
              <a:t>(splošna varnost, fizično stanje knjižnice in igrač)</a:t>
            </a:r>
            <a:endParaRPr lang="sl-SI" dirty="0" smtClean="0"/>
          </a:p>
          <a:p>
            <a:pPr marL="539750" indent="-514350">
              <a:buAutoNum type="arabicParenR"/>
            </a:pPr>
            <a:r>
              <a:rPr lang="sl-SI" dirty="0" smtClean="0"/>
              <a:t>Osebje </a:t>
            </a:r>
            <a:r>
              <a:rPr lang="sl-SI" sz="1200" dirty="0" smtClean="0"/>
              <a:t>(kakšen je odnos osebja, podpora družinam, administracija)</a:t>
            </a:r>
            <a:endParaRPr lang="sl-SI" dirty="0" smtClean="0"/>
          </a:p>
          <a:p>
            <a:pPr marL="539750" indent="-514350">
              <a:buAutoNum type="arabicParenR"/>
            </a:pPr>
            <a:r>
              <a:rPr lang="sl-SI" dirty="0" smtClean="0"/>
              <a:t>Povezanost </a:t>
            </a:r>
            <a:r>
              <a:rPr lang="sl-SI" sz="1200" dirty="0" smtClean="0"/>
              <a:t>(umeščenost KI v lokalno okolje, podpora storitvi vseh vpletenih, obveščanje javnosti in zanimanje lokalne oblasti)</a:t>
            </a:r>
            <a:endParaRPr lang="sl-SI" dirty="0" smtClean="0"/>
          </a:p>
          <a:p>
            <a:pPr marL="539750" indent="-514350">
              <a:buAutoNum type="arabicParenR"/>
            </a:pPr>
            <a:r>
              <a:rPr lang="sl-SI" dirty="0" smtClean="0"/>
              <a:t>Vzdržnost </a:t>
            </a:r>
            <a:r>
              <a:rPr lang="sl-SI" sz="1200" dirty="0" smtClean="0"/>
              <a:t>(iskanje možnosti obstojnosti KI – finance; kakšna je podpora skupnosti, motivacija vključenih, interes družin in otrok)</a:t>
            </a:r>
            <a:endParaRPr lang="sl-SI" dirty="0" smtClean="0"/>
          </a:p>
          <a:p>
            <a:endParaRPr lang="sl-SI" dirty="0" smtClean="0"/>
          </a:p>
          <a:p>
            <a:pPr marL="25400" indent="0">
              <a:buNone/>
            </a:pPr>
            <a:r>
              <a:rPr lang="sl-SI" b="1" dirty="0" smtClean="0"/>
              <a:t>Zakaj?</a:t>
            </a:r>
          </a:p>
          <a:p>
            <a:pPr>
              <a:buFontTx/>
              <a:buChar char="-"/>
            </a:pPr>
            <a:r>
              <a:rPr lang="sl-SI" b="1" dirty="0" smtClean="0"/>
              <a:t>Motiviranje osebja in deležnikov za razmislek o svojem delu</a:t>
            </a:r>
          </a:p>
          <a:p>
            <a:pPr>
              <a:buFontTx/>
              <a:buChar char="-"/>
            </a:pPr>
            <a:r>
              <a:rPr lang="sl-SI" b="1" dirty="0" smtClean="0"/>
              <a:t>Izboljšanje okolja in njegove uporabnosti</a:t>
            </a:r>
          </a:p>
          <a:p>
            <a:pPr>
              <a:buFontTx/>
              <a:buChar char="-"/>
            </a:pPr>
            <a:r>
              <a:rPr lang="sl-SI" b="1" dirty="0" smtClean="0"/>
              <a:t>Preseganje razlik, s tem ko se o njih razpravlja</a:t>
            </a:r>
          </a:p>
          <a:p>
            <a:pPr>
              <a:buFontTx/>
              <a:buChar char="-"/>
            </a:pPr>
            <a:r>
              <a:rPr lang="sl-SI" b="1" dirty="0" smtClean="0"/>
              <a:t>Vsi deležniki dobijo pravico oblikovanje storitev v knjižnici igrač</a:t>
            </a:r>
          </a:p>
          <a:p>
            <a:endParaRPr lang="sl-SI" dirty="0" smtClean="0"/>
          </a:p>
          <a:p>
            <a:endParaRPr lang="sl-SI" dirty="0"/>
          </a:p>
        </p:txBody>
      </p:sp>
      <p:sp>
        <p:nvSpPr>
          <p:cNvPr id="4" name="Ograda številke diapozitiva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377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25400" indent="0">
              <a:buNone/>
            </a:pPr>
            <a:r>
              <a:rPr lang="sl-SI" dirty="0" smtClean="0"/>
              <a:t>50 odraslih (6 očetov, 43 mater, 1 str. delavec)</a:t>
            </a:r>
          </a:p>
          <a:p>
            <a:pPr marL="25400" indent="0">
              <a:buNone/>
            </a:pPr>
            <a:r>
              <a:rPr lang="sl-SI" dirty="0" smtClean="0"/>
              <a:t>78 otrok (40 dečkov in 38 deklic), povprečna starost = 5,2 let</a:t>
            </a:r>
          </a:p>
          <a:p>
            <a:endParaRPr lang="sl-SI" dirty="0" smtClean="0"/>
          </a:p>
          <a:p>
            <a:endParaRPr lang="sl-SI" dirty="0"/>
          </a:p>
        </p:txBody>
      </p:sp>
      <p:sp>
        <p:nvSpPr>
          <p:cNvPr id="4" name="Ograda številke diapozitiva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79831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37325" y="73025"/>
            <a:ext cx="26066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762250" y="2165350"/>
            <a:ext cx="35433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19225" y="5138738"/>
            <a:ext cx="62293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552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sz="3600">
                <a:latin typeface="Open Sans" panose="020B0606030504020204" pitchFamily="34" charset="0"/>
                <a:ea typeface="Open Sans" panose="020B0606030504020204" pitchFamily="34" charset="0"/>
                <a:cs typeface="Open Sans" panose="020B0606030504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77163" y="265113"/>
            <a:ext cx="11811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1520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extBox 6"/>
          <p:cNvSpPr txBox="1"/>
          <p:nvPr userDrawn="1"/>
        </p:nvSpPr>
        <p:spPr>
          <a:xfrm>
            <a:off x="1760538" y="2703513"/>
            <a:ext cx="7214129" cy="1077218"/>
          </a:xfrm>
          <a:prstGeom prst="rect">
            <a:avLst/>
          </a:prstGeom>
          <a:noFill/>
        </p:spPr>
        <p:txBody>
          <a:bodyPr wrap="square">
            <a:spAutoFit/>
          </a:bodyPr>
          <a:lstStyle/>
          <a:p>
            <a:pPr eaLnBrk="1" fontAlgn="auto" hangingPunct="1">
              <a:spcBef>
                <a:spcPts val="0"/>
              </a:spcBef>
              <a:spcAft>
                <a:spcPts val="0"/>
              </a:spcAft>
              <a:defRPr/>
            </a:pPr>
            <a:r>
              <a:rPr lang="en-US" sz="16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This project has been funded with support from the European Commission. This publication reflects the views only of the author, and the Commission cannot be held responsible for any use which may be made of the information contained therein.</a:t>
            </a:r>
          </a:p>
        </p:txBody>
      </p:sp>
      <p:pic>
        <p:nvPicPr>
          <p:cNvPr id="8"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78738" y="220663"/>
            <a:ext cx="12255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EU_Flag.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82575" y="2703513"/>
            <a:ext cx="1300163"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2699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 Content">
    <p:spTree>
      <p:nvGrpSpPr>
        <p:cNvPr id="1" name=""/>
        <p:cNvGrpSpPr/>
        <p:nvPr/>
      </p:nvGrpSpPr>
      <p:grpSpPr>
        <a:xfrm>
          <a:off x="0" y="0"/>
          <a:ext cx="0" cy="0"/>
          <a:chOff x="0" y="0"/>
          <a:chExt cx="0" cy="0"/>
        </a:xfrm>
      </p:grpSpPr>
      <p:sp>
        <p:nvSpPr>
          <p:cNvPr id="4" name="Oval 3"/>
          <p:cNvSpPr>
            <a:spLocks noChangeAspect="1"/>
          </p:cNvSpPr>
          <p:nvPr userDrawn="1"/>
        </p:nvSpPr>
        <p:spPr>
          <a:xfrm>
            <a:off x="7573963" y="5386388"/>
            <a:ext cx="1943100" cy="1944687"/>
          </a:xfrm>
          <a:prstGeom prst="ellipse">
            <a:avLst/>
          </a:prstGeom>
          <a:solidFill>
            <a:srgbClr val="B4363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Oval 4"/>
          <p:cNvSpPr>
            <a:spLocks noChangeAspect="1"/>
          </p:cNvSpPr>
          <p:nvPr userDrawn="1"/>
        </p:nvSpPr>
        <p:spPr>
          <a:xfrm>
            <a:off x="6883400" y="6513513"/>
            <a:ext cx="690563" cy="688975"/>
          </a:xfrm>
          <a:prstGeom prst="ellipse">
            <a:avLst/>
          </a:prstGeom>
          <a:solidFill>
            <a:srgbClr val="3CA68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Oval 5"/>
          <p:cNvSpPr>
            <a:spLocks noChangeAspect="1"/>
          </p:cNvSpPr>
          <p:nvPr userDrawn="1"/>
        </p:nvSpPr>
        <p:spPr>
          <a:xfrm>
            <a:off x="8674100" y="4494213"/>
            <a:ext cx="939800" cy="939800"/>
          </a:xfrm>
          <a:prstGeom prst="ellipse">
            <a:avLst/>
          </a:prstGeom>
          <a:solidFill>
            <a:srgbClr val="D758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Oval 6"/>
          <p:cNvSpPr>
            <a:spLocks noChangeAspect="1"/>
          </p:cNvSpPr>
          <p:nvPr userDrawn="1"/>
        </p:nvSpPr>
        <p:spPr>
          <a:xfrm>
            <a:off x="8202613" y="4894263"/>
            <a:ext cx="400050" cy="400050"/>
          </a:xfrm>
          <a:prstGeom prst="ellipse">
            <a:avLst/>
          </a:prstGeom>
          <a:solidFill>
            <a:srgbClr val="ECB6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5" descr="icdi-logo-cmyk.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475" y="136525"/>
            <a:ext cx="28860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p:cNvSpPr>
            <a:spLocks noGrp="1"/>
          </p:cNvSpPr>
          <p:nvPr>
            <p:ph sz="quarter" idx="10"/>
          </p:nvPr>
        </p:nvSpPr>
        <p:spPr>
          <a:xfrm>
            <a:off x="862923" y="1046190"/>
            <a:ext cx="4570863" cy="662849"/>
          </a:xfrm>
          <a:prstGeom prst="rect">
            <a:avLst/>
          </a:prstGeom>
        </p:spPr>
        <p:txBody>
          <a:bodyPr vert="horz"/>
          <a:lstStyle>
            <a:lvl1pPr marL="0" indent="0">
              <a:buNone/>
              <a:defRPr sz="3000" baseline="0">
                <a:solidFill>
                  <a:srgbClr val="494A47"/>
                </a:solidFill>
                <a:latin typeface="Karla"/>
                <a:cs typeface="Karla"/>
              </a:defRPr>
            </a:lvl1pPr>
          </a:lstStyle>
          <a:p>
            <a:pPr lvl="0"/>
            <a:r>
              <a:rPr lang="nl-NL" smtClean="0"/>
              <a:t>Click to edit Master text styles</a:t>
            </a:r>
          </a:p>
        </p:txBody>
      </p:sp>
      <p:sp>
        <p:nvSpPr>
          <p:cNvPr id="17" name="Content Placeholder 16"/>
          <p:cNvSpPr>
            <a:spLocks noGrp="1"/>
          </p:cNvSpPr>
          <p:nvPr>
            <p:ph sz="quarter" idx="11"/>
          </p:nvPr>
        </p:nvSpPr>
        <p:spPr>
          <a:xfrm>
            <a:off x="861553" y="1882553"/>
            <a:ext cx="7341059" cy="4077376"/>
          </a:xfrm>
          <a:prstGeom prst="rect">
            <a:avLst/>
          </a:prstGeom>
        </p:spPr>
        <p:txBody>
          <a:bodyPr vert="horz"/>
          <a:lstStyle>
            <a:lvl1pPr>
              <a:lnSpc>
                <a:spcPct val="150000"/>
              </a:lnSpc>
              <a:defRPr sz="1800" baseline="0">
                <a:solidFill>
                  <a:srgbClr val="494A47"/>
                </a:solidFill>
                <a:latin typeface="Karla"/>
                <a:cs typeface="Karla"/>
              </a:defRPr>
            </a:lvl1pPr>
          </a:lstStyle>
          <a:p>
            <a:pPr lvl="0"/>
            <a:r>
              <a:rPr lang="nl-NL" smtClean="0"/>
              <a:t>Click to edit Master text styles</a:t>
            </a:r>
          </a:p>
          <a:p>
            <a:pPr lvl="1"/>
            <a:r>
              <a:rPr lang="nl-NL" smtClean="0"/>
              <a:t>Second level</a:t>
            </a:r>
          </a:p>
          <a:p>
            <a:pPr lvl="2"/>
            <a:r>
              <a:rPr lang="nl-NL" smtClean="0"/>
              <a:t>Third level</a:t>
            </a:r>
          </a:p>
        </p:txBody>
      </p:sp>
    </p:spTree>
    <p:extLst>
      <p:ext uri="{BB962C8B-B14F-4D97-AF65-F5344CB8AC3E}">
        <p14:creationId xmlns:p14="http://schemas.microsoft.com/office/powerpoint/2010/main" val="11095805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975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1" r:id="rId3"/>
    <p:sldLayoutId id="214748367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video" Target="../media/media1.mp4"/><Relationship Id="rId7" Type="http://schemas.openxmlformats.org/officeDocument/2006/relationships/oleObject" Target="../embeddings/oleObject1.bin"/><Relationship Id="rId2" Type="http://schemas.microsoft.com/office/2007/relationships/media" Target="../media/media1.mp4"/><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221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solidFill>
                  <a:schemeClr val="bg1">
                    <a:lumMod val="50000"/>
                  </a:schemeClr>
                </a:solidFill>
                <a:latin typeface="Slabo 27px" panose="02060503030505020404" pitchFamily="18" charset="-18"/>
              </a:rPr>
              <a:t>Lokalni akcijski tim sestavljajo:</a:t>
            </a:r>
            <a:endParaRPr lang="sl-SI" dirty="0">
              <a:solidFill>
                <a:schemeClr val="bg1">
                  <a:lumMod val="50000"/>
                </a:schemeClr>
              </a:solidFill>
              <a:latin typeface="Slabo 27px" panose="02060503030505020404" pitchFamily="18" charset="-18"/>
            </a:endParaRPr>
          </a:p>
        </p:txBody>
      </p:sp>
      <p:sp>
        <p:nvSpPr>
          <p:cNvPr id="3" name="Ograda besedila 2"/>
          <p:cNvSpPr>
            <a:spLocks noGrp="1"/>
          </p:cNvSpPr>
          <p:nvPr>
            <p:ph type="body" idx="1"/>
          </p:nvPr>
        </p:nvSpPr>
        <p:spPr>
          <a:xfrm>
            <a:off x="597119" y="1368425"/>
            <a:ext cx="7886700" cy="4351338"/>
          </a:xfrm>
        </p:spPr>
        <p:txBody>
          <a:bodyPr/>
          <a:lstStyle/>
          <a:p>
            <a:r>
              <a:rPr lang="sl-SI" sz="2800" dirty="0" smtClean="0"/>
              <a:t>LAT koordinator/predstavnik romske skupnosti</a:t>
            </a:r>
          </a:p>
          <a:p>
            <a:r>
              <a:rPr lang="sl-SI" sz="2800" dirty="0" smtClean="0"/>
              <a:t>Strokovni delavci:</a:t>
            </a:r>
          </a:p>
          <a:p>
            <a:pPr marL="25400" indent="0">
              <a:buNone/>
            </a:pPr>
            <a:r>
              <a:rPr lang="sl-SI" sz="2800" b="1" dirty="0"/>
              <a:t>	</a:t>
            </a:r>
            <a:r>
              <a:rPr lang="sl-SI" sz="2800" b="1" dirty="0" smtClean="0"/>
              <a:t>- Vrtca Murska Sobota;</a:t>
            </a:r>
          </a:p>
          <a:p>
            <a:pPr marL="25400" indent="0">
              <a:buNone/>
            </a:pPr>
            <a:r>
              <a:rPr lang="sl-SI" sz="2800" b="1" dirty="0"/>
              <a:t>	</a:t>
            </a:r>
            <a:r>
              <a:rPr lang="sl-SI" sz="2800" b="1" dirty="0" smtClean="0"/>
              <a:t>- Osnovne šole I Murska Sobota</a:t>
            </a:r>
          </a:p>
          <a:p>
            <a:pPr marL="25400" indent="0">
              <a:buNone/>
            </a:pPr>
            <a:r>
              <a:rPr lang="sl-SI" sz="2800" b="1" dirty="0"/>
              <a:t>	</a:t>
            </a:r>
            <a:r>
              <a:rPr lang="sl-SI" sz="2800" b="1" dirty="0" smtClean="0"/>
              <a:t>- Pomurskega muzeja</a:t>
            </a:r>
          </a:p>
          <a:p>
            <a:pPr marL="25400" indent="0">
              <a:buNone/>
            </a:pPr>
            <a:r>
              <a:rPr lang="sl-SI" sz="2800" b="1" dirty="0"/>
              <a:t>	</a:t>
            </a:r>
            <a:r>
              <a:rPr lang="sl-SI" sz="2800" b="1" dirty="0" smtClean="0"/>
              <a:t>- Centra za zdravje in razvoj</a:t>
            </a:r>
          </a:p>
          <a:p>
            <a:pPr marL="25400" indent="0">
              <a:buNone/>
            </a:pPr>
            <a:r>
              <a:rPr lang="sl-SI" sz="2800" b="1" dirty="0"/>
              <a:t>	</a:t>
            </a:r>
            <a:r>
              <a:rPr lang="sl-SI" sz="2800" b="1" dirty="0" smtClean="0"/>
              <a:t>- Centra za socialno </a:t>
            </a:r>
            <a:r>
              <a:rPr lang="sl-SI" sz="2800" b="1" dirty="0" smtClean="0"/>
              <a:t>delo</a:t>
            </a:r>
            <a:endParaRPr lang="sl-SI" sz="2800" b="1" dirty="0" smtClean="0"/>
          </a:p>
          <a:p>
            <a:r>
              <a:rPr lang="sl-SI" sz="2800" dirty="0" smtClean="0"/>
              <a:t>Predstavnik Zveze Romov Slovenije</a:t>
            </a:r>
          </a:p>
          <a:p>
            <a:r>
              <a:rPr lang="sl-SI" sz="2800" dirty="0" smtClean="0"/>
              <a:t>Predstavniki </a:t>
            </a:r>
            <a:r>
              <a:rPr lang="sl-SI" sz="2800" b="1" dirty="0" smtClean="0"/>
              <a:t>Pedagoškega inštituta </a:t>
            </a:r>
            <a:endParaRPr lang="sl-SI" sz="2800" dirty="0"/>
          </a:p>
        </p:txBody>
      </p:sp>
    </p:spTree>
    <p:extLst>
      <p:ext uri="{BB962C8B-B14F-4D97-AF65-F5344CB8AC3E}">
        <p14:creationId xmlns:p14="http://schemas.microsoft.com/office/powerpoint/2010/main" val="4067529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846342017"/>
              </p:ext>
            </p:extLst>
          </p:nvPr>
        </p:nvGraphicFramePr>
        <p:xfrm>
          <a:off x="1119115" y="559558"/>
          <a:ext cx="7642748" cy="56501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5059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besedila 2"/>
          <p:cNvSpPr>
            <a:spLocks noGrp="1"/>
          </p:cNvSpPr>
          <p:nvPr>
            <p:ph type="body" idx="1"/>
          </p:nvPr>
        </p:nvSpPr>
        <p:spPr>
          <a:xfrm>
            <a:off x="1294690" y="122829"/>
            <a:ext cx="7428078" cy="586854"/>
          </a:xfrm>
        </p:spPr>
        <p:txBody>
          <a:bodyPr/>
          <a:lstStyle/>
          <a:p>
            <a:pPr marL="25400" indent="0">
              <a:buNone/>
            </a:pPr>
            <a:r>
              <a:rPr lang="sl-SI" b="1" i="1" dirty="0"/>
              <a:t>O delavnicah, </a:t>
            </a:r>
            <a:r>
              <a:rPr lang="sl-SI" b="1" i="1" dirty="0" smtClean="0"/>
              <a:t>članstvu, </a:t>
            </a:r>
            <a:r>
              <a:rPr lang="sl-SI" b="1" i="1" dirty="0"/>
              <a:t>igračah …</a:t>
            </a:r>
          </a:p>
          <a:p>
            <a:pPr marL="25400" indent="0">
              <a:buNone/>
            </a:pPr>
            <a:endParaRPr lang="sl-SI" dirty="0"/>
          </a:p>
        </p:txBody>
      </p:sp>
      <p:sp>
        <p:nvSpPr>
          <p:cNvPr id="4" name="Elipsa 3"/>
          <p:cNvSpPr/>
          <p:nvPr/>
        </p:nvSpPr>
        <p:spPr>
          <a:xfrm>
            <a:off x="3923732" y="2729553"/>
            <a:ext cx="2169994" cy="12965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700" b="1" dirty="0" smtClean="0">
              <a:latin typeface="Slabo 27px" panose="02060503030505020404" pitchFamily="18" charset="-18"/>
            </a:endParaRPr>
          </a:p>
          <a:p>
            <a:pPr algn="ctr"/>
            <a:r>
              <a:rPr lang="sl-SI" sz="1700" b="1" dirty="0" smtClean="0">
                <a:latin typeface="Slabo 27px" panose="02060503030505020404" pitchFamily="18" charset="-18"/>
              </a:rPr>
              <a:t>Odzivi družin</a:t>
            </a:r>
          </a:p>
          <a:p>
            <a:pPr algn="ctr"/>
            <a:r>
              <a:rPr lang="sl-SI" sz="1700" b="1" dirty="0" smtClean="0">
                <a:latin typeface="Slabo 27px" panose="02060503030505020404" pitchFamily="18" charset="-18"/>
              </a:rPr>
              <a:t>na</a:t>
            </a:r>
          </a:p>
          <a:p>
            <a:pPr algn="ctr"/>
            <a:r>
              <a:rPr lang="sl-SI" sz="1700" b="1" dirty="0" smtClean="0">
                <a:latin typeface="Slabo 27px" panose="02060503030505020404" pitchFamily="18" charset="-18"/>
              </a:rPr>
              <a:t>knjižnico igrač</a:t>
            </a:r>
            <a:endParaRPr lang="sl-SI" sz="1700" b="1" dirty="0">
              <a:latin typeface="Slabo 27px" panose="02060503030505020404" pitchFamily="18" charset="-18"/>
            </a:endParaRPr>
          </a:p>
          <a:p>
            <a:pPr algn="ctr"/>
            <a:endParaRPr lang="sl-SI" dirty="0"/>
          </a:p>
        </p:txBody>
      </p:sp>
      <p:sp>
        <p:nvSpPr>
          <p:cNvPr id="5" name="Zaokrožen pravokotni oblaček 4"/>
          <p:cNvSpPr/>
          <p:nvPr/>
        </p:nvSpPr>
        <p:spPr>
          <a:xfrm>
            <a:off x="6387152" y="2756848"/>
            <a:ext cx="2197289" cy="1269242"/>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dirty="0" smtClean="0"/>
              <a:t>„Zanimiva popestritev“</a:t>
            </a:r>
            <a:endParaRPr lang="sl-SI" dirty="0"/>
          </a:p>
        </p:txBody>
      </p:sp>
      <p:sp>
        <p:nvSpPr>
          <p:cNvPr id="7" name="Zaokrožen pravokotni oblaček 6"/>
          <p:cNvSpPr/>
          <p:nvPr/>
        </p:nvSpPr>
        <p:spPr>
          <a:xfrm>
            <a:off x="5629702" y="982639"/>
            <a:ext cx="2169994" cy="1160060"/>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dirty="0" smtClean="0"/>
              <a:t>„Zelo prijetno</a:t>
            </a:r>
            <a:r>
              <a:rPr lang="sl-SI" dirty="0"/>
              <a:t> </a:t>
            </a:r>
            <a:r>
              <a:rPr lang="sl-SI" dirty="0" smtClean="0"/>
              <a:t>vzdušje“</a:t>
            </a:r>
            <a:endParaRPr lang="sl-SI" dirty="0"/>
          </a:p>
        </p:txBody>
      </p:sp>
      <p:sp>
        <p:nvSpPr>
          <p:cNvPr id="8" name="Zaokrožen pravokotni oblaček 7"/>
          <p:cNvSpPr/>
          <p:nvPr/>
        </p:nvSpPr>
        <p:spPr>
          <a:xfrm>
            <a:off x="2429301" y="982640"/>
            <a:ext cx="2470244" cy="1112292"/>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dirty="0" smtClean="0"/>
              <a:t>„Fino je, ker se lahko otroci družijo med seboj.“</a:t>
            </a:r>
            <a:endParaRPr lang="sl-SI" dirty="0"/>
          </a:p>
        </p:txBody>
      </p:sp>
      <p:sp>
        <p:nvSpPr>
          <p:cNvPr id="9" name="Zaokrožen pravokotni oblaček 8"/>
          <p:cNvSpPr/>
          <p:nvPr/>
        </p:nvSpPr>
        <p:spPr>
          <a:xfrm>
            <a:off x="1542196" y="2756848"/>
            <a:ext cx="2129051" cy="1296537"/>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dirty="0" smtClean="0"/>
              <a:t>„Všeč nam je, ker se lahko igra cela družina.“</a:t>
            </a:r>
            <a:endParaRPr lang="sl-SI" dirty="0"/>
          </a:p>
        </p:txBody>
      </p:sp>
      <p:sp>
        <p:nvSpPr>
          <p:cNvPr id="10" name="Zaokrožen pravokotni oblaček 9"/>
          <p:cNvSpPr/>
          <p:nvPr/>
        </p:nvSpPr>
        <p:spPr>
          <a:xfrm>
            <a:off x="5629702" y="4572001"/>
            <a:ext cx="2169994" cy="1296537"/>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dirty="0" smtClean="0"/>
              <a:t>„Dobra pobuda. Je nekaj novega pri nas.“</a:t>
            </a:r>
            <a:endParaRPr lang="sl-SI" dirty="0"/>
          </a:p>
        </p:txBody>
      </p:sp>
      <p:sp>
        <p:nvSpPr>
          <p:cNvPr id="11" name="Zaokrožen pravokotni oblaček 10"/>
          <p:cNvSpPr/>
          <p:nvPr/>
        </p:nvSpPr>
        <p:spPr>
          <a:xfrm>
            <a:off x="2524836" y="4599298"/>
            <a:ext cx="2292824" cy="1364775"/>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dirty="0" smtClean="0"/>
              <a:t>„Zelo dobra ideja.“</a:t>
            </a:r>
            <a:endParaRPr lang="sl-SI" dirty="0"/>
          </a:p>
        </p:txBody>
      </p:sp>
    </p:spTree>
    <p:extLst>
      <p:ext uri="{BB962C8B-B14F-4D97-AF65-F5344CB8AC3E}">
        <p14:creationId xmlns:p14="http://schemas.microsoft.com/office/powerpoint/2010/main" val="4115749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409874" y="274638"/>
            <a:ext cx="7276926" cy="735296"/>
          </a:xfrm>
        </p:spPr>
        <p:txBody>
          <a:bodyPr/>
          <a:lstStyle/>
          <a:p>
            <a:r>
              <a:rPr lang="sl-SI" b="1" dirty="0" smtClean="0">
                <a:solidFill>
                  <a:schemeClr val="bg1">
                    <a:lumMod val="50000"/>
                  </a:schemeClr>
                </a:solidFill>
                <a:latin typeface="Slabo 27px" panose="02060503030505020404" pitchFamily="18" charset="-18"/>
              </a:rPr>
              <a:t>Izvedenih je </a:t>
            </a:r>
            <a:r>
              <a:rPr lang="sl-SI" b="1" dirty="0" smtClean="0">
                <a:solidFill>
                  <a:schemeClr val="bg1">
                    <a:lumMod val="50000"/>
                  </a:schemeClr>
                </a:solidFill>
                <a:latin typeface="Slabo 27px" panose="02060503030505020404" pitchFamily="18" charset="-18"/>
              </a:rPr>
              <a:t>bilo preko 30 delavnic</a:t>
            </a:r>
            <a:endParaRPr lang="sl-SI" b="1" dirty="0">
              <a:solidFill>
                <a:schemeClr val="bg1">
                  <a:lumMod val="50000"/>
                </a:schemeClr>
              </a:solidFill>
              <a:latin typeface="Slabo 27px" panose="02060503030505020404" pitchFamily="18" charset="-18"/>
            </a:endParaRPr>
          </a:p>
        </p:txBody>
      </p:sp>
      <p:sp>
        <p:nvSpPr>
          <p:cNvPr id="3" name="Ograda besedila 2"/>
          <p:cNvSpPr>
            <a:spLocks noGrp="1"/>
          </p:cNvSpPr>
          <p:nvPr>
            <p:ph type="body" idx="1"/>
          </p:nvPr>
        </p:nvSpPr>
        <p:spPr>
          <a:xfrm>
            <a:off x="804041" y="1159354"/>
            <a:ext cx="7871700" cy="5698646"/>
          </a:xfrm>
        </p:spPr>
        <p:txBody>
          <a:bodyPr/>
          <a:lstStyle/>
          <a:p>
            <a:pPr marL="25400" indent="0">
              <a:buNone/>
            </a:pPr>
            <a:r>
              <a:rPr lang="sl-SI" sz="2500" i="1" dirty="0" smtClean="0">
                <a:solidFill>
                  <a:schemeClr val="bg1">
                    <a:lumMod val="50000"/>
                  </a:schemeClr>
                </a:solidFill>
              </a:rPr>
              <a:t>Pripravljali smo jih: Vrtec </a:t>
            </a:r>
            <a:r>
              <a:rPr lang="sl-SI" sz="2500" i="1" dirty="0" smtClean="0">
                <a:solidFill>
                  <a:schemeClr val="bg1">
                    <a:lumMod val="50000"/>
                  </a:schemeClr>
                </a:solidFill>
              </a:rPr>
              <a:t>MS, OŠ I MS, Pomurski muzej, Center za zdravje in razvoj MS, Center za socialno delo MS, Zveza Romov Slovenije, Pedagoški inštitut</a:t>
            </a:r>
          </a:p>
          <a:p>
            <a:pPr marL="25400" indent="0">
              <a:buNone/>
            </a:pPr>
            <a:r>
              <a:rPr lang="sl-SI" sz="2500" dirty="0" smtClean="0">
                <a:solidFill>
                  <a:schemeClr val="bg1">
                    <a:lumMod val="50000"/>
                  </a:schemeClr>
                </a:solidFill>
              </a:rPr>
              <a:t>Lokacije</a:t>
            </a:r>
            <a:r>
              <a:rPr lang="sl-SI" sz="2500" dirty="0" smtClean="0">
                <a:solidFill>
                  <a:schemeClr val="bg1">
                    <a:lumMod val="50000"/>
                  </a:schemeClr>
                </a:solidFill>
              </a:rPr>
              <a:t>:</a:t>
            </a:r>
          </a:p>
          <a:p>
            <a:pPr>
              <a:buFontTx/>
              <a:buChar char="-"/>
            </a:pPr>
            <a:r>
              <a:rPr lang="sl-SI" sz="2500" dirty="0" smtClean="0">
                <a:solidFill>
                  <a:schemeClr val="bg1">
                    <a:lumMod val="50000"/>
                  </a:schemeClr>
                </a:solidFill>
              </a:rPr>
              <a:t>Knjižnica igrač (12)</a:t>
            </a:r>
            <a:endParaRPr lang="sl-SI" sz="2500" dirty="0">
              <a:solidFill>
                <a:schemeClr val="bg1">
                  <a:lumMod val="50000"/>
                </a:schemeClr>
              </a:solidFill>
            </a:endParaRPr>
          </a:p>
          <a:p>
            <a:pPr>
              <a:buFontTx/>
              <a:buChar char="-"/>
            </a:pPr>
            <a:r>
              <a:rPr lang="sl-SI" sz="2500" dirty="0" smtClean="0">
                <a:solidFill>
                  <a:schemeClr val="bg1">
                    <a:lumMod val="50000"/>
                  </a:schemeClr>
                </a:solidFill>
              </a:rPr>
              <a:t>Vrtec MS, enota Romano na Pušči (3)</a:t>
            </a:r>
          </a:p>
          <a:p>
            <a:pPr>
              <a:buFontTx/>
              <a:buChar char="-"/>
            </a:pPr>
            <a:r>
              <a:rPr lang="sl-SI" sz="2500" dirty="0" smtClean="0">
                <a:solidFill>
                  <a:schemeClr val="bg1">
                    <a:lumMod val="50000"/>
                  </a:schemeClr>
                </a:solidFill>
              </a:rPr>
              <a:t>VNC na Pušči (1)</a:t>
            </a:r>
          </a:p>
          <a:p>
            <a:pPr>
              <a:buFontTx/>
              <a:buChar char="-"/>
            </a:pPr>
            <a:r>
              <a:rPr lang="sl-SI" sz="2500" dirty="0" smtClean="0">
                <a:solidFill>
                  <a:schemeClr val="bg1">
                    <a:lumMod val="50000"/>
                  </a:schemeClr>
                </a:solidFill>
              </a:rPr>
              <a:t>OŠ </a:t>
            </a:r>
            <a:r>
              <a:rPr lang="sl-SI" sz="2500" dirty="0" smtClean="0">
                <a:solidFill>
                  <a:schemeClr val="bg1">
                    <a:lumMod val="50000"/>
                  </a:schemeClr>
                </a:solidFill>
              </a:rPr>
              <a:t>I Murska Sobota, OŠ Tišina </a:t>
            </a:r>
            <a:r>
              <a:rPr lang="sl-SI" sz="2500" dirty="0" smtClean="0">
                <a:solidFill>
                  <a:schemeClr val="bg1">
                    <a:lumMod val="50000"/>
                  </a:schemeClr>
                </a:solidFill>
              </a:rPr>
              <a:t>in Vrtec Plavček (1)</a:t>
            </a:r>
          </a:p>
          <a:p>
            <a:pPr>
              <a:buFontTx/>
              <a:buChar char="-"/>
            </a:pPr>
            <a:r>
              <a:rPr lang="sl-SI" sz="2500" dirty="0" smtClean="0">
                <a:solidFill>
                  <a:schemeClr val="bg1">
                    <a:lumMod val="50000"/>
                  </a:schemeClr>
                </a:solidFill>
              </a:rPr>
              <a:t>Romsko naselje </a:t>
            </a:r>
            <a:r>
              <a:rPr lang="sl-SI" sz="2500" dirty="0" err="1" smtClean="0">
                <a:solidFill>
                  <a:schemeClr val="bg1">
                    <a:lumMod val="50000"/>
                  </a:schemeClr>
                </a:solidFill>
              </a:rPr>
              <a:t>Kamenci</a:t>
            </a:r>
            <a:r>
              <a:rPr lang="sl-SI" sz="2500" dirty="0" smtClean="0">
                <a:solidFill>
                  <a:schemeClr val="bg1">
                    <a:lumMod val="50000"/>
                  </a:schemeClr>
                </a:solidFill>
              </a:rPr>
              <a:t> (1)</a:t>
            </a:r>
          </a:p>
          <a:p>
            <a:pPr>
              <a:buFontTx/>
              <a:buChar char="-"/>
            </a:pPr>
            <a:r>
              <a:rPr lang="sl-SI" sz="2500" dirty="0" smtClean="0">
                <a:solidFill>
                  <a:schemeClr val="bg1">
                    <a:lumMod val="50000"/>
                  </a:schemeClr>
                </a:solidFill>
              </a:rPr>
              <a:t>Pomurski muzej (1</a:t>
            </a:r>
            <a:r>
              <a:rPr lang="sl-SI" sz="2500" dirty="0" smtClean="0">
                <a:solidFill>
                  <a:schemeClr val="bg1">
                    <a:lumMod val="50000"/>
                  </a:schemeClr>
                </a:solidFill>
              </a:rPr>
              <a:t>)</a:t>
            </a:r>
          </a:p>
          <a:p>
            <a:pPr>
              <a:buFontTx/>
              <a:buChar char="-"/>
            </a:pPr>
            <a:r>
              <a:rPr lang="sl-SI" sz="2500" dirty="0" smtClean="0">
                <a:solidFill>
                  <a:schemeClr val="bg1">
                    <a:lumMod val="50000"/>
                  </a:schemeClr>
                </a:solidFill>
              </a:rPr>
              <a:t>Radio </a:t>
            </a:r>
            <a:r>
              <a:rPr lang="sl-SI" sz="2500" dirty="0" err="1" smtClean="0">
                <a:solidFill>
                  <a:schemeClr val="bg1">
                    <a:lumMod val="50000"/>
                  </a:schemeClr>
                </a:solidFill>
              </a:rPr>
              <a:t>Romic</a:t>
            </a:r>
            <a:r>
              <a:rPr lang="sl-SI" sz="2500" dirty="0" smtClean="0">
                <a:solidFill>
                  <a:schemeClr val="bg1">
                    <a:lumMod val="50000"/>
                  </a:schemeClr>
                </a:solidFill>
              </a:rPr>
              <a:t> (1)</a:t>
            </a:r>
          </a:p>
          <a:p>
            <a:pPr>
              <a:buFontTx/>
              <a:buChar char="-"/>
            </a:pPr>
            <a:r>
              <a:rPr lang="sl-SI" sz="2500" dirty="0" smtClean="0">
                <a:solidFill>
                  <a:schemeClr val="bg1">
                    <a:lumMod val="50000"/>
                  </a:schemeClr>
                </a:solidFill>
              </a:rPr>
              <a:t>Grajski park MS (1)</a:t>
            </a:r>
            <a:endParaRPr lang="sl-SI" sz="2500" dirty="0" smtClean="0">
              <a:solidFill>
                <a:schemeClr val="bg1">
                  <a:lumMod val="50000"/>
                </a:schemeClr>
              </a:solidFill>
            </a:endParaRPr>
          </a:p>
          <a:p>
            <a:pPr>
              <a:buFontTx/>
              <a:buChar char="-"/>
            </a:pPr>
            <a:endParaRPr lang="sl-SI" dirty="0" smtClean="0"/>
          </a:p>
          <a:p>
            <a:pPr marL="25400" indent="0">
              <a:buNone/>
            </a:pPr>
            <a:endParaRPr lang="sl-SI" dirty="0"/>
          </a:p>
        </p:txBody>
      </p:sp>
    </p:spTree>
    <p:extLst>
      <p:ext uri="{BB962C8B-B14F-4D97-AF65-F5344CB8AC3E}">
        <p14:creationId xmlns:p14="http://schemas.microsoft.com/office/powerpoint/2010/main" val="4201385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besedila 2"/>
          <p:cNvSpPr>
            <a:spLocks noGrp="1"/>
          </p:cNvSpPr>
          <p:nvPr>
            <p:ph type="body" idx="1"/>
          </p:nvPr>
        </p:nvSpPr>
        <p:spPr>
          <a:xfrm>
            <a:off x="1392072" y="395785"/>
            <a:ext cx="7294728" cy="6072748"/>
          </a:xfrm>
        </p:spPr>
        <p:txBody>
          <a:bodyPr/>
          <a:lstStyle/>
          <a:p>
            <a:pPr marL="25400" indent="0">
              <a:buNone/>
            </a:pPr>
            <a:endParaRPr lang="sl-SI" dirty="0"/>
          </a:p>
        </p:txBody>
      </p:sp>
      <p:sp>
        <p:nvSpPr>
          <p:cNvPr id="4" name="Elipsa 3"/>
          <p:cNvSpPr/>
          <p:nvPr/>
        </p:nvSpPr>
        <p:spPr>
          <a:xfrm>
            <a:off x="3957851" y="2620370"/>
            <a:ext cx="2251880" cy="14330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700" b="1" dirty="0">
                <a:latin typeface="Slabo 27px" panose="02060503030505020404" pitchFamily="18" charset="-18"/>
              </a:rPr>
              <a:t>Odzivi </a:t>
            </a:r>
            <a:r>
              <a:rPr lang="sl-SI" sz="1700" b="1" dirty="0" smtClean="0">
                <a:latin typeface="Slabo 27px" panose="02060503030505020404" pitchFamily="18" charset="-18"/>
              </a:rPr>
              <a:t>družin na delavnice</a:t>
            </a:r>
            <a:endParaRPr lang="sl-SI" sz="1700" b="1" dirty="0">
              <a:latin typeface="Slabo 27px" panose="02060503030505020404" pitchFamily="18" charset="-18"/>
            </a:endParaRPr>
          </a:p>
          <a:p>
            <a:pPr algn="ctr"/>
            <a:endParaRPr lang="sl-SI" dirty="0"/>
          </a:p>
        </p:txBody>
      </p:sp>
      <p:sp>
        <p:nvSpPr>
          <p:cNvPr id="5" name="Zaokrožen pravokotni oblaček 4"/>
          <p:cNvSpPr/>
          <p:nvPr/>
        </p:nvSpPr>
        <p:spPr>
          <a:xfrm>
            <a:off x="5581934" y="4217158"/>
            <a:ext cx="2538483" cy="1473958"/>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sz="1700" dirty="0" smtClean="0">
                <a:latin typeface="Slabo 27px" panose="02060503030505020404" pitchFamily="18" charset="-18"/>
              </a:rPr>
              <a:t>„Vedno se zabavamo.“</a:t>
            </a:r>
            <a:endParaRPr lang="sl-SI" sz="1700" dirty="0">
              <a:latin typeface="Slabo 27px" panose="02060503030505020404" pitchFamily="18" charset="-18"/>
            </a:endParaRPr>
          </a:p>
        </p:txBody>
      </p:sp>
      <p:sp>
        <p:nvSpPr>
          <p:cNvPr id="7" name="Zaokrožen pravokotni oblaček 6"/>
          <p:cNvSpPr/>
          <p:nvPr/>
        </p:nvSpPr>
        <p:spPr>
          <a:xfrm>
            <a:off x="5581934" y="982639"/>
            <a:ext cx="2538483" cy="1351128"/>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sz="1700" dirty="0" smtClean="0">
                <a:latin typeface="Slabo 27px" panose="02060503030505020404" pitchFamily="18" charset="-18"/>
              </a:rPr>
              <a:t>„Zelo prijetno</a:t>
            </a:r>
            <a:r>
              <a:rPr lang="sl-SI" sz="1700" dirty="0">
                <a:latin typeface="Slabo 27px" panose="02060503030505020404" pitchFamily="18" charset="-18"/>
              </a:rPr>
              <a:t> </a:t>
            </a:r>
            <a:r>
              <a:rPr lang="sl-SI" sz="1700" dirty="0" smtClean="0">
                <a:latin typeface="Slabo 27px" panose="02060503030505020404" pitchFamily="18" charset="-18"/>
              </a:rPr>
              <a:t>vzdušje.“</a:t>
            </a:r>
            <a:endParaRPr lang="sl-SI" sz="1700" dirty="0">
              <a:latin typeface="Slabo 27px" panose="02060503030505020404" pitchFamily="18" charset="-18"/>
            </a:endParaRPr>
          </a:p>
        </p:txBody>
      </p:sp>
      <p:sp>
        <p:nvSpPr>
          <p:cNvPr id="8" name="Zaokrožen pravokotni oblaček 7"/>
          <p:cNvSpPr/>
          <p:nvPr/>
        </p:nvSpPr>
        <p:spPr>
          <a:xfrm>
            <a:off x="1716205" y="982639"/>
            <a:ext cx="2678374" cy="1351128"/>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sz="1700" dirty="0" smtClean="0">
                <a:latin typeface="Slabo 27px" panose="02060503030505020404" pitchFamily="18" charset="-18"/>
              </a:rPr>
              <a:t>„Zanimive vsebine“</a:t>
            </a:r>
            <a:endParaRPr lang="sl-SI" sz="1700" dirty="0">
              <a:latin typeface="Slabo 27px" panose="02060503030505020404" pitchFamily="18" charset="-18"/>
            </a:endParaRPr>
          </a:p>
        </p:txBody>
      </p:sp>
      <p:sp>
        <p:nvSpPr>
          <p:cNvPr id="9" name="Zaokrožen pravokotni oblaček 8"/>
          <p:cNvSpPr/>
          <p:nvPr/>
        </p:nvSpPr>
        <p:spPr>
          <a:xfrm>
            <a:off x="1716205" y="4217159"/>
            <a:ext cx="2678374" cy="1473958"/>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sz="1700" dirty="0" smtClean="0">
                <a:latin typeface="Slabo 27px" panose="02060503030505020404" pitchFamily="18" charset="-18"/>
              </a:rPr>
              <a:t>„Pestrost vsebin, ker jih pripravljajo različne organizacije.“</a:t>
            </a:r>
            <a:endParaRPr lang="sl-SI" sz="1700" dirty="0">
              <a:latin typeface="Slabo 27px" panose="02060503030505020404" pitchFamily="18" charset="-18"/>
            </a:endParaRPr>
          </a:p>
        </p:txBody>
      </p:sp>
    </p:spTree>
    <p:extLst>
      <p:ext uri="{BB962C8B-B14F-4D97-AF65-F5344CB8AC3E}">
        <p14:creationId xmlns:p14="http://schemas.microsoft.com/office/powerpoint/2010/main" val="26561143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besedila 2"/>
          <p:cNvSpPr>
            <a:spLocks noGrp="1"/>
          </p:cNvSpPr>
          <p:nvPr>
            <p:ph type="body" idx="1"/>
          </p:nvPr>
        </p:nvSpPr>
        <p:spPr/>
        <p:txBody>
          <a:bodyPr/>
          <a:lstStyle/>
          <a:p>
            <a:endParaRPr lang="sl-SI" dirty="0"/>
          </a:p>
        </p:txBody>
      </p:sp>
      <p:pic>
        <p:nvPicPr>
          <p:cNvPr id="4" name="90 sekund - Knjižnica igrač">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652993" y="0"/>
            <a:ext cx="13021733" cy="7324725"/>
          </a:xfrm>
          <a:prstGeom prst="rect">
            <a:avLst/>
          </a:prstGeom>
        </p:spPr>
      </p:pic>
      <p:graphicFrame>
        <p:nvGraphicFramePr>
          <p:cNvPr id="5" name="Predmet 4"/>
          <p:cNvGraphicFramePr>
            <a:graphicFrameLocks noChangeAspect="1"/>
          </p:cNvGraphicFramePr>
          <p:nvPr>
            <p:extLst>
              <p:ext uri="{D42A27DB-BD31-4B8C-83A1-F6EECF244321}">
                <p14:modId xmlns:p14="http://schemas.microsoft.com/office/powerpoint/2010/main" val="2156929401"/>
              </p:ext>
            </p:extLst>
          </p:nvPr>
        </p:nvGraphicFramePr>
        <p:xfrm>
          <a:off x="-486323" y="6799262"/>
          <a:ext cx="2043113" cy="525463"/>
        </p:xfrm>
        <a:graphic>
          <a:graphicData uri="http://schemas.openxmlformats.org/presentationml/2006/ole">
            <mc:AlternateContent xmlns:mc="http://schemas.openxmlformats.org/markup-compatibility/2006">
              <mc:Choice xmlns:v="urn:schemas-microsoft-com:vml" Requires="v">
                <p:oleObj spid="_x0000_s1027" name="Lupinski predmet paketirnika" showAsIcon="1" r:id="rId7" imgW="2043720" imgH="524880" progId="Package">
                  <p:embed/>
                </p:oleObj>
              </mc:Choice>
              <mc:Fallback>
                <p:oleObj name="Lupinski predmet paketirnika" showAsIcon="1" r:id="rId7" imgW="2043720" imgH="524880" progId="Package">
                  <p:embed/>
                  <p:pic>
                    <p:nvPicPr>
                      <p:cNvPr id="0" name=""/>
                      <p:cNvPicPr/>
                      <p:nvPr/>
                    </p:nvPicPr>
                    <p:blipFill>
                      <a:blip r:embed="rId8"/>
                      <a:stretch>
                        <a:fillRect/>
                      </a:stretch>
                    </p:blipFill>
                    <p:spPr>
                      <a:xfrm>
                        <a:off x="-486323" y="6799262"/>
                        <a:ext cx="2043113" cy="525463"/>
                      </a:xfrm>
                      <a:prstGeom prst="rect">
                        <a:avLst/>
                      </a:prstGeom>
                    </p:spPr>
                  </p:pic>
                </p:oleObj>
              </mc:Fallback>
            </mc:AlternateContent>
          </a:graphicData>
        </a:graphic>
      </p:graphicFrame>
    </p:spTree>
    <p:extLst>
      <p:ext uri="{BB962C8B-B14F-4D97-AF65-F5344CB8AC3E}">
        <p14:creationId xmlns:p14="http://schemas.microsoft.com/office/powerpoint/2010/main" val="31915213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a 3"/>
          <p:cNvSpPr/>
          <p:nvPr/>
        </p:nvSpPr>
        <p:spPr>
          <a:xfrm>
            <a:off x="3684898" y="2729553"/>
            <a:ext cx="2408828" cy="15012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700" b="1" dirty="0" smtClean="0">
                <a:latin typeface="Slabo 27px" panose="02060503030505020404" pitchFamily="18" charset="-18"/>
              </a:rPr>
              <a:t>Mnenje družin o koristi knjižnice igrač</a:t>
            </a:r>
            <a:endParaRPr lang="sl-SI" sz="1700" b="1" dirty="0">
              <a:latin typeface="Slabo 27px" panose="02060503030505020404" pitchFamily="18" charset="-18"/>
            </a:endParaRPr>
          </a:p>
          <a:p>
            <a:pPr algn="ctr"/>
            <a:endParaRPr lang="sl-SI" dirty="0"/>
          </a:p>
        </p:txBody>
      </p:sp>
      <p:sp>
        <p:nvSpPr>
          <p:cNvPr id="5" name="Zaokrožen pravokotni oblaček 4"/>
          <p:cNvSpPr/>
          <p:nvPr/>
        </p:nvSpPr>
        <p:spPr>
          <a:xfrm>
            <a:off x="6571397" y="450381"/>
            <a:ext cx="2197289" cy="1351128"/>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sz="1700" dirty="0" smtClean="0">
                <a:latin typeface="Slabo 27px" panose="02060503030505020404" pitchFamily="18" charset="-18"/>
              </a:rPr>
              <a:t>„Sobote preživljamo ustvarjalno. „</a:t>
            </a:r>
            <a:endParaRPr lang="sl-SI" sz="1700" dirty="0"/>
          </a:p>
        </p:txBody>
      </p:sp>
      <p:sp>
        <p:nvSpPr>
          <p:cNvPr id="7" name="Zaokrožen pravokotni oblaček 6"/>
          <p:cNvSpPr/>
          <p:nvPr/>
        </p:nvSpPr>
        <p:spPr>
          <a:xfrm>
            <a:off x="3684898" y="928049"/>
            <a:ext cx="2408828" cy="1310185"/>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sz="1700" dirty="0" smtClean="0">
                <a:latin typeface="Slabo 27px" panose="02060503030505020404" pitchFamily="18" charset="-18"/>
              </a:rPr>
              <a:t>„Zelo </a:t>
            </a:r>
            <a:r>
              <a:rPr lang="sl-SI" sz="1700" dirty="0">
                <a:latin typeface="Slabo 27px" panose="02060503030505020404" pitchFamily="18" charset="-18"/>
              </a:rPr>
              <a:t>zanimivo za </a:t>
            </a:r>
            <a:r>
              <a:rPr lang="sl-SI" sz="1700" dirty="0" smtClean="0">
                <a:latin typeface="Slabo 27px" panose="02060503030505020404" pitchFamily="18" charset="-18"/>
              </a:rPr>
              <a:t>otroke,  spoznavajo </a:t>
            </a:r>
            <a:r>
              <a:rPr lang="sl-SI" sz="1700" dirty="0">
                <a:latin typeface="Slabo 27px" panose="02060503030505020404" pitchFamily="18" charset="-18"/>
              </a:rPr>
              <a:t>nove </a:t>
            </a:r>
            <a:r>
              <a:rPr lang="sl-SI" sz="1700" dirty="0" smtClean="0">
                <a:latin typeface="Slabo 27px" panose="02060503030505020404" pitchFamily="18" charset="-18"/>
              </a:rPr>
              <a:t>stvari.“</a:t>
            </a:r>
            <a:endParaRPr lang="sl-SI" sz="1700" dirty="0">
              <a:latin typeface="Slabo 27px" panose="02060503030505020404" pitchFamily="18" charset="-18"/>
            </a:endParaRPr>
          </a:p>
        </p:txBody>
      </p:sp>
      <p:sp>
        <p:nvSpPr>
          <p:cNvPr id="8" name="Zaokrožen pravokotni oblaček 7"/>
          <p:cNvSpPr/>
          <p:nvPr/>
        </p:nvSpPr>
        <p:spPr>
          <a:xfrm>
            <a:off x="1125940" y="504972"/>
            <a:ext cx="2210935" cy="1241946"/>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sz="1700" dirty="0" smtClean="0">
                <a:latin typeface="Slabo 27px" panose="02060503030505020404" pitchFamily="18" charset="-18"/>
              </a:rPr>
              <a:t>„Otroci </a:t>
            </a:r>
            <a:r>
              <a:rPr lang="sl-SI" sz="1700" dirty="0">
                <a:latin typeface="Slabo 27px" panose="02060503030505020404" pitchFamily="18" charset="-18"/>
              </a:rPr>
              <a:t>se lahko igrajo s kvalitetnimi </a:t>
            </a:r>
            <a:r>
              <a:rPr lang="sl-SI" sz="1700" dirty="0" smtClean="0">
                <a:latin typeface="Slabo 27px" panose="02060503030505020404" pitchFamily="18" charset="-18"/>
              </a:rPr>
              <a:t>igračami</a:t>
            </a:r>
            <a:r>
              <a:rPr lang="sl-SI" sz="1700" dirty="0">
                <a:latin typeface="Slabo 27px" panose="02060503030505020404" pitchFamily="18" charset="-18"/>
              </a:rPr>
              <a:t>.</a:t>
            </a:r>
            <a:r>
              <a:rPr lang="sl-SI" sz="1700" dirty="0" smtClean="0">
                <a:latin typeface="Slabo 27px" panose="02060503030505020404" pitchFamily="18" charset="-18"/>
              </a:rPr>
              <a:t>“</a:t>
            </a:r>
            <a:endParaRPr lang="sl-SI" sz="1700" dirty="0">
              <a:latin typeface="Slabo 27px" panose="02060503030505020404" pitchFamily="18" charset="-18"/>
            </a:endParaRPr>
          </a:p>
        </p:txBody>
      </p:sp>
      <p:sp>
        <p:nvSpPr>
          <p:cNvPr id="9" name="Zaokrožen pravokotni oblaček 8"/>
          <p:cNvSpPr/>
          <p:nvPr/>
        </p:nvSpPr>
        <p:spPr>
          <a:xfrm>
            <a:off x="1125940" y="2347415"/>
            <a:ext cx="2129051" cy="1296537"/>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dirty="0" smtClean="0"/>
              <a:t>„</a:t>
            </a:r>
            <a:r>
              <a:rPr lang="sl-SI" sz="1700" dirty="0" smtClean="0">
                <a:latin typeface="Slabo 27px" panose="02060503030505020404" pitchFamily="18" charset="-18"/>
              </a:rPr>
              <a:t>Ker je brezplačno, si lahko dobre igrače privošči  vsaka družina.“</a:t>
            </a:r>
            <a:endParaRPr lang="sl-SI" sz="1700" dirty="0">
              <a:latin typeface="Slabo 27px" panose="02060503030505020404" pitchFamily="18" charset="-18"/>
            </a:endParaRPr>
          </a:p>
        </p:txBody>
      </p:sp>
      <p:sp>
        <p:nvSpPr>
          <p:cNvPr id="10" name="Zaokrožen pravokotni oblaček 9"/>
          <p:cNvSpPr/>
          <p:nvPr/>
        </p:nvSpPr>
        <p:spPr>
          <a:xfrm>
            <a:off x="6469038" y="4353637"/>
            <a:ext cx="2402006" cy="1528548"/>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sz="1700" dirty="0" smtClean="0">
                <a:latin typeface="Slabo 27px" panose="02060503030505020404" pitchFamily="18" charset="-18"/>
              </a:rPr>
              <a:t>„Nudi dodatno zadovoljstvo otrokom in dodaja vrednost že obstoječim storitvam.“</a:t>
            </a:r>
            <a:endParaRPr lang="sl-SI" sz="1700" dirty="0">
              <a:latin typeface="Slabo 27px" panose="02060503030505020404" pitchFamily="18" charset="-18"/>
            </a:endParaRPr>
          </a:p>
        </p:txBody>
      </p:sp>
      <p:sp>
        <p:nvSpPr>
          <p:cNvPr id="11" name="Zaokrožen pravokotni oblaček 10"/>
          <p:cNvSpPr/>
          <p:nvPr/>
        </p:nvSpPr>
        <p:spPr>
          <a:xfrm>
            <a:off x="1084995" y="4335448"/>
            <a:ext cx="2292824" cy="1364775"/>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sz="1700" dirty="0" smtClean="0">
                <a:latin typeface="Slabo 27px" panose="02060503030505020404" pitchFamily="18" charset="-18"/>
              </a:rPr>
              <a:t>„Druženje družine in spoznavanje novih ljudi.“</a:t>
            </a:r>
            <a:endParaRPr lang="sl-SI" sz="1700" dirty="0">
              <a:latin typeface="Slabo 27px" panose="02060503030505020404" pitchFamily="18" charset="-18"/>
            </a:endParaRPr>
          </a:p>
        </p:txBody>
      </p:sp>
      <p:sp>
        <p:nvSpPr>
          <p:cNvPr id="12" name="Zaokrožen pravokotni oblaček 11"/>
          <p:cNvSpPr/>
          <p:nvPr/>
        </p:nvSpPr>
        <p:spPr>
          <a:xfrm>
            <a:off x="3766783" y="5117911"/>
            <a:ext cx="2326943" cy="1496702"/>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sz="1700" dirty="0" smtClean="0">
                <a:latin typeface="Slabo 27px" panose="02060503030505020404" pitchFamily="18" charset="-18"/>
              </a:rPr>
              <a:t>„</a:t>
            </a:r>
            <a:r>
              <a:rPr lang="sl-SI" sz="1700" dirty="0" err="1" smtClean="0">
                <a:latin typeface="Slabo 27px" panose="02060503030505020404" pitchFamily="18" charset="-18"/>
              </a:rPr>
              <a:t>Privzgajanje</a:t>
            </a:r>
            <a:r>
              <a:rPr lang="sl-SI" sz="1700" dirty="0" smtClean="0">
                <a:latin typeface="Slabo 27px" panose="02060503030505020404" pitchFamily="18" charset="-18"/>
              </a:rPr>
              <a:t> odgovornosti pri ravnanju s sposojenimi igračami.“</a:t>
            </a:r>
            <a:endParaRPr lang="sl-SI" sz="1700" dirty="0">
              <a:latin typeface="Slabo 27px" panose="02060503030505020404" pitchFamily="18" charset="-18"/>
            </a:endParaRPr>
          </a:p>
        </p:txBody>
      </p:sp>
      <p:sp>
        <p:nvSpPr>
          <p:cNvPr id="13" name="Ograda besedila 12"/>
          <p:cNvSpPr>
            <a:spLocks noGrp="1"/>
          </p:cNvSpPr>
          <p:nvPr>
            <p:ph type="body" idx="1"/>
          </p:nvPr>
        </p:nvSpPr>
        <p:spPr>
          <a:xfrm>
            <a:off x="6571398" y="2402005"/>
            <a:ext cx="2197288" cy="1405720"/>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marL="25400" indent="0" algn="ctr">
              <a:buNone/>
            </a:pPr>
            <a:r>
              <a:rPr lang="sl-SI" sz="1700" dirty="0" smtClean="0"/>
              <a:t>„Super ideja je, da igrače krožijo, da se jih otroci  ne naveličajo.“</a:t>
            </a:r>
            <a:endParaRPr lang="sl-SI" sz="1700" dirty="0"/>
          </a:p>
        </p:txBody>
      </p:sp>
    </p:spTree>
    <p:extLst>
      <p:ext uri="{BB962C8B-B14F-4D97-AF65-F5344CB8AC3E}">
        <p14:creationId xmlns:p14="http://schemas.microsoft.com/office/powerpoint/2010/main" val="27377425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grada vsebine 2"/>
          <p:cNvSpPr>
            <a:spLocks noGrp="1"/>
          </p:cNvSpPr>
          <p:nvPr>
            <p:ph idx="1"/>
          </p:nvPr>
        </p:nvSpPr>
        <p:spPr/>
        <p:txBody>
          <a:bodyPr/>
          <a:lstStyle/>
          <a:p>
            <a:pPr marL="0" indent="0">
              <a:buNone/>
            </a:pPr>
            <a:endParaRPr lang="sl-SI" sz="3600" dirty="0" smtClean="0">
              <a:solidFill>
                <a:schemeClr val="bg1">
                  <a:lumMod val="50000"/>
                </a:schemeClr>
              </a:solidFill>
            </a:endParaRPr>
          </a:p>
          <a:p>
            <a:pPr marL="0" indent="0">
              <a:buNone/>
            </a:pPr>
            <a:endParaRPr lang="sl-SI" sz="3600" dirty="0">
              <a:solidFill>
                <a:schemeClr val="bg1">
                  <a:lumMod val="50000"/>
                </a:schemeClr>
              </a:solidFill>
            </a:endParaRPr>
          </a:p>
          <a:p>
            <a:pPr marL="0" indent="0">
              <a:buNone/>
            </a:pPr>
            <a:endParaRPr lang="sl-SI" sz="3600" dirty="0" smtClean="0">
              <a:solidFill>
                <a:schemeClr val="bg1">
                  <a:lumMod val="50000"/>
                </a:schemeClr>
              </a:solidFill>
            </a:endParaRPr>
          </a:p>
          <a:p>
            <a:pPr marL="0" indent="0">
              <a:buNone/>
            </a:pPr>
            <a:r>
              <a:rPr lang="sl-SI" sz="3600" dirty="0">
                <a:solidFill>
                  <a:schemeClr val="bg1">
                    <a:lumMod val="50000"/>
                  </a:schemeClr>
                </a:solidFill>
              </a:rPr>
              <a:t>	</a:t>
            </a:r>
            <a:r>
              <a:rPr lang="sl-SI" sz="3600" dirty="0" smtClean="0">
                <a:solidFill>
                  <a:schemeClr val="bg1">
                    <a:lumMod val="50000"/>
                  </a:schemeClr>
                </a:solidFill>
              </a:rPr>
              <a:t>	Kaj je prostor </a:t>
            </a:r>
            <a:r>
              <a:rPr lang="sl-SI" sz="3600" dirty="0">
                <a:solidFill>
                  <a:schemeClr val="bg1">
                    <a:lumMod val="50000"/>
                  </a:schemeClr>
                </a:solidFill>
              </a:rPr>
              <a:t>za </a:t>
            </a:r>
            <a:r>
              <a:rPr lang="sl-SI" sz="3600" dirty="0" smtClean="0">
                <a:solidFill>
                  <a:schemeClr val="bg1">
                    <a:lumMod val="50000"/>
                  </a:schemeClr>
                </a:solidFill>
              </a:rPr>
              <a:t>igro?</a:t>
            </a:r>
            <a:endParaRPr lang="sl-SI" sz="3600" dirty="0"/>
          </a:p>
        </p:txBody>
      </p:sp>
    </p:spTree>
    <p:extLst>
      <p:ext uri="{BB962C8B-B14F-4D97-AF65-F5344CB8AC3E}">
        <p14:creationId xmlns:p14="http://schemas.microsoft.com/office/powerpoint/2010/main" val="2602123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17976"/>
            <a:ext cx="7886700" cy="4351338"/>
          </a:xfrm>
        </p:spPr>
        <p:txBody>
          <a:bodyPr/>
          <a:lstStyle/>
          <a:p>
            <a:pPr>
              <a:buFontTx/>
              <a:buChar char="-"/>
            </a:pPr>
            <a:r>
              <a:rPr lang="sl-SI" sz="2600" dirty="0" smtClean="0">
                <a:solidFill>
                  <a:schemeClr val="bg1">
                    <a:lumMod val="50000"/>
                  </a:schemeClr>
                </a:solidFill>
              </a:rPr>
              <a:t>Prostor, kjer so na voljo različne </a:t>
            </a:r>
            <a:r>
              <a:rPr lang="sl-SI" sz="2600" dirty="0" smtClean="0">
                <a:solidFill>
                  <a:schemeClr val="bg1">
                    <a:lumMod val="50000"/>
                  </a:schemeClr>
                </a:solidFill>
              </a:rPr>
              <a:t>storitve.</a:t>
            </a:r>
            <a:endParaRPr lang="sl-SI" sz="2600" dirty="0" smtClean="0">
              <a:solidFill>
                <a:schemeClr val="bg1">
                  <a:lumMod val="50000"/>
                </a:schemeClr>
              </a:solidFill>
            </a:endParaRPr>
          </a:p>
          <a:p>
            <a:pPr>
              <a:buFontTx/>
              <a:buChar char="-"/>
            </a:pPr>
            <a:r>
              <a:rPr lang="sl-SI" sz="2600" dirty="0" smtClean="0">
                <a:solidFill>
                  <a:schemeClr val="bg1">
                    <a:lumMod val="50000"/>
                  </a:schemeClr>
                </a:solidFill>
              </a:rPr>
              <a:t>Temeljijo na sodelovanju in vključevanju skupnosti .</a:t>
            </a:r>
          </a:p>
          <a:p>
            <a:pPr>
              <a:buFontTx/>
              <a:buChar char="-"/>
            </a:pPr>
            <a:r>
              <a:rPr lang="sl-SI" sz="2600" dirty="0" smtClean="0">
                <a:solidFill>
                  <a:schemeClr val="bg1">
                    <a:lumMod val="50000"/>
                  </a:schemeClr>
                </a:solidFill>
              </a:rPr>
              <a:t>Temeljijo </a:t>
            </a:r>
            <a:r>
              <a:rPr lang="sl-SI" sz="2600" dirty="0" smtClean="0">
                <a:solidFill>
                  <a:schemeClr val="bg1">
                    <a:lumMod val="50000"/>
                  </a:schemeClr>
                </a:solidFill>
              </a:rPr>
              <a:t>na potrebah skupnosti in odražajo raznolikost skupnosti ter specifične posebnosti. </a:t>
            </a:r>
            <a:endParaRPr lang="en-US" sz="2600" dirty="0" smtClean="0">
              <a:solidFill>
                <a:schemeClr val="bg1">
                  <a:lumMod val="50000"/>
                </a:schemeClr>
              </a:solidFill>
            </a:endParaRPr>
          </a:p>
          <a:p>
            <a:pPr>
              <a:buFontTx/>
              <a:buChar char="-"/>
            </a:pPr>
            <a:r>
              <a:rPr lang="sl-SI" sz="2600" dirty="0" smtClean="0">
                <a:solidFill>
                  <a:schemeClr val="bg1">
                    <a:lumMod val="50000"/>
                  </a:schemeClr>
                </a:solidFill>
              </a:rPr>
              <a:t>Izkoriščajo vse prednosti </a:t>
            </a:r>
            <a:r>
              <a:rPr lang="sl-SI" sz="2600" dirty="0" smtClean="0">
                <a:solidFill>
                  <a:schemeClr val="bg1">
                    <a:lumMod val="50000"/>
                  </a:schemeClr>
                </a:solidFill>
              </a:rPr>
              <a:t>skupnosti.</a:t>
            </a:r>
            <a:endParaRPr lang="sl-SI" sz="2600" dirty="0" smtClean="0">
              <a:solidFill>
                <a:schemeClr val="bg1">
                  <a:lumMod val="50000"/>
                </a:schemeClr>
              </a:solidFill>
            </a:endParaRPr>
          </a:p>
          <a:p>
            <a:pPr>
              <a:buFontTx/>
              <a:buChar char="-"/>
            </a:pPr>
            <a:r>
              <a:rPr lang="sl-SI" sz="2600" dirty="0" smtClean="0">
                <a:solidFill>
                  <a:schemeClr val="bg1">
                    <a:lumMod val="50000"/>
                  </a:schemeClr>
                </a:solidFill>
              </a:rPr>
              <a:t>Organizirajo storitve za skupnost, ki jo pripravlja </a:t>
            </a:r>
            <a:r>
              <a:rPr lang="sl-SI" sz="2600" dirty="0" smtClean="0">
                <a:solidFill>
                  <a:schemeClr val="bg1">
                    <a:lumMod val="50000"/>
                  </a:schemeClr>
                </a:solidFill>
              </a:rPr>
              <a:t>skupnost.</a:t>
            </a:r>
            <a:endParaRPr lang="sl-SI" sz="2600" dirty="0" smtClean="0">
              <a:solidFill>
                <a:schemeClr val="bg1">
                  <a:lumMod val="50000"/>
                </a:schemeClr>
              </a:solidFill>
            </a:endParaRPr>
          </a:p>
          <a:p>
            <a:pPr>
              <a:buFontTx/>
              <a:buChar char="-"/>
            </a:pPr>
            <a:r>
              <a:rPr lang="sl-SI" sz="2600" dirty="0" smtClean="0">
                <a:solidFill>
                  <a:schemeClr val="bg1">
                    <a:lumMod val="50000"/>
                  </a:schemeClr>
                </a:solidFill>
              </a:rPr>
              <a:t>So prostori, kjer se odvijajo različne storitve, ki so privlačne in dostopne vsem.</a:t>
            </a:r>
            <a:endParaRPr lang="en-US" sz="2600" dirty="0" smtClean="0">
              <a:solidFill>
                <a:schemeClr val="bg1">
                  <a:lumMod val="50000"/>
                </a:schemeClr>
              </a:solidFill>
            </a:endParaRPr>
          </a:p>
        </p:txBody>
      </p:sp>
      <p:sp>
        <p:nvSpPr>
          <p:cNvPr id="5" name="Rectangle 5"/>
          <p:cNvSpPr/>
          <p:nvPr/>
        </p:nvSpPr>
        <p:spPr>
          <a:xfrm>
            <a:off x="0" y="1322388"/>
            <a:ext cx="6731000" cy="46037"/>
          </a:xfrm>
          <a:prstGeom prst="rect">
            <a:avLst/>
          </a:prstGeom>
          <a:solidFill>
            <a:srgbClr val="C942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1892517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15913" y="329951"/>
            <a:ext cx="7886700" cy="1325563"/>
          </a:xfrm>
        </p:spPr>
        <p:txBody>
          <a:bodyPr/>
          <a:lstStyle/>
          <a:p>
            <a:r>
              <a:rPr lang="sl-SI"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Na čem gradimo?</a:t>
            </a:r>
            <a:endParaRPr lang="nl-NL"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0" y="1322388"/>
            <a:ext cx="6731000" cy="46037"/>
          </a:xfrm>
          <a:prstGeom prst="rect">
            <a:avLst/>
          </a:prstGeom>
          <a:solidFill>
            <a:srgbClr val="C942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Content Placeholder 1"/>
          <p:cNvSpPr txBox="1">
            <a:spLocks/>
          </p:cNvSpPr>
          <p:nvPr/>
        </p:nvSpPr>
        <p:spPr bwMode="auto">
          <a:xfrm>
            <a:off x="863600" y="1046163"/>
            <a:ext cx="7339013"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algn="l"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nl-NL" altLang="en-US" b="1" dirty="0" smtClean="0">
              <a:solidFill>
                <a:srgbClr val="D33E31"/>
              </a:solidFill>
              <a:latin typeface="Karla" pitchFamily="2" charset="0"/>
            </a:endParaRPr>
          </a:p>
        </p:txBody>
      </p:sp>
      <p:graphicFrame>
        <p:nvGraphicFramePr>
          <p:cNvPr id="8" name="Diagram 7"/>
          <p:cNvGraphicFramePr/>
          <p:nvPr>
            <p:extLst>
              <p:ext uri="{D42A27DB-BD31-4B8C-83A1-F6EECF244321}">
                <p14:modId xmlns:p14="http://schemas.microsoft.com/office/powerpoint/2010/main" val="761381808"/>
              </p:ext>
            </p:extLst>
          </p:nvPr>
        </p:nvGraphicFramePr>
        <p:xfrm>
          <a:off x="753154" y="1881483"/>
          <a:ext cx="7206479" cy="4580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5508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467" y="1235965"/>
            <a:ext cx="7886700" cy="4351338"/>
          </a:xfrm>
        </p:spPr>
        <p:txBody>
          <a:bodyPr/>
          <a:lstStyle/>
          <a:p>
            <a:pPr marL="0" indent="0">
              <a:buNone/>
            </a:pPr>
            <a:r>
              <a:rPr lang="sl-SI" sz="3600" dirty="0" smtClean="0">
                <a:solidFill>
                  <a:srgbClr val="008BB4"/>
                </a:solidFill>
              </a:rPr>
              <a:t>Pristop </a:t>
            </a:r>
            <a:r>
              <a:rPr lang="en-US" sz="3600" dirty="0" smtClean="0">
                <a:solidFill>
                  <a:srgbClr val="008BB4"/>
                </a:solidFill>
              </a:rPr>
              <a:t>TOY for Inclusion</a:t>
            </a:r>
          </a:p>
          <a:p>
            <a:pPr marL="0" indent="0">
              <a:buNone/>
            </a:pPr>
            <a:r>
              <a:rPr lang="sl-SI" sz="3600" dirty="0" smtClean="0">
                <a:solidFill>
                  <a:srgbClr val="C9423B"/>
                </a:solidFill>
              </a:rPr>
              <a:t>Načela in struktura</a:t>
            </a:r>
            <a:endParaRPr lang="en-US" sz="3600" dirty="0" smtClean="0">
              <a:solidFill>
                <a:srgbClr val="C9423B"/>
              </a:solidFill>
            </a:endParaRPr>
          </a:p>
          <a:p>
            <a:pPr marL="0" indent="0">
              <a:buNone/>
            </a:pPr>
            <a:endParaRPr lang="en-US" sz="3600" dirty="0">
              <a:solidFill>
                <a:srgbClr val="C9423B"/>
              </a:solidFill>
            </a:endParaRPr>
          </a:p>
          <a:p>
            <a:pPr marL="0" indent="0">
              <a:buNone/>
            </a:pPr>
            <a:r>
              <a:rPr lang="sl-SI" sz="2400" dirty="0">
                <a:solidFill>
                  <a:schemeClr val="tx1">
                    <a:lumMod val="50000"/>
                    <a:lumOff val="50000"/>
                  </a:schemeClr>
                </a:solidFill>
              </a:rPr>
              <a:t>3</a:t>
            </a:r>
            <a:r>
              <a:rPr lang="en-US" sz="2400" dirty="0" smtClean="0">
                <a:solidFill>
                  <a:schemeClr val="tx1">
                    <a:lumMod val="50000"/>
                    <a:lumOff val="50000"/>
                  </a:schemeClr>
                </a:solidFill>
              </a:rPr>
              <a:t>-d</a:t>
            </a:r>
            <a:r>
              <a:rPr lang="sl-SI" sz="2400" dirty="0" err="1" smtClean="0">
                <a:solidFill>
                  <a:schemeClr val="tx1">
                    <a:lumMod val="50000"/>
                    <a:lumOff val="50000"/>
                  </a:schemeClr>
                </a:solidFill>
              </a:rPr>
              <a:t>nevni</a:t>
            </a:r>
            <a:r>
              <a:rPr lang="sl-SI" sz="2400" dirty="0" smtClean="0">
                <a:solidFill>
                  <a:schemeClr val="tx1">
                    <a:lumMod val="50000"/>
                    <a:lumOff val="50000"/>
                  </a:schemeClr>
                </a:solidFill>
              </a:rPr>
              <a:t> trening v projektu</a:t>
            </a:r>
            <a:endParaRPr lang="en-US" sz="2400" dirty="0" smtClean="0">
              <a:solidFill>
                <a:schemeClr val="tx1">
                  <a:lumMod val="50000"/>
                  <a:lumOff val="50000"/>
                </a:schemeClr>
              </a:solidFill>
            </a:endParaRPr>
          </a:p>
          <a:p>
            <a:pPr marL="0" indent="0">
              <a:buNone/>
            </a:pPr>
            <a:r>
              <a:rPr lang="en-US" sz="2400" dirty="0" smtClean="0">
                <a:solidFill>
                  <a:schemeClr val="tx1">
                    <a:lumMod val="50000"/>
                    <a:lumOff val="50000"/>
                  </a:schemeClr>
                </a:solidFill>
              </a:rPr>
              <a:t>TOY </a:t>
            </a:r>
            <a:r>
              <a:rPr lang="sl-SI" sz="2400" dirty="0" smtClean="0">
                <a:solidFill>
                  <a:schemeClr val="tx1">
                    <a:lumMod val="50000"/>
                    <a:lumOff val="50000"/>
                  </a:schemeClr>
                </a:solidFill>
              </a:rPr>
              <a:t>to </a:t>
            </a:r>
            <a:r>
              <a:rPr lang="sl-SI" sz="2400" dirty="0" err="1" smtClean="0">
                <a:solidFill>
                  <a:schemeClr val="tx1">
                    <a:lumMod val="50000"/>
                    <a:lumOff val="50000"/>
                  </a:schemeClr>
                </a:solidFill>
              </a:rPr>
              <a:t>Share</a:t>
            </a:r>
            <a:r>
              <a:rPr lang="sl-SI" sz="2400" dirty="0" smtClean="0">
                <a:solidFill>
                  <a:schemeClr val="tx1">
                    <a:lumMod val="50000"/>
                    <a:lumOff val="50000"/>
                  </a:schemeClr>
                </a:solidFill>
              </a:rPr>
              <a:t>, </a:t>
            </a:r>
            <a:r>
              <a:rPr lang="sl-SI" sz="2400" dirty="0" err="1" smtClean="0">
                <a:solidFill>
                  <a:schemeClr val="tx1">
                    <a:lumMod val="50000"/>
                    <a:lumOff val="50000"/>
                  </a:schemeClr>
                </a:solidFill>
              </a:rPr>
              <a:t>Play</a:t>
            </a:r>
            <a:r>
              <a:rPr lang="sl-SI" sz="2400" dirty="0" smtClean="0">
                <a:solidFill>
                  <a:schemeClr val="tx1">
                    <a:lumMod val="50000"/>
                    <a:lumOff val="50000"/>
                  </a:schemeClr>
                </a:solidFill>
              </a:rPr>
              <a:t> to </a:t>
            </a:r>
            <a:r>
              <a:rPr lang="sl-SI" sz="2400" dirty="0" err="1" smtClean="0">
                <a:solidFill>
                  <a:schemeClr val="tx1">
                    <a:lumMod val="50000"/>
                    <a:lumOff val="50000"/>
                  </a:schemeClr>
                </a:solidFill>
              </a:rPr>
              <a:t>Care</a:t>
            </a:r>
            <a:endParaRPr lang="nl-NL" sz="2400" dirty="0">
              <a:solidFill>
                <a:schemeClr val="tx1">
                  <a:lumMod val="50000"/>
                  <a:lumOff val="50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9883" y="2486824"/>
            <a:ext cx="2914117" cy="4371176"/>
          </a:xfrm>
          <a:prstGeom prst="rect">
            <a:avLst/>
          </a:prstGeom>
        </p:spPr>
      </p:pic>
    </p:spTree>
    <p:extLst>
      <p:ext uri="{BB962C8B-B14F-4D97-AF65-F5344CB8AC3E}">
        <p14:creationId xmlns:p14="http://schemas.microsoft.com/office/powerpoint/2010/main" val="744726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15913" y="266889"/>
            <a:ext cx="7886700" cy="1325563"/>
          </a:xfrm>
        </p:spPr>
        <p:txBody>
          <a:bodyPr/>
          <a:lstStyle/>
          <a:p>
            <a:r>
              <a:rPr lang="en-US"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Toy for Inclusion- 5 </a:t>
            </a:r>
            <a:r>
              <a:rPr lang="sl-SI"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faz</a:t>
            </a:r>
            <a:endParaRPr lang="nl-NL"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0" y="1322388"/>
            <a:ext cx="6731000" cy="46037"/>
          </a:xfrm>
          <a:prstGeom prst="rect">
            <a:avLst/>
          </a:prstGeom>
          <a:solidFill>
            <a:srgbClr val="C942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Content Placeholder 1"/>
          <p:cNvSpPr txBox="1">
            <a:spLocks/>
          </p:cNvSpPr>
          <p:nvPr/>
        </p:nvSpPr>
        <p:spPr bwMode="auto">
          <a:xfrm>
            <a:off x="863600" y="1046163"/>
            <a:ext cx="7339013"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algn="l"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nl-NL" altLang="en-US" b="1" dirty="0" smtClean="0">
              <a:solidFill>
                <a:srgbClr val="D33E31"/>
              </a:solidFill>
              <a:latin typeface="Karla" pitchFamily="2" charset="0"/>
            </a:endParaRPr>
          </a:p>
        </p:txBody>
      </p:sp>
      <p:graphicFrame>
        <p:nvGraphicFramePr>
          <p:cNvPr id="9" name="Diagram 8"/>
          <p:cNvGraphicFramePr/>
          <p:nvPr>
            <p:extLst>
              <p:ext uri="{D42A27DB-BD31-4B8C-83A1-F6EECF244321}">
                <p14:modId xmlns:p14="http://schemas.microsoft.com/office/powerpoint/2010/main" val="714283735"/>
              </p:ext>
            </p:extLst>
          </p:nvPr>
        </p:nvGraphicFramePr>
        <p:xfrm>
          <a:off x="1718136" y="1669504"/>
          <a:ext cx="5262835" cy="45539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85271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15913" y="329951"/>
            <a:ext cx="7886700" cy="1325563"/>
          </a:xfrm>
        </p:spPr>
        <p:txBody>
          <a:bodyPr/>
          <a:lstStyle/>
          <a:p>
            <a:r>
              <a:rPr lang="sl-SI"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1. faza</a:t>
            </a:r>
            <a:endParaRPr lang="nl-NL"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0" y="1322388"/>
            <a:ext cx="6731000" cy="46037"/>
          </a:xfrm>
          <a:prstGeom prst="rect">
            <a:avLst/>
          </a:prstGeom>
          <a:solidFill>
            <a:srgbClr val="C942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Content Placeholder 1"/>
          <p:cNvSpPr txBox="1">
            <a:spLocks/>
          </p:cNvSpPr>
          <p:nvPr/>
        </p:nvSpPr>
        <p:spPr bwMode="auto">
          <a:xfrm>
            <a:off x="863600" y="1046163"/>
            <a:ext cx="7339013"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algn="l"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nl-NL" altLang="en-US" b="1" dirty="0" smtClean="0">
              <a:solidFill>
                <a:srgbClr val="D33E31"/>
              </a:solidFill>
              <a:latin typeface="Karla" pitchFamily="2" charset="0"/>
            </a:endParaRPr>
          </a:p>
        </p:txBody>
      </p:sp>
      <p:grpSp>
        <p:nvGrpSpPr>
          <p:cNvPr id="8" name="Group 7"/>
          <p:cNvGrpSpPr/>
          <p:nvPr/>
        </p:nvGrpSpPr>
        <p:grpSpPr>
          <a:xfrm>
            <a:off x="2316480" y="2077103"/>
            <a:ext cx="6578987" cy="3828353"/>
            <a:chOff x="1286217" y="5105"/>
            <a:chExt cx="3971918" cy="1177168"/>
          </a:xfrm>
        </p:grpSpPr>
        <p:sp>
          <p:nvSpPr>
            <p:cNvPr id="11" name="Pentagon 10"/>
            <p:cNvSpPr/>
            <p:nvPr/>
          </p:nvSpPr>
          <p:spPr>
            <a:xfrm rot="10800000">
              <a:off x="1286217" y="5105"/>
              <a:ext cx="3971918" cy="1143087"/>
            </a:xfrm>
            <a:prstGeom prst="homePlat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2" name="Pentagon 4"/>
            <p:cNvSpPr/>
            <p:nvPr/>
          </p:nvSpPr>
          <p:spPr>
            <a:xfrm>
              <a:off x="1822493" y="39186"/>
              <a:ext cx="3435642" cy="11430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4070" tIns="30480" rIns="56896" bIns="30480" numCol="1" spcCol="1270" anchor="ctr" anchorCtr="0">
              <a:noAutofit/>
            </a:bodyPr>
            <a:lstStyle/>
            <a:p>
              <a:pPr lvl="0" algn="ctr" defTabSz="355600">
                <a:lnSpc>
                  <a:spcPct val="90000"/>
                </a:lnSpc>
                <a:spcBef>
                  <a:spcPct val="0"/>
                </a:spcBef>
                <a:spcAft>
                  <a:spcPct val="35000"/>
                </a:spcAft>
              </a:pPr>
              <a:r>
                <a:rPr lang="sl-SI" kern="12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Izbira koordinatorja in lokalnega akcijskega tima</a:t>
              </a:r>
              <a:endParaRPr lang="nl-NL" kern="1200" dirty="0">
                <a:solidFill>
                  <a:sysClr val="window" lastClr="FFFFFF"/>
                </a:solidFill>
                <a:latin typeface="Open Sans" panose="020B0606030504020204" pitchFamily="34" charset="0"/>
                <a:ea typeface="Open Sans" panose="020B0606030504020204" pitchFamily="34" charset="0"/>
                <a:cs typeface="Open Sans" panose="020B0606030504020204" pitchFamily="34" charset="0"/>
              </a:endParaRPr>
            </a:p>
            <a:p>
              <a:pPr lvl="0" algn="ctr" defTabSz="355600">
                <a:lnSpc>
                  <a:spcPct val="90000"/>
                </a:lnSpc>
                <a:spcBef>
                  <a:spcPct val="0"/>
                </a:spcBef>
                <a:spcAft>
                  <a:spcPct val="35000"/>
                </a:spcAft>
              </a:pPr>
              <a:r>
                <a:rPr lang="sl-SI" kern="12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  </a:t>
              </a:r>
            </a:p>
            <a:p>
              <a:pPr lvl="0" algn="ctr" defTabSz="355600">
                <a:lnSpc>
                  <a:spcPct val="90000"/>
                </a:lnSpc>
                <a:spcBef>
                  <a:spcPct val="0"/>
                </a:spcBef>
                <a:spcAft>
                  <a:spcPct val="35000"/>
                </a:spcAft>
              </a:pPr>
              <a:r>
                <a:rPr lang="sl-SI" kern="12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Zbiranje podatkov o lokalni skupnosti, s posebno pozornostjo na otrocih in družinah iz ranljivih skupin</a:t>
              </a:r>
              <a:r>
                <a:rPr lang="nl-NL" kern="12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 </a:t>
              </a:r>
              <a:endParaRPr lang="sl-SI" kern="12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endParaRPr>
            </a:p>
            <a:p>
              <a:pPr lvl="0" algn="ctr" defTabSz="355600">
                <a:lnSpc>
                  <a:spcPct val="90000"/>
                </a:lnSpc>
                <a:spcBef>
                  <a:spcPct val="0"/>
                </a:spcBef>
                <a:spcAft>
                  <a:spcPct val="35000"/>
                </a:spcAft>
              </a:pPr>
              <a:endParaRPr lang="nl-NL" kern="1200" dirty="0">
                <a:solidFill>
                  <a:sysClr val="window" lastClr="FFFFFF"/>
                </a:solidFill>
                <a:latin typeface="Open Sans" panose="020B0606030504020204" pitchFamily="34" charset="0"/>
                <a:ea typeface="Open Sans" panose="020B0606030504020204" pitchFamily="34" charset="0"/>
                <a:cs typeface="Open Sans" panose="020B0606030504020204" pitchFamily="34" charset="0"/>
              </a:endParaRPr>
            </a:p>
            <a:p>
              <a:pPr lvl="0" algn="ctr" defTabSz="355600">
                <a:lnSpc>
                  <a:spcPct val="90000"/>
                </a:lnSpc>
                <a:spcBef>
                  <a:spcPct val="0"/>
                </a:spcBef>
                <a:spcAft>
                  <a:spcPct val="35000"/>
                </a:spcAft>
              </a:pPr>
              <a:r>
                <a:rPr lang="sl-SI" kern="12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Razvid obstoječih virov (materialnih in človeških) v lokalni skupnosti (potencialni prostori za dejavnosti in deležnike) </a:t>
              </a:r>
              <a:endParaRPr lang="nl-NL" kern="1200" dirty="0">
                <a:solidFill>
                  <a:sysClr val="window" lastClr="FFFFFF"/>
                </a:solidFill>
                <a:latin typeface="Open Sans" panose="020B0606030504020204" pitchFamily="34" charset="0"/>
                <a:ea typeface="Open Sans" panose="020B0606030504020204" pitchFamily="34" charset="0"/>
                <a:cs typeface="Open Sans" panose="020B0606030504020204" pitchFamily="34" charset="0"/>
              </a:endParaRPr>
            </a:p>
            <a:p>
              <a:pPr lvl="0" algn="ctr" defTabSz="355600">
                <a:lnSpc>
                  <a:spcPct val="90000"/>
                </a:lnSpc>
                <a:spcBef>
                  <a:spcPct val="0"/>
                </a:spcBef>
                <a:spcAft>
                  <a:spcPct val="35000"/>
                </a:spcAft>
              </a:pPr>
              <a:endParaRPr lang="sl-SI" kern="12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endParaRPr>
            </a:p>
            <a:p>
              <a:pPr lvl="0" algn="ctr" defTabSz="355600">
                <a:lnSpc>
                  <a:spcPct val="90000"/>
                </a:lnSpc>
                <a:spcBef>
                  <a:spcPct val="0"/>
                </a:spcBef>
                <a:spcAft>
                  <a:spcPct val="35000"/>
                </a:spcAft>
              </a:pPr>
              <a:r>
                <a:rPr lang="nl-NL" kern="12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D</a:t>
              </a:r>
              <a:r>
                <a:rPr lang="sl-SI" dirty="0" err="1"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oločanje</a:t>
              </a:r>
              <a:r>
                <a:rPr lang="sl-SI"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 skupne vizije </a:t>
              </a:r>
              <a:endParaRPr lang="nl-NL" kern="1200" dirty="0">
                <a:solidFill>
                  <a:sysClr val="window" lastClr="FFFFFF"/>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Flowchart: Connector 1"/>
          <p:cNvSpPr/>
          <p:nvPr/>
        </p:nvSpPr>
        <p:spPr>
          <a:xfrm>
            <a:off x="165463" y="2895185"/>
            <a:ext cx="2151017" cy="2081349"/>
          </a:xfrm>
          <a:prstGeom prst="flowChartConnec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2"/>
          <p:cNvSpPr txBox="1"/>
          <p:nvPr/>
        </p:nvSpPr>
        <p:spPr>
          <a:xfrm>
            <a:off x="269965" y="3581916"/>
            <a:ext cx="1942011" cy="400110"/>
          </a:xfrm>
          <a:prstGeom prst="rect">
            <a:avLst/>
          </a:prstGeom>
          <a:noFill/>
        </p:spPr>
        <p:txBody>
          <a:bodyPr wrap="square" rtlCol="0">
            <a:spAutoFit/>
          </a:bodyPr>
          <a:lstStyle/>
          <a:p>
            <a:pPr algn="ctr"/>
            <a:r>
              <a:rPr lang="sl-SI" sz="2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Razvid skupnosti</a:t>
            </a:r>
            <a:endParaRPr lang="nl-NL"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147333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15913" y="329951"/>
            <a:ext cx="7886700" cy="1325563"/>
          </a:xfrm>
        </p:spPr>
        <p:txBody>
          <a:bodyPr/>
          <a:lstStyle/>
          <a:p>
            <a:r>
              <a:rPr lang="en-US"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a:t>
            </a:r>
            <a:r>
              <a:rPr lang="sl-SI"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faza</a:t>
            </a:r>
            <a:endParaRPr lang="nl-NL"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0" y="1322388"/>
            <a:ext cx="6731000" cy="46037"/>
          </a:xfrm>
          <a:prstGeom prst="rect">
            <a:avLst/>
          </a:prstGeom>
          <a:solidFill>
            <a:srgbClr val="C942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Content Placeholder 1"/>
          <p:cNvSpPr txBox="1">
            <a:spLocks/>
          </p:cNvSpPr>
          <p:nvPr/>
        </p:nvSpPr>
        <p:spPr bwMode="auto">
          <a:xfrm>
            <a:off x="863600" y="1046163"/>
            <a:ext cx="7339013"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algn="l"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nl-NL" altLang="en-US" b="1" dirty="0" smtClean="0">
              <a:solidFill>
                <a:srgbClr val="D33E31"/>
              </a:solidFill>
              <a:latin typeface="Karla" pitchFamily="2" charset="0"/>
            </a:endParaRPr>
          </a:p>
        </p:txBody>
      </p:sp>
      <p:grpSp>
        <p:nvGrpSpPr>
          <p:cNvPr id="8" name="Group 7"/>
          <p:cNvGrpSpPr/>
          <p:nvPr/>
        </p:nvGrpSpPr>
        <p:grpSpPr>
          <a:xfrm>
            <a:off x="2316480" y="2077103"/>
            <a:ext cx="6578988" cy="3717515"/>
            <a:chOff x="1286217" y="5105"/>
            <a:chExt cx="3971918" cy="1143087"/>
          </a:xfrm>
        </p:grpSpPr>
        <p:sp>
          <p:nvSpPr>
            <p:cNvPr id="11" name="Pentagon 10"/>
            <p:cNvSpPr/>
            <p:nvPr/>
          </p:nvSpPr>
          <p:spPr>
            <a:xfrm rot="10800000">
              <a:off x="1286217" y="5105"/>
              <a:ext cx="3971918" cy="1143087"/>
            </a:xfrm>
            <a:prstGeom prst="homePlat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2" name="Pentagon 4"/>
            <p:cNvSpPr/>
            <p:nvPr/>
          </p:nvSpPr>
          <p:spPr>
            <a:xfrm>
              <a:off x="1822493" y="5105"/>
              <a:ext cx="3435642" cy="11430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4070" tIns="30480" rIns="56896" bIns="30480" numCol="1" spcCol="1270" anchor="ctr" anchorCtr="0">
              <a:noAutofit/>
            </a:bodyPr>
            <a:lstStyle/>
            <a:p>
              <a:pPr marL="285750" lvl="0" indent="-285750">
                <a:spcAft>
                  <a:spcPts val="600"/>
                </a:spcAft>
                <a:buFont typeface="Arial" panose="020B0604020202020204" pitchFamily="34" charset="0"/>
                <a:buChar char="•"/>
              </a:pPr>
              <a:r>
                <a:rPr lang="sl-SI" sz="16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Določanje potreb ključnih akterjev – kaj morajo vedeti, katere veščine potrebujejo in katere že imajo </a:t>
              </a:r>
            </a:p>
            <a:p>
              <a:pPr marL="285750" lvl="0" indent="-285750">
                <a:spcAft>
                  <a:spcPts val="600"/>
                </a:spcAft>
                <a:buFont typeface="Arial" panose="020B0604020202020204" pitchFamily="34" charset="0"/>
                <a:buChar char="•"/>
              </a:pPr>
              <a:r>
                <a:rPr lang="nl-NL" sz="16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Organiz</a:t>
              </a:r>
              <a:r>
                <a:rPr lang="sl-SI" sz="1600" dirty="0" err="1"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acija</a:t>
              </a:r>
              <a:r>
                <a:rPr lang="sl-SI" sz="16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 in izvedba treningov za različne skupine deležnikov </a:t>
              </a:r>
              <a:endParaRPr lang="nl-NL" sz="1600" dirty="0">
                <a:solidFill>
                  <a:sysClr val="window" lastClr="FFFFFF"/>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spcAft>
                  <a:spcPts val="600"/>
                </a:spcAft>
                <a:buFont typeface="Arial" panose="020B0604020202020204" pitchFamily="34" charset="0"/>
                <a:buChar char="•"/>
              </a:pPr>
              <a:r>
                <a:rPr lang="sl-SI" sz="16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Mentorstvo in </a:t>
              </a:r>
              <a:r>
                <a:rPr lang="sl-SI" sz="1600" dirty="0" err="1"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medkolegialna</a:t>
              </a:r>
              <a:r>
                <a:rPr lang="sl-SI" sz="16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 podpora </a:t>
              </a:r>
              <a:r>
                <a:rPr lang="nl-NL" sz="16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 </a:t>
              </a:r>
              <a:endParaRPr lang="nl-NL" sz="1600" dirty="0">
                <a:solidFill>
                  <a:sysClr val="window" lastClr="FFFFFF"/>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spcAft>
                  <a:spcPts val="600"/>
                </a:spcAft>
                <a:buFont typeface="Arial" panose="020B0604020202020204" pitchFamily="34" charset="0"/>
                <a:buChar char="•"/>
              </a:pPr>
              <a:r>
                <a:rPr lang="sl-SI" sz="16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Ustvarjanje novega znanja</a:t>
              </a:r>
              <a:r>
                <a:rPr lang="nl-NL" sz="16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 </a:t>
              </a:r>
              <a:endParaRPr lang="nl-NL" sz="1600" dirty="0">
                <a:solidFill>
                  <a:sysClr val="window" lastClr="FFFFFF"/>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spcAft>
                  <a:spcPts val="600"/>
                </a:spcAft>
                <a:buFont typeface="Arial" panose="020B0604020202020204" pitchFamily="34" charset="0"/>
                <a:buChar char="•"/>
              </a:pPr>
              <a:r>
                <a:rPr lang="sl-SI" sz="16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Ustvarjanje prostora za dialog med akterji in deležniki/izmenjava idej</a:t>
              </a:r>
              <a:r>
                <a:rPr lang="nl-NL" sz="16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 </a:t>
              </a:r>
              <a:endParaRPr lang="nl-NL" sz="1600" dirty="0">
                <a:solidFill>
                  <a:sysClr val="window" lastClr="FFFFFF"/>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Flowchart: Connector 1"/>
          <p:cNvSpPr/>
          <p:nvPr/>
        </p:nvSpPr>
        <p:spPr>
          <a:xfrm>
            <a:off x="165463" y="2895185"/>
            <a:ext cx="2151017" cy="2081349"/>
          </a:xfrm>
          <a:prstGeom prst="flowChartConnector">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2"/>
          <p:cNvSpPr txBox="1"/>
          <p:nvPr/>
        </p:nvSpPr>
        <p:spPr>
          <a:xfrm>
            <a:off x="269965" y="3581916"/>
            <a:ext cx="1942011" cy="707886"/>
          </a:xfrm>
          <a:prstGeom prst="rect">
            <a:avLst/>
          </a:prstGeom>
          <a:noFill/>
        </p:spPr>
        <p:txBody>
          <a:bodyPr wrap="square" rtlCol="0">
            <a:spAutoFit/>
          </a:bodyPr>
          <a:lstStyle/>
          <a:p>
            <a:pPr algn="ctr"/>
            <a:r>
              <a:rPr lang="sl-SI" sz="2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Podpora in </a:t>
            </a:r>
            <a:r>
              <a:rPr lang="sl-SI" sz="2000"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opolnomočenje</a:t>
            </a:r>
            <a:endParaRPr lang="nl-NL"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161383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15913" y="329951"/>
            <a:ext cx="7886700" cy="1325563"/>
          </a:xfrm>
        </p:spPr>
        <p:txBody>
          <a:bodyPr/>
          <a:lstStyle/>
          <a:p>
            <a:r>
              <a:rPr lang="en-US"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3</a:t>
            </a:r>
            <a:r>
              <a:rPr lang="sl-SI"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faza</a:t>
            </a:r>
            <a:endParaRPr lang="nl-NL"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0" y="1322388"/>
            <a:ext cx="6731000" cy="46037"/>
          </a:xfrm>
          <a:prstGeom prst="rect">
            <a:avLst/>
          </a:prstGeom>
          <a:solidFill>
            <a:srgbClr val="C942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Content Placeholder 1"/>
          <p:cNvSpPr txBox="1">
            <a:spLocks/>
          </p:cNvSpPr>
          <p:nvPr/>
        </p:nvSpPr>
        <p:spPr bwMode="auto">
          <a:xfrm>
            <a:off x="863600" y="1046163"/>
            <a:ext cx="7339013"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algn="l"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nl-NL" altLang="en-US" b="1" dirty="0" smtClean="0">
              <a:solidFill>
                <a:srgbClr val="D33E31"/>
              </a:solidFill>
              <a:latin typeface="Karla" pitchFamily="2" charset="0"/>
            </a:endParaRPr>
          </a:p>
        </p:txBody>
      </p:sp>
      <p:grpSp>
        <p:nvGrpSpPr>
          <p:cNvPr id="8" name="Group 7"/>
          <p:cNvGrpSpPr/>
          <p:nvPr/>
        </p:nvGrpSpPr>
        <p:grpSpPr>
          <a:xfrm>
            <a:off x="2316480" y="2077103"/>
            <a:ext cx="6578988" cy="3771738"/>
            <a:chOff x="1286217" y="5105"/>
            <a:chExt cx="3971918" cy="1159760"/>
          </a:xfrm>
        </p:grpSpPr>
        <p:sp>
          <p:nvSpPr>
            <p:cNvPr id="11" name="Pentagon 10"/>
            <p:cNvSpPr/>
            <p:nvPr/>
          </p:nvSpPr>
          <p:spPr>
            <a:xfrm rot="10800000">
              <a:off x="1286217" y="5105"/>
              <a:ext cx="3971918" cy="1143087"/>
            </a:xfrm>
            <a:prstGeom prst="homePlat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2" name="Pentagon 4"/>
            <p:cNvSpPr/>
            <p:nvPr/>
          </p:nvSpPr>
          <p:spPr>
            <a:xfrm>
              <a:off x="2153721" y="21778"/>
              <a:ext cx="3059928" cy="11430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4070" tIns="30480" rIns="56896" bIns="30480" numCol="1" spcCol="1270" anchor="ctr" anchorCtr="0">
              <a:noAutofit/>
            </a:bodyPr>
            <a:lstStyle/>
            <a:p>
              <a:pPr marL="285750" lvl="0" indent="-285750">
                <a:spcAft>
                  <a:spcPts val="600"/>
                </a:spcAft>
                <a:buFont typeface="Arial" panose="020B0604020202020204" pitchFamily="34" charset="0"/>
                <a:buChar char="•"/>
              </a:pPr>
              <a:r>
                <a:rPr lang="sl-SI"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Vključevanje različnih deležnikov </a:t>
              </a:r>
              <a:r>
                <a:rPr lang="nl-NL"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 </a:t>
              </a:r>
              <a:endParaRPr lang="nl-NL" dirty="0">
                <a:solidFill>
                  <a:sysClr val="window" lastClr="FFFFFF"/>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spcAft>
                  <a:spcPts val="600"/>
                </a:spcAft>
                <a:buFont typeface="Arial" panose="020B0604020202020204" pitchFamily="34" charset="0"/>
                <a:buChar char="•"/>
              </a:pPr>
              <a:r>
                <a:rPr lang="sl-SI"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Gradnja odnosov</a:t>
              </a:r>
              <a:endParaRPr lang="nl-NL" dirty="0">
                <a:solidFill>
                  <a:sysClr val="window" lastClr="FFFFFF"/>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spcAft>
                  <a:spcPts val="600"/>
                </a:spcAft>
                <a:buFont typeface="Arial" panose="020B0604020202020204" pitchFamily="34" charset="0"/>
                <a:buChar char="•"/>
              </a:pPr>
              <a:r>
                <a:rPr lang="sl-SI"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Ustvarjanje podpornih mrež za zagovorništvo</a:t>
              </a:r>
            </a:p>
            <a:p>
              <a:pPr marL="285750" lvl="0" indent="-285750">
                <a:spcAft>
                  <a:spcPts val="600"/>
                </a:spcAft>
                <a:buFont typeface="Arial" panose="020B0604020202020204" pitchFamily="34" charset="0"/>
                <a:buChar char="•"/>
              </a:pPr>
              <a:r>
                <a:rPr lang="sl-SI"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Vključevanje skupnosti</a:t>
              </a:r>
            </a:p>
            <a:p>
              <a:pPr marL="285750" lvl="0" indent="-285750">
                <a:spcAft>
                  <a:spcPts val="600"/>
                </a:spcAft>
                <a:buFont typeface="Arial" panose="020B0604020202020204" pitchFamily="34" charset="0"/>
                <a:buChar char="•"/>
              </a:pPr>
              <a:r>
                <a:rPr lang="sl-SI"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Raziskovanje možnosti za skupno delovanje različnih sektorjev in storitev</a:t>
              </a:r>
            </a:p>
            <a:p>
              <a:pPr marL="285750" lvl="0" indent="-285750">
                <a:spcAft>
                  <a:spcPts val="600"/>
                </a:spcAft>
                <a:buFont typeface="Arial" panose="020B0604020202020204" pitchFamily="34" charset="0"/>
                <a:buChar char="•"/>
              </a:pPr>
              <a:r>
                <a:rPr lang="sl-SI"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Združevanje različnih tipov organizacij in storitev</a:t>
              </a:r>
              <a:r>
                <a:rPr lang="nl-NL"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 </a:t>
              </a:r>
              <a:endParaRPr lang="nl-NL" dirty="0">
                <a:solidFill>
                  <a:sysClr val="window" lastClr="FFFFFF"/>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spcAft>
                  <a:spcPts val="600"/>
                </a:spcAft>
                <a:buFont typeface="Arial" panose="020B0604020202020204" pitchFamily="34" charset="0"/>
                <a:buChar char="•"/>
              </a:pPr>
              <a:endParaRPr lang="nl-NL" sz="1600" dirty="0">
                <a:solidFill>
                  <a:sysClr val="window" lastClr="FFFFFF"/>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Flowchart: Connector 1"/>
          <p:cNvSpPr/>
          <p:nvPr/>
        </p:nvSpPr>
        <p:spPr>
          <a:xfrm>
            <a:off x="165463" y="2895185"/>
            <a:ext cx="2151017" cy="2081349"/>
          </a:xfrm>
          <a:prstGeom prst="flowChartConnector">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2"/>
          <p:cNvSpPr txBox="1"/>
          <p:nvPr/>
        </p:nvSpPr>
        <p:spPr>
          <a:xfrm>
            <a:off x="269965" y="3428027"/>
            <a:ext cx="1942011" cy="707886"/>
          </a:xfrm>
          <a:prstGeom prst="rect">
            <a:avLst/>
          </a:prstGeom>
          <a:noFill/>
        </p:spPr>
        <p:txBody>
          <a:bodyPr wrap="square" rtlCol="0">
            <a:spAutoFit/>
          </a:bodyPr>
          <a:lstStyle/>
          <a:p>
            <a:pPr algn="ctr"/>
            <a:r>
              <a:rPr lang="sl-SI" sz="2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Povezanost in mreženje</a:t>
            </a:r>
            <a:endParaRPr lang="nl-NL"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212630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15913" y="329951"/>
            <a:ext cx="7886700" cy="1325563"/>
          </a:xfrm>
        </p:spPr>
        <p:txBody>
          <a:bodyPr/>
          <a:lstStyle/>
          <a:p>
            <a:r>
              <a:rPr lang="en-US"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4</a:t>
            </a:r>
            <a:r>
              <a:rPr lang="sl-SI"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faza</a:t>
            </a:r>
            <a:endParaRPr lang="nl-NL"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0" y="1322388"/>
            <a:ext cx="6731000" cy="46037"/>
          </a:xfrm>
          <a:prstGeom prst="rect">
            <a:avLst/>
          </a:prstGeom>
          <a:solidFill>
            <a:srgbClr val="C942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Content Placeholder 1"/>
          <p:cNvSpPr txBox="1">
            <a:spLocks/>
          </p:cNvSpPr>
          <p:nvPr/>
        </p:nvSpPr>
        <p:spPr bwMode="auto">
          <a:xfrm>
            <a:off x="863600" y="1046163"/>
            <a:ext cx="7339013"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algn="l"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nl-NL" altLang="en-US" b="1" dirty="0" smtClean="0">
              <a:solidFill>
                <a:srgbClr val="D33E31"/>
              </a:solidFill>
              <a:latin typeface="Karla" pitchFamily="2" charset="0"/>
            </a:endParaRPr>
          </a:p>
        </p:txBody>
      </p:sp>
      <p:grpSp>
        <p:nvGrpSpPr>
          <p:cNvPr id="8" name="Group 7"/>
          <p:cNvGrpSpPr/>
          <p:nvPr/>
        </p:nvGrpSpPr>
        <p:grpSpPr>
          <a:xfrm>
            <a:off x="2316480" y="2077103"/>
            <a:ext cx="6578988" cy="3771738"/>
            <a:chOff x="1286217" y="5105"/>
            <a:chExt cx="3971918" cy="1159760"/>
          </a:xfrm>
        </p:grpSpPr>
        <p:sp>
          <p:nvSpPr>
            <p:cNvPr id="11" name="Pentagon 10"/>
            <p:cNvSpPr/>
            <p:nvPr/>
          </p:nvSpPr>
          <p:spPr>
            <a:xfrm rot="10800000">
              <a:off x="1286217" y="5105"/>
              <a:ext cx="3971918" cy="1143087"/>
            </a:xfrm>
            <a:prstGeom prst="homePlat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2" name="Pentagon 4"/>
            <p:cNvSpPr/>
            <p:nvPr/>
          </p:nvSpPr>
          <p:spPr>
            <a:xfrm>
              <a:off x="2153721" y="21778"/>
              <a:ext cx="3059928" cy="11430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4070" tIns="30480" rIns="56896" bIns="30480" numCol="1" spcCol="1270" anchor="ctr" anchorCtr="0">
              <a:noAutofit/>
            </a:bodyPr>
            <a:lstStyle/>
            <a:p>
              <a:pPr marL="342900" lvl="0" indent="-342900">
                <a:spcAft>
                  <a:spcPts val="600"/>
                </a:spcAft>
                <a:buFont typeface="Arial" panose="020B0604020202020204" pitchFamily="34" charset="0"/>
                <a:buChar char="•"/>
              </a:pPr>
              <a:r>
                <a:rPr lang="sl-SI" sz="20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Skupno načrtovanje dejavnosti in procesa</a:t>
              </a:r>
            </a:p>
            <a:p>
              <a:pPr marL="342900" lvl="0" indent="-342900">
                <a:spcAft>
                  <a:spcPts val="600"/>
                </a:spcAft>
                <a:buFont typeface="Arial" panose="020B0604020202020204" pitchFamily="34" charset="0"/>
                <a:buChar char="•"/>
              </a:pPr>
              <a:r>
                <a:rPr lang="sl-SI" sz="20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Izvajanje dejavnosti, ki so relevantne za skupnost</a:t>
              </a:r>
              <a:r>
                <a:rPr lang="nl-NL" sz="20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 </a:t>
              </a:r>
            </a:p>
            <a:p>
              <a:pPr marL="342900" lvl="0" indent="-342900">
                <a:spcAft>
                  <a:spcPts val="600"/>
                </a:spcAft>
                <a:buFont typeface="Arial" panose="020B0604020202020204" pitchFamily="34" charset="0"/>
                <a:buChar char="•"/>
              </a:pPr>
              <a:r>
                <a:rPr lang="sl-SI" sz="20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Predloge strokovnjakov upoštevati v skladu s potrebami skupnosti</a:t>
              </a:r>
              <a:endParaRPr lang="nl-NL" sz="1600" dirty="0">
                <a:solidFill>
                  <a:sysClr val="window" lastClr="FFFFFF"/>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Flowchart: Connector 1"/>
          <p:cNvSpPr/>
          <p:nvPr/>
        </p:nvSpPr>
        <p:spPr>
          <a:xfrm>
            <a:off x="165463" y="2895185"/>
            <a:ext cx="2151017" cy="2081349"/>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2"/>
          <p:cNvSpPr txBox="1"/>
          <p:nvPr/>
        </p:nvSpPr>
        <p:spPr>
          <a:xfrm>
            <a:off x="269965" y="3636140"/>
            <a:ext cx="1942011" cy="400110"/>
          </a:xfrm>
          <a:prstGeom prst="rect">
            <a:avLst/>
          </a:prstGeom>
          <a:noFill/>
        </p:spPr>
        <p:txBody>
          <a:bodyPr wrap="square" rtlCol="0">
            <a:spAutoFit/>
          </a:bodyPr>
          <a:lstStyle/>
          <a:p>
            <a:pPr algn="ctr"/>
            <a:r>
              <a:rPr lang="sl-SI" sz="2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Implementacija</a:t>
            </a:r>
            <a:endParaRPr lang="nl-NL"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406584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15913" y="329951"/>
            <a:ext cx="7886700" cy="1325563"/>
          </a:xfrm>
        </p:spPr>
        <p:txBody>
          <a:bodyPr/>
          <a:lstStyle/>
          <a:p>
            <a:r>
              <a:rPr lang="en-US"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5</a:t>
            </a:r>
            <a:r>
              <a:rPr lang="sl-SI"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faza</a:t>
            </a:r>
            <a:endParaRPr lang="nl-NL"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0" y="1322388"/>
            <a:ext cx="6731000" cy="46037"/>
          </a:xfrm>
          <a:prstGeom prst="rect">
            <a:avLst/>
          </a:prstGeom>
          <a:solidFill>
            <a:srgbClr val="C942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Content Placeholder 1"/>
          <p:cNvSpPr txBox="1">
            <a:spLocks/>
          </p:cNvSpPr>
          <p:nvPr/>
        </p:nvSpPr>
        <p:spPr bwMode="auto">
          <a:xfrm>
            <a:off x="863600" y="1046163"/>
            <a:ext cx="7339013"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algn="l"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nl-NL" altLang="en-US" b="1" dirty="0" smtClean="0">
              <a:solidFill>
                <a:srgbClr val="D33E31"/>
              </a:solidFill>
              <a:latin typeface="Karla" pitchFamily="2" charset="0"/>
            </a:endParaRPr>
          </a:p>
        </p:txBody>
      </p:sp>
      <p:grpSp>
        <p:nvGrpSpPr>
          <p:cNvPr id="8" name="Group 7"/>
          <p:cNvGrpSpPr/>
          <p:nvPr/>
        </p:nvGrpSpPr>
        <p:grpSpPr>
          <a:xfrm>
            <a:off x="2316480" y="2077103"/>
            <a:ext cx="6578988" cy="3771738"/>
            <a:chOff x="1286217" y="5105"/>
            <a:chExt cx="3971918" cy="1159760"/>
          </a:xfrm>
        </p:grpSpPr>
        <p:sp>
          <p:nvSpPr>
            <p:cNvPr id="11" name="Pentagon 10"/>
            <p:cNvSpPr/>
            <p:nvPr/>
          </p:nvSpPr>
          <p:spPr>
            <a:xfrm rot="10800000">
              <a:off x="1286217" y="5105"/>
              <a:ext cx="3971918" cy="1143087"/>
            </a:xfrm>
            <a:prstGeom prst="homePlat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2" name="Pentagon 4"/>
            <p:cNvSpPr/>
            <p:nvPr/>
          </p:nvSpPr>
          <p:spPr>
            <a:xfrm>
              <a:off x="2153721" y="21778"/>
              <a:ext cx="3059928" cy="11430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4070" tIns="30480" rIns="56896" bIns="30480" numCol="1" spcCol="1270" anchor="ctr" anchorCtr="0">
              <a:noAutofit/>
            </a:bodyPr>
            <a:lstStyle/>
            <a:p>
              <a:pPr marL="342900" lvl="0" indent="-342900">
                <a:spcAft>
                  <a:spcPts val="600"/>
                </a:spcAft>
                <a:buFont typeface="Arial" panose="020B0604020202020204" pitchFamily="34" charset="0"/>
                <a:buChar char="•"/>
              </a:pPr>
              <a:r>
                <a:rPr lang="sl-SI" sz="20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Zbiranje podatkov med implementacijo dejavnosti </a:t>
              </a:r>
            </a:p>
            <a:p>
              <a:pPr marL="342900" lvl="0" indent="-342900">
                <a:spcAft>
                  <a:spcPts val="600"/>
                </a:spcAft>
                <a:buFont typeface="Arial" panose="020B0604020202020204" pitchFamily="34" charset="0"/>
                <a:buChar char="•"/>
              </a:pPr>
              <a:r>
                <a:rPr lang="sl-SI" sz="20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Skupna refleksija rezultatov dejavnosti </a:t>
              </a:r>
            </a:p>
            <a:p>
              <a:pPr marL="342900" lvl="0" indent="-342900">
                <a:spcAft>
                  <a:spcPts val="600"/>
                </a:spcAft>
                <a:buFont typeface="Arial" panose="020B0604020202020204" pitchFamily="34" charset="0"/>
                <a:buChar char="•"/>
              </a:pPr>
              <a:r>
                <a:rPr lang="sl-SI" sz="20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Posebna pozornost na spremljanju procesa </a:t>
              </a:r>
              <a:r>
                <a:rPr lang="nl-NL" sz="20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(ECD QUAT)</a:t>
              </a:r>
              <a:endParaRPr lang="nl-NL" sz="2000" dirty="0">
                <a:solidFill>
                  <a:sysClr val="window" lastClr="FFFFFF"/>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Font typeface="Arial" panose="020B0604020202020204" pitchFamily="34" charset="0"/>
                <a:buChar char="•"/>
              </a:pPr>
              <a:r>
                <a:rPr lang="sl-SI" sz="2000" dirty="0" smtClean="0">
                  <a:solidFill>
                    <a:sysClr val="window" lastClr="FFFFFF"/>
                  </a:solidFill>
                  <a:latin typeface="Open Sans" panose="020B0606030504020204" pitchFamily="34" charset="0"/>
                  <a:ea typeface="Open Sans" panose="020B0606030504020204" pitchFamily="34" charset="0"/>
                  <a:cs typeface="Open Sans" panose="020B0606030504020204" pitchFamily="34" charset="0"/>
                </a:rPr>
                <a:t>Ob potrebi uvedba sprememb</a:t>
              </a:r>
              <a:endParaRPr lang="nl-NL" sz="1600" dirty="0">
                <a:solidFill>
                  <a:sysClr val="window" lastClr="FFFFFF"/>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Flowchart: Connector 1"/>
          <p:cNvSpPr/>
          <p:nvPr/>
        </p:nvSpPr>
        <p:spPr>
          <a:xfrm>
            <a:off x="165463" y="2895185"/>
            <a:ext cx="2151017" cy="2081349"/>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xtBox 2"/>
          <p:cNvSpPr txBox="1"/>
          <p:nvPr/>
        </p:nvSpPr>
        <p:spPr>
          <a:xfrm>
            <a:off x="269965" y="3428027"/>
            <a:ext cx="1942011" cy="1015663"/>
          </a:xfrm>
          <a:prstGeom prst="rect">
            <a:avLst/>
          </a:prstGeom>
          <a:noFill/>
        </p:spPr>
        <p:txBody>
          <a:bodyPr wrap="square" rtlCol="0">
            <a:spAutoFit/>
          </a:bodyPr>
          <a:lstStyle/>
          <a:p>
            <a:pPr algn="ctr"/>
            <a:r>
              <a:rPr lang="en-US" sz="2000"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Refle</a:t>
            </a:r>
            <a:r>
              <a:rPr lang="sl-SI" sz="2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ksija, spremljanje in evalvacija </a:t>
            </a:r>
            <a:endParaRPr lang="nl-NL"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141804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sl-SI" altLang="en-US" dirty="0" smtClean="0"/>
              <a:t>Vprašanja</a:t>
            </a:r>
            <a:r>
              <a:rPr lang="en-US" altLang="en-US" dirty="0" smtClean="0"/>
              <a:t>?</a:t>
            </a:r>
            <a:r>
              <a:rPr lang="nl-NL" altLang="en-US" dirty="0">
                <a:latin typeface="Karla" pitchFamily="2" charset="0"/>
              </a:rPr>
              <a:t/>
            </a:r>
            <a:br>
              <a:rPr lang="nl-NL" altLang="en-US" dirty="0">
                <a:latin typeface="Karla" pitchFamily="2" charset="0"/>
              </a:rPr>
            </a:br>
            <a:endParaRPr lang="nl-NL" dirty="0"/>
          </a:p>
        </p:txBody>
      </p:sp>
      <p:sp>
        <p:nvSpPr>
          <p:cNvPr id="29699" name="Content Placeholder 2"/>
          <p:cNvSpPr>
            <a:spLocks noGrp="1"/>
          </p:cNvSpPr>
          <p:nvPr>
            <p:ph sz="quarter" idx="4294967295"/>
          </p:nvPr>
        </p:nvSpPr>
        <p:spPr bwMode="auto">
          <a:xfrm>
            <a:off x="0" y="2781300"/>
            <a:ext cx="7340600" cy="4076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mtClean="0">
                <a:latin typeface="Karla" pitchFamily="2" charset="0"/>
              </a:rPr>
              <a:t> </a:t>
            </a:r>
            <a:endParaRPr lang="nl-NL" altLang="en-US" smtClean="0">
              <a:latin typeface="Karla" pitchFamily="2" charset="0"/>
            </a:endParaRPr>
          </a:p>
        </p:txBody>
      </p:sp>
      <p:sp>
        <p:nvSpPr>
          <p:cNvPr id="6" name="Flowchart: Connector 5"/>
          <p:cNvSpPr/>
          <p:nvPr/>
        </p:nvSpPr>
        <p:spPr>
          <a:xfrm>
            <a:off x="2509838" y="1882775"/>
            <a:ext cx="4043362" cy="3944938"/>
          </a:xfrm>
          <a:prstGeom prst="flowChartConnector">
            <a:avLst/>
          </a:prstGeom>
          <a:blipFill dpi="0" rotWithShape="1">
            <a:blip r:embed="rId3">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Tree>
    <p:extLst>
      <p:ext uri="{BB962C8B-B14F-4D97-AF65-F5344CB8AC3E}">
        <p14:creationId xmlns:p14="http://schemas.microsoft.com/office/powerpoint/2010/main" val="16066687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60538" y="2703513"/>
            <a:ext cx="7366000" cy="584775"/>
          </a:xfrm>
          <a:prstGeom prst="rect">
            <a:avLst/>
          </a:prstGeom>
          <a:noFill/>
        </p:spPr>
        <p:txBody>
          <a:bodyPr>
            <a:spAutoFit/>
          </a:bodyPr>
          <a:lstStyle/>
          <a:p>
            <a:pPr>
              <a:defRPr/>
            </a:pPr>
            <a:r>
              <a:rPr lang="sl-SI" sz="1600" dirty="0"/>
              <a:t>Projekt je financiran s podporo Evropske komisije. Publikacija izraža zgolj mnenja avtorja, Evropska komisija ne odgovarja za informacije v njej oz. </a:t>
            </a:r>
            <a:r>
              <a:rPr lang="sl-SI" sz="1600"/>
              <a:t>njihovo uporabo</a:t>
            </a:r>
            <a:endParaRPr lang="en-US" sz="1600" dirty="0">
              <a:solidFill>
                <a:schemeClr val="bg1">
                  <a:lumMod val="65000"/>
                </a:schemeClr>
              </a:solidFill>
            </a:endParaRPr>
          </a:p>
        </p:txBody>
      </p:sp>
      <p:pic>
        <p:nvPicPr>
          <p:cNvPr id="12291" name="Picture 4" descr="EU_Fla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575" y="2703513"/>
            <a:ext cx="1300163"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8332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28650" y="365126"/>
            <a:ext cx="7886700" cy="881783"/>
          </a:xfrm>
        </p:spPr>
        <p:txBody>
          <a:bodyPr/>
          <a:lstStyle/>
          <a:p>
            <a:r>
              <a:rPr lang="en-US"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TOY for </a:t>
            </a:r>
            <a:r>
              <a:rPr lang="en-US"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Inclusion</a:t>
            </a:r>
            <a:endParaRPr lang="nl-NL"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0" y="1322388"/>
            <a:ext cx="6731000" cy="46037"/>
          </a:xfrm>
          <a:prstGeom prst="rect">
            <a:avLst/>
          </a:prstGeom>
          <a:solidFill>
            <a:srgbClr val="F4D2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Content Placeholder 1"/>
          <p:cNvSpPr txBox="1">
            <a:spLocks/>
          </p:cNvSpPr>
          <p:nvPr/>
        </p:nvSpPr>
        <p:spPr bwMode="auto">
          <a:xfrm>
            <a:off x="863600" y="1046163"/>
            <a:ext cx="7339013"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algn="l"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nl-NL" altLang="en-US" b="1" dirty="0" smtClean="0">
              <a:solidFill>
                <a:srgbClr val="D33E31"/>
              </a:solidFill>
              <a:latin typeface="Karla" pitchFamily="2" charset="0"/>
            </a:endParaRPr>
          </a:p>
        </p:txBody>
      </p:sp>
      <p:sp>
        <p:nvSpPr>
          <p:cNvPr id="10" name="Content Placeholder 2"/>
          <p:cNvSpPr>
            <a:spLocks noGrp="1"/>
          </p:cNvSpPr>
          <p:nvPr>
            <p:ph idx="1"/>
          </p:nvPr>
        </p:nvSpPr>
        <p:spPr>
          <a:xfrm>
            <a:off x="589756" y="1461077"/>
            <a:ext cx="7886700" cy="4351338"/>
          </a:xfrm>
        </p:spPr>
        <p:txBody>
          <a:bodyPr/>
          <a:lstStyle/>
          <a:p>
            <a:pPr marL="0" indent="0">
              <a:buNone/>
            </a:pPr>
            <a:r>
              <a:rPr lang="hr-HR" i="1" dirty="0" smtClean="0">
                <a:solidFill>
                  <a:schemeClr val="tx1">
                    <a:lumMod val="50000"/>
                    <a:lumOff val="50000"/>
                  </a:schemeClr>
                </a:solidFill>
              </a:rPr>
              <a:t>Projekt TOY </a:t>
            </a:r>
            <a:r>
              <a:rPr lang="hr-HR" i="1" dirty="0">
                <a:solidFill>
                  <a:schemeClr val="tx1">
                    <a:lumMod val="50000"/>
                    <a:lumOff val="50000"/>
                  </a:schemeClr>
                </a:solidFill>
              </a:rPr>
              <a:t>for </a:t>
            </a:r>
            <a:r>
              <a:rPr lang="hr-HR" i="1" dirty="0" err="1">
                <a:solidFill>
                  <a:schemeClr val="tx1">
                    <a:lumMod val="50000"/>
                    <a:lumOff val="50000"/>
                  </a:schemeClr>
                </a:solidFill>
              </a:rPr>
              <a:t>Inclusion</a:t>
            </a:r>
            <a:r>
              <a:rPr lang="hr-HR" i="1" dirty="0">
                <a:solidFill>
                  <a:schemeClr val="tx1">
                    <a:lumMod val="50000"/>
                    <a:lumOff val="50000"/>
                  </a:schemeClr>
                </a:solidFill>
              </a:rPr>
              <a:t> </a:t>
            </a:r>
            <a:r>
              <a:rPr lang="hr-HR" i="1" dirty="0" smtClean="0">
                <a:solidFill>
                  <a:schemeClr val="tx1">
                    <a:lumMod val="50000"/>
                    <a:lumOff val="50000"/>
                  </a:schemeClr>
                </a:solidFill>
              </a:rPr>
              <a:t> </a:t>
            </a:r>
            <a:r>
              <a:rPr lang="hr-HR" i="1" dirty="0" smtClean="0">
                <a:solidFill>
                  <a:schemeClr val="tx1">
                    <a:lumMod val="50000"/>
                    <a:lumOff val="50000"/>
                  </a:schemeClr>
                </a:solidFill>
              </a:rPr>
              <a:t>dokazuje</a:t>
            </a:r>
            <a:r>
              <a:rPr lang="hr-HR" i="1" dirty="0" smtClean="0">
                <a:solidFill>
                  <a:schemeClr val="tx1">
                    <a:lumMod val="50000"/>
                    <a:lumOff val="50000"/>
                  </a:schemeClr>
                </a:solidFill>
              </a:rPr>
              <a:t>, </a:t>
            </a:r>
            <a:r>
              <a:rPr lang="hr-HR" i="1" dirty="0" smtClean="0">
                <a:solidFill>
                  <a:schemeClr val="tx1">
                    <a:lumMod val="50000"/>
                    <a:lumOff val="50000"/>
                  </a:schemeClr>
                </a:solidFill>
              </a:rPr>
              <a:t>da je </a:t>
            </a:r>
            <a:r>
              <a:rPr lang="hr-HR" i="1" dirty="0" err="1" smtClean="0">
                <a:solidFill>
                  <a:srgbClr val="008BB4"/>
                </a:solidFill>
              </a:rPr>
              <a:t>socialno</a:t>
            </a:r>
            <a:r>
              <a:rPr lang="hr-HR" i="1" dirty="0" smtClean="0">
                <a:solidFill>
                  <a:srgbClr val="008BB4"/>
                </a:solidFill>
              </a:rPr>
              <a:t> </a:t>
            </a:r>
            <a:r>
              <a:rPr lang="hr-HR" i="1" dirty="0" err="1" smtClean="0">
                <a:solidFill>
                  <a:srgbClr val="008BB4"/>
                </a:solidFill>
              </a:rPr>
              <a:t>inkluzijo</a:t>
            </a:r>
            <a:r>
              <a:rPr lang="hr-HR" i="1" dirty="0">
                <a:solidFill>
                  <a:schemeClr val="tx1">
                    <a:lumMod val="50000"/>
                    <a:lumOff val="50000"/>
                  </a:schemeClr>
                </a:solidFill>
              </a:rPr>
              <a:t> </a:t>
            </a:r>
            <a:r>
              <a:rPr lang="hr-HR" i="1" dirty="0" err="1" smtClean="0">
                <a:solidFill>
                  <a:schemeClr val="tx1">
                    <a:lumMod val="50000"/>
                    <a:lumOff val="50000"/>
                  </a:schemeClr>
                </a:solidFill>
              </a:rPr>
              <a:t>mogoče</a:t>
            </a:r>
            <a:r>
              <a:rPr lang="hr-HR" i="1" dirty="0" smtClean="0">
                <a:solidFill>
                  <a:schemeClr val="tx1">
                    <a:lumMod val="50000"/>
                    <a:lumOff val="50000"/>
                  </a:schemeClr>
                </a:solidFill>
              </a:rPr>
              <a:t> </a:t>
            </a:r>
            <a:r>
              <a:rPr lang="hr-HR" i="1" dirty="0" err="1" smtClean="0">
                <a:solidFill>
                  <a:schemeClr val="tx1">
                    <a:lumMod val="50000"/>
                    <a:lumOff val="50000"/>
                  </a:schemeClr>
                </a:solidFill>
              </a:rPr>
              <a:t>doseči</a:t>
            </a:r>
            <a:r>
              <a:rPr lang="hr-HR" i="1" dirty="0" smtClean="0">
                <a:solidFill>
                  <a:schemeClr val="tx1">
                    <a:lumMod val="50000"/>
                    <a:lumOff val="50000"/>
                  </a:schemeClr>
                </a:solidFill>
              </a:rPr>
              <a:t>.</a:t>
            </a:r>
            <a:endParaRPr lang="sl-SI" dirty="0">
              <a:solidFill>
                <a:schemeClr val="tx1">
                  <a:lumMod val="50000"/>
                  <a:lumOff val="50000"/>
                </a:schemeClr>
              </a:solidFill>
            </a:endParaRPr>
          </a:p>
          <a:p>
            <a:pPr marL="0" indent="0">
              <a:buNone/>
            </a:pPr>
            <a:endParaRPr lang="sl-SI" i="1" dirty="0">
              <a:solidFill>
                <a:schemeClr val="tx1">
                  <a:lumMod val="50000"/>
                  <a:lumOff val="50000"/>
                </a:schemeClr>
              </a:solidFill>
            </a:endParaRPr>
          </a:p>
          <a:p>
            <a:pPr marL="0" indent="0">
              <a:buNone/>
            </a:pPr>
            <a:r>
              <a:rPr lang="sl-SI" i="1" dirty="0" smtClean="0">
                <a:solidFill>
                  <a:schemeClr val="tx1">
                    <a:lumMod val="50000"/>
                    <a:lumOff val="50000"/>
                  </a:schemeClr>
                </a:solidFill>
              </a:rPr>
              <a:t>To počnemo s knjižnicami igrač (oz. središči za družine z mlajšimi otroki), kjer se gradijo </a:t>
            </a:r>
            <a:r>
              <a:rPr lang="hr-HR" i="1" dirty="0" smtClean="0">
                <a:solidFill>
                  <a:srgbClr val="008BB4"/>
                </a:solidFill>
              </a:rPr>
              <a:t>odnosi med  </a:t>
            </a:r>
            <a:r>
              <a:rPr lang="hr-HR" i="1" dirty="0" err="1" smtClean="0">
                <a:solidFill>
                  <a:srgbClr val="008BB4"/>
                </a:solidFill>
              </a:rPr>
              <a:t>otroki</a:t>
            </a:r>
            <a:r>
              <a:rPr lang="hr-HR" i="1" dirty="0" smtClean="0">
                <a:solidFill>
                  <a:srgbClr val="008BB4"/>
                </a:solidFill>
              </a:rPr>
              <a:t> </a:t>
            </a:r>
            <a:r>
              <a:rPr lang="hr-HR" i="1" dirty="0" err="1" smtClean="0">
                <a:solidFill>
                  <a:srgbClr val="008BB4"/>
                </a:solidFill>
              </a:rPr>
              <a:t>in</a:t>
            </a:r>
            <a:r>
              <a:rPr lang="hr-HR" i="1" dirty="0" smtClean="0">
                <a:solidFill>
                  <a:srgbClr val="008BB4"/>
                </a:solidFill>
              </a:rPr>
              <a:t> </a:t>
            </a:r>
            <a:r>
              <a:rPr lang="hr-HR" i="1" dirty="0" err="1" smtClean="0">
                <a:solidFill>
                  <a:srgbClr val="008BB4"/>
                </a:solidFill>
              </a:rPr>
              <a:t>njihovimi</a:t>
            </a:r>
            <a:r>
              <a:rPr lang="hr-HR" i="1" dirty="0" smtClean="0">
                <a:solidFill>
                  <a:srgbClr val="008BB4"/>
                </a:solidFill>
              </a:rPr>
              <a:t> </a:t>
            </a:r>
            <a:r>
              <a:rPr lang="hr-HR" i="1" dirty="0" err="1" smtClean="0">
                <a:solidFill>
                  <a:srgbClr val="008BB4"/>
                </a:solidFill>
              </a:rPr>
              <a:t>družinami</a:t>
            </a:r>
            <a:r>
              <a:rPr lang="hr-HR" i="1" dirty="0" smtClean="0">
                <a:solidFill>
                  <a:srgbClr val="008BB4"/>
                </a:solidFill>
              </a:rPr>
              <a:t>,</a:t>
            </a:r>
            <a:r>
              <a:rPr lang="hr-HR" i="1" dirty="0" smtClean="0">
                <a:solidFill>
                  <a:schemeClr val="tx1">
                    <a:lumMod val="50000"/>
                    <a:lumOff val="50000"/>
                  </a:schemeClr>
                </a:solidFill>
              </a:rPr>
              <a:t> </a:t>
            </a:r>
            <a:r>
              <a:rPr lang="hr-HR" i="1" dirty="0" err="1" smtClean="0">
                <a:solidFill>
                  <a:schemeClr val="tx1">
                    <a:lumMod val="50000"/>
                    <a:lumOff val="50000"/>
                  </a:schemeClr>
                </a:solidFill>
              </a:rPr>
              <a:t>ki</a:t>
            </a:r>
            <a:r>
              <a:rPr lang="hr-HR" i="1" dirty="0">
                <a:solidFill>
                  <a:schemeClr val="tx1">
                    <a:lumMod val="50000"/>
                    <a:lumOff val="50000"/>
                  </a:schemeClr>
                </a:solidFill>
              </a:rPr>
              <a:t> </a:t>
            </a:r>
            <a:r>
              <a:rPr lang="hr-HR" i="1" dirty="0" err="1" smtClean="0">
                <a:solidFill>
                  <a:schemeClr val="tx1">
                    <a:lumMod val="50000"/>
                    <a:lumOff val="50000"/>
                  </a:schemeClr>
                </a:solidFill>
              </a:rPr>
              <a:t>prihajajo</a:t>
            </a:r>
            <a:r>
              <a:rPr lang="hr-HR" i="1" dirty="0" smtClean="0">
                <a:solidFill>
                  <a:schemeClr val="tx1">
                    <a:lumMod val="50000"/>
                    <a:lumOff val="50000"/>
                  </a:schemeClr>
                </a:solidFill>
              </a:rPr>
              <a:t> iz različnih </a:t>
            </a:r>
            <a:r>
              <a:rPr lang="hr-HR" i="1" dirty="0" err="1" smtClean="0">
                <a:solidFill>
                  <a:schemeClr val="tx1">
                    <a:lumMod val="50000"/>
                    <a:lumOff val="50000"/>
                  </a:schemeClr>
                </a:solidFill>
              </a:rPr>
              <a:t>jezikovnih</a:t>
            </a:r>
            <a:r>
              <a:rPr lang="hr-HR" i="1" dirty="0" smtClean="0">
                <a:solidFill>
                  <a:schemeClr val="tx1">
                    <a:lumMod val="50000"/>
                    <a:lumOff val="50000"/>
                  </a:schemeClr>
                </a:solidFill>
              </a:rPr>
              <a:t>/kulturnih/</a:t>
            </a:r>
            <a:r>
              <a:rPr lang="hr-HR" i="1" dirty="0" err="1" smtClean="0">
                <a:solidFill>
                  <a:schemeClr val="tx1">
                    <a:lumMod val="50000"/>
                    <a:lumOff val="50000"/>
                  </a:schemeClr>
                </a:solidFill>
              </a:rPr>
              <a:t>socialnih</a:t>
            </a:r>
            <a:r>
              <a:rPr lang="hr-HR" i="1" dirty="0" smtClean="0">
                <a:solidFill>
                  <a:schemeClr val="tx1">
                    <a:lumMod val="50000"/>
                    <a:lumOff val="50000"/>
                  </a:schemeClr>
                </a:solidFill>
              </a:rPr>
              <a:t> </a:t>
            </a:r>
            <a:r>
              <a:rPr lang="hr-HR" i="1" dirty="0" err="1" smtClean="0">
                <a:solidFill>
                  <a:schemeClr val="tx1">
                    <a:lumMod val="50000"/>
                    <a:lumOff val="50000"/>
                  </a:schemeClr>
                </a:solidFill>
              </a:rPr>
              <a:t>okolij</a:t>
            </a:r>
            <a:r>
              <a:rPr lang="hr-HR" i="1" dirty="0" smtClean="0">
                <a:solidFill>
                  <a:schemeClr val="tx1">
                    <a:lumMod val="50000"/>
                    <a:lumOff val="50000"/>
                  </a:schemeClr>
                </a:solidFill>
              </a:rPr>
              <a:t> </a:t>
            </a:r>
            <a:r>
              <a:rPr lang="hr-HR" i="1" dirty="0" err="1" smtClean="0">
                <a:solidFill>
                  <a:schemeClr val="tx1">
                    <a:lumMod val="50000"/>
                    <a:lumOff val="50000"/>
                  </a:schemeClr>
                </a:solidFill>
              </a:rPr>
              <a:t>in</a:t>
            </a:r>
            <a:r>
              <a:rPr lang="hr-HR" i="1" dirty="0" smtClean="0">
                <a:solidFill>
                  <a:schemeClr val="tx1">
                    <a:lumMod val="50000"/>
                    <a:lumOff val="50000"/>
                  </a:schemeClr>
                </a:solidFill>
              </a:rPr>
              <a:t> s </a:t>
            </a:r>
            <a:r>
              <a:rPr lang="hr-HR" i="1" dirty="0" err="1" smtClean="0">
                <a:solidFill>
                  <a:schemeClr val="tx1">
                    <a:lumMod val="50000"/>
                    <a:lumOff val="50000"/>
                  </a:schemeClr>
                </a:solidFill>
              </a:rPr>
              <a:t>podporo</a:t>
            </a:r>
            <a:r>
              <a:rPr lang="hr-HR" i="1" dirty="0" smtClean="0">
                <a:solidFill>
                  <a:schemeClr val="tx1">
                    <a:lumMod val="50000"/>
                    <a:lumOff val="50000"/>
                  </a:schemeClr>
                </a:solidFill>
              </a:rPr>
              <a:t> pri </a:t>
            </a:r>
            <a:r>
              <a:rPr lang="hr-HR" i="1" dirty="0" err="1" smtClean="0">
                <a:solidFill>
                  <a:schemeClr val="tx1">
                    <a:lumMod val="50000"/>
                    <a:lumOff val="50000"/>
                  </a:schemeClr>
                </a:solidFill>
              </a:rPr>
              <a:t>interakcijah</a:t>
            </a:r>
            <a:r>
              <a:rPr lang="hr-HR" i="1" dirty="0" smtClean="0">
                <a:solidFill>
                  <a:schemeClr val="tx1">
                    <a:lumMod val="50000"/>
                    <a:lumOff val="50000"/>
                  </a:schemeClr>
                </a:solidFill>
              </a:rPr>
              <a:t> </a:t>
            </a:r>
            <a:r>
              <a:rPr lang="hr-HR" i="1" dirty="0" smtClean="0">
                <a:solidFill>
                  <a:schemeClr val="tx1">
                    <a:lumMod val="50000"/>
                    <a:lumOff val="50000"/>
                  </a:schemeClr>
                </a:solidFill>
              </a:rPr>
              <a:t>.</a:t>
            </a:r>
          </a:p>
          <a:p>
            <a:pPr marL="0" indent="0">
              <a:buNone/>
            </a:pPr>
            <a:endParaRPr lang="hr-HR" i="1" dirty="0" smtClean="0">
              <a:solidFill>
                <a:schemeClr val="tx1">
                  <a:lumMod val="50000"/>
                  <a:lumOff val="50000"/>
                </a:schemeClr>
              </a:solidFill>
            </a:endParaRPr>
          </a:p>
          <a:p>
            <a:pPr marL="0" indent="0">
              <a:buNone/>
            </a:pPr>
            <a:r>
              <a:rPr lang="hr-HR" i="1" dirty="0" smtClean="0">
                <a:solidFill>
                  <a:srgbClr val="008BB4"/>
                </a:solidFill>
              </a:rPr>
              <a:t>Knjižnica igrač je p</a:t>
            </a:r>
            <a:r>
              <a:rPr lang="hr-HR" i="1" dirty="0" smtClean="0">
                <a:solidFill>
                  <a:srgbClr val="008BB4"/>
                </a:solidFill>
              </a:rPr>
              <a:t>rostor, </a:t>
            </a:r>
            <a:r>
              <a:rPr lang="hr-HR" i="1" dirty="0" err="1" smtClean="0">
                <a:solidFill>
                  <a:srgbClr val="008BB4"/>
                </a:solidFill>
              </a:rPr>
              <a:t>kjer</a:t>
            </a:r>
            <a:r>
              <a:rPr lang="hr-HR" i="1" dirty="0" smtClean="0">
                <a:solidFill>
                  <a:srgbClr val="008BB4"/>
                </a:solidFill>
              </a:rPr>
              <a:t>  </a:t>
            </a:r>
            <a:r>
              <a:rPr lang="hr-HR" i="1" dirty="0" smtClean="0">
                <a:solidFill>
                  <a:srgbClr val="008BB4"/>
                </a:solidFill>
              </a:rPr>
              <a:t>je </a:t>
            </a:r>
            <a:r>
              <a:rPr lang="hr-HR" i="1" dirty="0" err="1" smtClean="0">
                <a:solidFill>
                  <a:srgbClr val="008BB4"/>
                </a:solidFill>
              </a:rPr>
              <a:t>vsak</a:t>
            </a:r>
            <a:r>
              <a:rPr lang="hr-HR" i="1" dirty="0" smtClean="0">
                <a:solidFill>
                  <a:srgbClr val="008BB4"/>
                </a:solidFill>
              </a:rPr>
              <a:t> </a:t>
            </a:r>
            <a:r>
              <a:rPr lang="hr-HR" i="1" dirty="0" err="1" smtClean="0">
                <a:solidFill>
                  <a:srgbClr val="008BB4"/>
                </a:solidFill>
              </a:rPr>
              <a:t>dobrodošel</a:t>
            </a:r>
            <a:r>
              <a:rPr lang="hr-HR" i="1" dirty="0" smtClean="0">
                <a:solidFill>
                  <a:srgbClr val="008BB4"/>
                </a:solidFill>
              </a:rPr>
              <a:t>, varen </a:t>
            </a:r>
            <a:r>
              <a:rPr lang="hr-HR" i="1" dirty="0" err="1" smtClean="0">
                <a:solidFill>
                  <a:srgbClr val="008BB4"/>
                </a:solidFill>
              </a:rPr>
              <a:t>in</a:t>
            </a:r>
            <a:r>
              <a:rPr lang="hr-HR" i="1" dirty="0" smtClean="0">
                <a:solidFill>
                  <a:srgbClr val="008BB4"/>
                </a:solidFill>
              </a:rPr>
              <a:t> </a:t>
            </a:r>
            <a:r>
              <a:rPr lang="hr-HR" i="1" dirty="0" err="1" smtClean="0">
                <a:solidFill>
                  <a:srgbClr val="008BB4"/>
                </a:solidFill>
              </a:rPr>
              <a:t>sprejet</a:t>
            </a:r>
            <a:r>
              <a:rPr lang="hr-HR" i="1" dirty="0" smtClean="0">
                <a:solidFill>
                  <a:srgbClr val="008BB4"/>
                </a:solidFill>
              </a:rPr>
              <a:t>. </a:t>
            </a:r>
            <a:endParaRPr lang="nl-NL" dirty="0">
              <a:solidFill>
                <a:srgbClr val="494A4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Risultati immagini per social inclus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14"/>
          <a:stretch/>
        </p:blipFill>
        <p:spPr bwMode="auto">
          <a:xfrm>
            <a:off x="7610764" y="4276436"/>
            <a:ext cx="1397504" cy="1206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853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sl-SI"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Cilji</a:t>
            </a:r>
            <a:endParaRPr lang="nl-NL"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0" y="1322388"/>
            <a:ext cx="6731000" cy="46037"/>
          </a:xfrm>
          <a:prstGeom prst="rect">
            <a:avLst/>
          </a:prstGeom>
          <a:solidFill>
            <a:srgbClr val="C942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Content Placeholder 1"/>
          <p:cNvSpPr txBox="1">
            <a:spLocks/>
          </p:cNvSpPr>
          <p:nvPr/>
        </p:nvSpPr>
        <p:spPr bwMode="auto">
          <a:xfrm>
            <a:off x="863600" y="1046163"/>
            <a:ext cx="7339013"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algn="l"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nl-NL" altLang="en-US" b="1" dirty="0" smtClean="0">
              <a:solidFill>
                <a:srgbClr val="D33E31"/>
              </a:solidFill>
              <a:latin typeface="Karla" pitchFamily="2" charset="0"/>
            </a:endParaRPr>
          </a:p>
        </p:txBody>
      </p:sp>
      <p:sp>
        <p:nvSpPr>
          <p:cNvPr id="10" name="Content Placeholder 2"/>
          <p:cNvSpPr>
            <a:spLocks noGrp="1"/>
          </p:cNvSpPr>
          <p:nvPr>
            <p:ph idx="1"/>
          </p:nvPr>
        </p:nvSpPr>
        <p:spPr>
          <a:xfrm>
            <a:off x="589756" y="1495809"/>
            <a:ext cx="7886700" cy="3868957"/>
          </a:xfrm>
        </p:spPr>
        <p:txBody>
          <a:bodyPr/>
          <a:lstStyle/>
          <a:p>
            <a:r>
              <a:rPr lang="sl-SI" dirty="0" smtClean="0">
                <a:solidFill>
                  <a:schemeClr val="tx1">
                    <a:lumMod val="50000"/>
                    <a:lumOff val="50000"/>
                  </a:schemeClr>
                </a:solidFill>
              </a:rPr>
              <a:t>Izboljšati </a:t>
            </a:r>
            <a:r>
              <a:rPr lang="sl-SI" dirty="0" smtClean="0">
                <a:solidFill>
                  <a:schemeClr val="tx1">
                    <a:lumMod val="50000"/>
                    <a:lumOff val="50000"/>
                  </a:schemeClr>
                </a:solidFill>
              </a:rPr>
              <a:t>prehod otrok iz ranljivih skupin od doma do vrtca in iz vrtca v šolo ter nuditi inovativne odzive na diskriminacijo družin </a:t>
            </a:r>
            <a:r>
              <a:rPr lang="sl-SI" dirty="0" smtClean="0">
                <a:solidFill>
                  <a:schemeClr val="tx1">
                    <a:lumMod val="50000"/>
                    <a:lumOff val="50000"/>
                  </a:schemeClr>
                </a:solidFill>
              </a:rPr>
              <a:t>z mlajšimi otroki </a:t>
            </a:r>
            <a:r>
              <a:rPr lang="sl-SI" dirty="0" smtClean="0">
                <a:solidFill>
                  <a:schemeClr val="tx1">
                    <a:lumMod val="50000"/>
                    <a:lumOff val="50000"/>
                  </a:schemeClr>
                </a:solidFill>
              </a:rPr>
              <a:t>iz ranljivih skupin</a:t>
            </a:r>
            <a:r>
              <a:rPr lang="sl-SI" dirty="0" smtClean="0">
                <a:solidFill>
                  <a:schemeClr val="tx1">
                    <a:lumMod val="50000"/>
                    <a:lumOff val="50000"/>
                  </a:schemeClr>
                </a:solidFill>
              </a:rPr>
              <a:t>.</a:t>
            </a:r>
            <a:endParaRPr lang="sl-SI" dirty="0" smtClean="0">
              <a:solidFill>
                <a:schemeClr val="tx1">
                  <a:lumMod val="50000"/>
                  <a:lumOff val="50000"/>
                </a:schemeClr>
              </a:solidFill>
            </a:endParaRPr>
          </a:p>
          <a:p>
            <a:pPr marL="0" indent="0">
              <a:buNone/>
            </a:pPr>
            <a:endParaRPr lang="sl-SI" dirty="0" smtClean="0">
              <a:solidFill>
                <a:schemeClr val="tx1">
                  <a:lumMod val="50000"/>
                  <a:lumOff val="50000"/>
                </a:schemeClr>
              </a:solidFill>
            </a:endParaRPr>
          </a:p>
          <a:p>
            <a:r>
              <a:rPr lang="sl-SI" b="1" dirty="0" smtClean="0">
                <a:solidFill>
                  <a:schemeClr val="tx1">
                    <a:lumMod val="50000"/>
                    <a:lumOff val="50000"/>
                  </a:schemeClr>
                </a:solidFill>
              </a:rPr>
              <a:t>Ustvarjanje skupnosti v knjižnici igrač, </a:t>
            </a:r>
            <a:r>
              <a:rPr lang="sl-SI" dirty="0" smtClean="0">
                <a:solidFill>
                  <a:schemeClr val="tx1">
                    <a:lumMod val="50000"/>
                    <a:lumOff val="50000"/>
                  </a:schemeClr>
                </a:solidFill>
              </a:rPr>
              <a:t>ki predstavlja </a:t>
            </a:r>
            <a:r>
              <a:rPr lang="sl-SI" dirty="0" smtClean="0">
                <a:solidFill>
                  <a:schemeClr val="tx1">
                    <a:lumMod val="50000"/>
                    <a:lumOff val="50000"/>
                  </a:schemeClr>
                </a:solidFill>
              </a:rPr>
              <a:t>neformalno središče </a:t>
            </a:r>
            <a:r>
              <a:rPr lang="sl-SI" dirty="0" smtClean="0">
                <a:solidFill>
                  <a:schemeClr val="tx1">
                    <a:lumMod val="50000"/>
                    <a:lumOff val="50000"/>
                  </a:schemeClr>
                </a:solidFill>
              </a:rPr>
              <a:t>za druženje in pridobivanje informacij, kjer se gradijo odnosi med različnimi otroki in družinami </a:t>
            </a:r>
            <a:r>
              <a:rPr lang="sl-SI" b="1" dirty="0" smtClean="0">
                <a:solidFill>
                  <a:schemeClr val="tx1">
                    <a:lumMod val="50000"/>
                    <a:lumOff val="50000"/>
                  </a:schemeClr>
                </a:solidFill>
              </a:rPr>
              <a:t>v varnem okolju med različnimi generacijami</a:t>
            </a:r>
            <a:r>
              <a:rPr lang="sl-SI" b="1" dirty="0" smtClean="0">
                <a:solidFill>
                  <a:schemeClr val="tx1">
                    <a:lumMod val="50000"/>
                    <a:lumOff val="50000"/>
                  </a:schemeClr>
                </a:solidFill>
              </a:rPr>
              <a:t>.</a:t>
            </a:r>
          </a:p>
          <a:p>
            <a:endParaRPr lang="sl-SI" b="1" dirty="0">
              <a:solidFill>
                <a:schemeClr val="tx1">
                  <a:lumMod val="50000"/>
                  <a:lumOff val="50000"/>
                </a:schemeClr>
              </a:solidFill>
            </a:endParaRPr>
          </a:p>
          <a:p>
            <a:r>
              <a:rPr lang="sl-SI" b="1" dirty="0" smtClean="0">
                <a:solidFill>
                  <a:schemeClr val="tx1">
                    <a:lumMod val="50000"/>
                    <a:lumOff val="50000"/>
                  </a:schemeClr>
                </a:solidFill>
              </a:rPr>
              <a:t>Pristop TOY </a:t>
            </a:r>
            <a:r>
              <a:rPr lang="sl-SI" b="1" dirty="0" err="1" smtClean="0">
                <a:solidFill>
                  <a:schemeClr val="tx1">
                    <a:lumMod val="50000"/>
                    <a:lumOff val="50000"/>
                  </a:schemeClr>
                </a:solidFill>
              </a:rPr>
              <a:t>for</a:t>
            </a:r>
            <a:r>
              <a:rPr lang="sl-SI" b="1" dirty="0" smtClean="0">
                <a:solidFill>
                  <a:schemeClr val="tx1">
                    <a:lumMod val="50000"/>
                    <a:lumOff val="50000"/>
                  </a:schemeClr>
                </a:solidFill>
              </a:rPr>
              <a:t> </a:t>
            </a:r>
            <a:r>
              <a:rPr lang="sl-SI" b="1" dirty="0" err="1" smtClean="0">
                <a:solidFill>
                  <a:schemeClr val="tx1">
                    <a:lumMod val="50000"/>
                    <a:lumOff val="50000"/>
                  </a:schemeClr>
                </a:solidFill>
              </a:rPr>
              <a:t>Inclusion</a:t>
            </a:r>
            <a:r>
              <a:rPr lang="sl-SI" b="1" dirty="0" smtClean="0">
                <a:solidFill>
                  <a:schemeClr val="tx1">
                    <a:lumMod val="50000"/>
                    <a:lumOff val="50000"/>
                  </a:schemeClr>
                </a:solidFill>
              </a:rPr>
              <a:t> </a:t>
            </a:r>
            <a:r>
              <a:rPr lang="sl-SI" dirty="0">
                <a:solidFill>
                  <a:schemeClr val="tx1">
                    <a:lumMod val="50000"/>
                    <a:lumOff val="50000"/>
                  </a:schemeClr>
                </a:solidFill>
              </a:rPr>
              <a:t> </a:t>
            </a:r>
            <a:r>
              <a:rPr lang="sl-SI" dirty="0" smtClean="0">
                <a:solidFill>
                  <a:schemeClr val="tx1">
                    <a:lumMod val="50000"/>
                    <a:lumOff val="50000"/>
                  </a:schemeClr>
                </a:solidFill>
              </a:rPr>
              <a:t>uveljaviti kot učinkovit način boja proti segregaciji in doseganju družin iz ranljivih skupin, ki ga </a:t>
            </a:r>
            <a:r>
              <a:rPr lang="sl-SI" dirty="0" err="1" smtClean="0">
                <a:solidFill>
                  <a:schemeClr val="tx1">
                    <a:lumMod val="50000"/>
                    <a:lumOff val="50000"/>
                  </a:schemeClr>
                </a:solidFill>
              </a:rPr>
              <a:t>pripoznavajo</a:t>
            </a:r>
            <a:r>
              <a:rPr lang="sl-SI" dirty="0" smtClean="0">
                <a:solidFill>
                  <a:schemeClr val="tx1">
                    <a:lumMod val="50000"/>
                    <a:lumOff val="50000"/>
                  </a:schemeClr>
                </a:solidFill>
              </a:rPr>
              <a:t> tudi lokalne oblasti.</a:t>
            </a:r>
            <a:endParaRPr lang="en-US" b="1" dirty="0" smtClean="0">
              <a:solidFill>
                <a:schemeClr val="tx1">
                  <a:lumMod val="50000"/>
                  <a:lumOff val="50000"/>
                </a:schemeClr>
              </a:solidFill>
            </a:endParaRPr>
          </a:p>
        </p:txBody>
      </p:sp>
    </p:spTree>
    <p:extLst>
      <p:ext uri="{BB962C8B-B14F-4D97-AF65-F5344CB8AC3E}">
        <p14:creationId xmlns:p14="http://schemas.microsoft.com/office/powerpoint/2010/main" val="4314830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2884" y="583324"/>
            <a:ext cx="7886700" cy="697461"/>
          </a:xfrm>
        </p:spPr>
        <p:txBody>
          <a:bodyPr/>
          <a:lstStyle/>
          <a:p>
            <a:r>
              <a:rPr lang="sl-SI" dirty="0" smtClean="0">
                <a:solidFill>
                  <a:schemeClr val="bg1">
                    <a:lumMod val="50000"/>
                  </a:schemeClr>
                </a:solidFill>
              </a:rPr>
              <a:t>Pričakovani rezultati</a:t>
            </a:r>
            <a:endParaRPr lang="sl-SI" dirty="0">
              <a:solidFill>
                <a:schemeClr val="bg1">
                  <a:lumMod val="50000"/>
                </a:schemeClr>
              </a:solidFill>
            </a:endParaRPr>
          </a:p>
        </p:txBody>
      </p:sp>
      <p:sp>
        <p:nvSpPr>
          <p:cNvPr id="3" name="Ograda vsebine 2"/>
          <p:cNvSpPr>
            <a:spLocks noGrp="1"/>
          </p:cNvSpPr>
          <p:nvPr>
            <p:ph idx="1"/>
          </p:nvPr>
        </p:nvSpPr>
        <p:spPr/>
        <p:txBody>
          <a:bodyPr/>
          <a:lstStyle/>
          <a:p>
            <a:r>
              <a:rPr lang="sl-SI" b="1" dirty="0" smtClean="0">
                <a:solidFill>
                  <a:srgbClr val="FF0000"/>
                </a:solidFill>
              </a:rPr>
              <a:t>Večja vključenost </a:t>
            </a:r>
            <a:r>
              <a:rPr lang="sl-SI" dirty="0" smtClean="0">
                <a:solidFill>
                  <a:schemeClr val="bg1">
                    <a:lumMod val="50000"/>
                  </a:schemeClr>
                </a:solidFill>
              </a:rPr>
              <a:t>družin z mlajšimi otroki, ki jih težje dosegamo.</a:t>
            </a:r>
          </a:p>
          <a:p>
            <a:endParaRPr lang="sl-SI" b="1" dirty="0">
              <a:solidFill>
                <a:schemeClr val="bg1">
                  <a:lumMod val="50000"/>
                </a:schemeClr>
              </a:solidFill>
            </a:endParaRPr>
          </a:p>
          <a:p>
            <a:r>
              <a:rPr lang="sl-SI" b="1" dirty="0" smtClean="0">
                <a:solidFill>
                  <a:schemeClr val="accent4">
                    <a:lumMod val="60000"/>
                    <a:lumOff val="40000"/>
                  </a:schemeClr>
                </a:solidFill>
              </a:rPr>
              <a:t>Pridobiti  znanje in veščine, </a:t>
            </a:r>
            <a:r>
              <a:rPr lang="sl-SI" dirty="0" smtClean="0">
                <a:solidFill>
                  <a:schemeClr val="bg1">
                    <a:lumMod val="50000"/>
                  </a:schemeClr>
                </a:solidFill>
              </a:rPr>
              <a:t>kako implementirati učinkovito storitev, ki jo pripravlja skupnost za skupnost</a:t>
            </a:r>
          </a:p>
          <a:p>
            <a:endParaRPr lang="sl-SI" b="1" dirty="0">
              <a:solidFill>
                <a:schemeClr val="bg1">
                  <a:lumMod val="50000"/>
                </a:schemeClr>
              </a:solidFill>
            </a:endParaRPr>
          </a:p>
          <a:p>
            <a:r>
              <a:rPr lang="hr-HR" dirty="0" err="1" smtClean="0">
                <a:solidFill>
                  <a:srgbClr val="008BB4"/>
                </a:solidFill>
              </a:rPr>
              <a:t>Podpora</a:t>
            </a:r>
            <a:r>
              <a:rPr lang="hr-HR" dirty="0" smtClean="0">
                <a:solidFill>
                  <a:srgbClr val="008BB4"/>
                </a:solidFill>
              </a:rPr>
              <a:t> s strani lokalnih oblasti, </a:t>
            </a:r>
            <a:r>
              <a:rPr lang="hr-HR" dirty="0" err="1" smtClean="0">
                <a:solidFill>
                  <a:srgbClr val="008BB4"/>
                </a:solidFill>
              </a:rPr>
              <a:t>družin</a:t>
            </a:r>
            <a:r>
              <a:rPr lang="hr-HR" dirty="0" smtClean="0">
                <a:solidFill>
                  <a:srgbClr val="008BB4"/>
                </a:solidFill>
              </a:rPr>
              <a:t> </a:t>
            </a:r>
            <a:r>
              <a:rPr lang="hr-HR" dirty="0" err="1" smtClean="0">
                <a:solidFill>
                  <a:srgbClr val="008BB4"/>
                </a:solidFill>
              </a:rPr>
              <a:t>in</a:t>
            </a:r>
            <a:r>
              <a:rPr lang="hr-HR" dirty="0" smtClean="0">
                <a:solidFill>
                  <a:srgbClr val="008BB4"/>
                </a:solidFill>
              </a:rPr>
              <a:t> </a:t>
            </a:r>
            <a:r>
              <a:rPr lang="hr-HR" dirty="0" err="1" smtClean="0">
                <a:solidFill>
                  <a:srgbClr val="008BB4"/>
                </a:solidFill>
              </a:rPr>
              <a:t>strokovnjakov</a:t>
            </a:r>
            <a:endParaRPr lang="sl-SI" b="1" dirty="0">
              <a:solidFill>
                <a:srgbClr val="FFFF00"/>
              </a:solidFill>
            </a:endParaRPr>
          </a:p>
        </p:txBody>
      </p:sp>
      <p:sp>
        <p:nvSpPr>
          <p:cNvPr id="4" name="Rectangle 5"/>
          <p:cNvSpPr/>
          <p:nvPr/>
        </p:nvSpPr>
        <p:spPr>
          <a:xfrm>
            <a:off x="0" y="1716526"/>
            <a:ext cx="6731000" cy="46037"/>
          </a:xfrm>
          <a:prstGeom prst="rect">
            <a:avLst/>
          </a:prstGeom>
          <a:solidFill>
            <a:srgbClr val="F4D2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710628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sl-SI" altLang="en-US" sz="3200" b="1" dirty="0" smtClean="0">
                <a:solidFill>
                  <a:schemeClr val="tx1">
                    <a:lumMod val="50000"/>
                    <a:lumOff val="50000"/>
                  </a:schemeClr>
                </a:solidFill>
              </a:rPr>
              <a:t>Sodelujoče države</a:t>
            </a:r>
            <a:endParaRPr lang="nl-NL"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0" y="1322388"/>
            <a:ext cx="6731000" cy="46037"/>
          </a:xfrm>
          <a:prstGeom prst="rect">
            <a:avLst/>
          </a:prstGeom>
          <a:solidFill>
            <a:srgbClr val="C942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Content Placeholder 1"/>
          <p:cNvSpPr txBox="1">
            <a:spLocks/>
          </p:cNvSpPr>
          <p:nvPr/>
        </p:nvSpPr>
        <p:spPr bwMode="auto">
          <a:xfrm>
            <a:off x="863600" y="1046163"/>
            <a:ext cx="7339013"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algn="l"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nl-NL" altLang="en-US" b="1" dirty="0" smtClean="0">
              <a:solidFill>
                <a:srgbClr val="D33E31"/>
              </a:solidFill>
              <a:latin typeface="Karla" pitchFamily="2" charset="0"/>
            </a:endParaRPr>
          </a:p>
        </p:txBody>
      </p:sp>
      <p:sp>
        <p:nvSpPr>
          <p:cNvPr id="10" name="Content Placeholder 2"/>
          <p:cNvSpPr>
            <a:spLocks noGrp="1"/>
          </p:cNvSpPr>
          <p:nvPr>
            <p:ph idx="1"/>
          </p:nvPr>
        </p:nvSpPr>
        <p:spPr>
          <a:xfrm>
            <a:off x="602524" y="1548534"/>
            <a:ext cx="7886700" cy="4351338"/>
          </a:xfrm>
        </p:spPr>
        <p:txBody>
          <a:bodyPr/>
          <a:lstStyle/>
          <a:p>
            <a:r>
              <a:rPr lang="sl-SI" dirty="0" smtClean="0">
                <a:solidFill>
                  <a:schemeClr val="tx1">
                    <a:lumMod val="50000"/>
                    <a:lumOff val="50000"/>
                  </a:schemeClr>
                </a:solidFill>
              </a:rPr>
              <a:t>Projekt </a:t>
            </a:r>
            <a:r>
              <a:rPr lang="en-US" dirty="0" smtClean="0">
                <a:solidFill>
                  <a:schemeClr val="tx1">
                    <a:lumMod val="50000"/>
                    <a:lumOff val="50000"/>
                  </a:schemeClr>
                </a:solidFill>
              </a:rPr>
              <a:t>TOY </a:t>
            </a:r>
            <a:r>
              <a:rPr lang="en-US" dirty="0">
                <a:solidFill>
                  <a:schemeClr val="tx1">
                    <a:lumMod val="50000"/>
                    <a:lumOff val="50000"/>
                  </a:schemeClr>
                </a:solidFill>
              </a:rPr>
              <a:t>for Inclusion </a:t>
            </a:r>
            <a:r>
              <a:rPr lang="sl-SI" dirty="0" smtClean="0">
                <a:solidFill>
                  <a:schemeClr val="tx1">
                    <a:lumMod val="50000"/>
                    <a:lumOff val="50000"/>
                  </a:schemeClr>
                </a:solidFill>
              </a:rPr>
              <a:t>vzpostavlja medgeneracijske prostore za igro za celotno skupnost v 6 različnih evropskih </a:t>
            </a:r>
            <a:r>
              <a:rPr lang="sl-SI" dirty="0" err="1" smtClean="0">
                <a:solidFill>
                  <a:schemeClr val="tx1">
                    <a:lumMod val="50000"/>
                    <a:lumOff val="50000"/>
                  </a:schemeClr>
                </a:solidFill>
              </a:rPr>
              <a:t>državav</a:t>
            </a:r>
            <a:r>
              <a:rPr lang="sl-SI" dirty="0" smtClean="0">
                <a:solidFill>
                  <a:schemeClr val="tx1">
                    <a:lumMod val="50000"/>
                    <a:lumOff val="50000"/>
                  </a:schemeClr>
                </a:solidFill>
              </a:rPr>
              <a:t>:</a:t>
            </a:r>
            <a:endParaRPr lang="en-US" dirty="0" smtClean="0">
              <a:solidFill>
                <a:schemeClr val="tx1">
                  <a:lumMod val="50000"/>
                  <a:lumOff val="50000"/>
                </a:schemeClr>
              </a:solidFill>
            </a:endParaRPr>
          </a:p>
          <a:p>
            <a:pPr lvl="1"/>
            <a:r>
              <a:rPr lang="sl-SI" dirty="0" smtClean="0">
                <a:solidFill>
                  <a:srgbClr val="008BB4"/>
                </a:solidFill>
              </a:rPr>
              <a:t>na Hrvaškem </a:t>
            </a:r>
            <a:endParaRPr lang="en-US" dirty="0" smtClean="0">
              <a:solidFill>
                <a:srgbClr val="008BB4"/>
              </a:solidFill>
            </a:endParaRPr>
          </a:p>
          <a:p>
            <a:pPr lvl="1"/>
            <a:r>
              <a:rPr lang="sl-SI" dirty="0" smtClean="0">
                <a:solidFill>
                  <a:srgbClr val="008BB4"/>
                </a:solidFill>
              </a:rPr>
              <a:t>na Madžarskem</a:t>
            </a:r>
            <a:endParaRPr lang="en-US" dirty="0" smtClean="0">
              <a:solidFill>
                <a:srgbClr val="008BB4"/>
              </a:solidFill>
            </a:endParaRPr>
          </a:p>
          <a:p>
            <a:pPr lvl="1"/>
            <a:r>
              <a:rPr lang="sl-SI" dirty="0">
                <a:solidFill>
                  <a:srgbClr val="008BB4"/>
                </a:solidFill>
              </a:rPr>
              <a:t>v</a:t>
            </a:r>
            <a:r>
              <a:rPr lang="sl-SI" dirty="0" smtClean="0">
                <a:solidFill>
                  <a:srgbClr val="008BB4"/>
                </a:solidFill>
              </a:rPr>
              <a:t> </a:t>
            </a:r>
            <a:r>
              <a:rPr lang="en-US" dirty="0" smtClean="0">
                <a:solidFill>
                  <a:srgbClr val="008BB4"/>
                </a:solidFill>
              </a:rPr>
              <a:t>Ital</a:t>
            </a:r>
            <a:r>
              <a:rPr lang="sl-SI" dirty="0" err="1" smtClean="0">
                <a:solidFill>
                  <a:srgbClr val="008BB4"/>
                </a:solidFill>
              </a:rPr>
              <a:t>iji</a:t>
            </a:r>
            <a:endParaRPr lang="en-US" dirty="0" smtClean="0">
              <a:solidFill>
                <a:srgbClr val="008BB4"/>
              </a:solidFill>
            </a:endParaRPr>
          </a:p>
          <a:p>
            <a:pPr lvl="1"/>
            <a:r>
              <a:rPr lang="sl-SI" dirty="0" smtClean="0">
                <a:solidFill>
                  <a:srgbClr val="008BB4"/>
                </a:solidFill>
              </a:rPr>
              <a:t>v </a:t>
            </a:r>
            <a:r>
              <a:rPr lang="en-US" dirty="0" err="1" smtClean="0">
                <a:solidFill>
                  <a:srgbClr val="008BB4"/>
                </a:solidFill>
              </a:rPr>
              <a:t>Latvi</a:t>
            </a:r>
            <a:r>
              <a:rPr lang="sl-SI" dirty="0" smtClean="0">
                <a:solidFill>
                  <a:srgbClr val="008BB4"/>
                </a:solidFill>
              </a:rPr>
              <a:t>ji</a:t>
            </a:r>
            <a:endParaRPr lang="en-US" dirty="0" smtClean="0">
              <a:solidFill>
                <a:srgbClr val="008BB4"/>
              </a:solidFill>
            </a:endParaRPr>
          </a:p>
          <a:p>
            <a:pPr lvl="1"/>
            <a:r>
              <a:rPr lang="sl-SI" dirty="0">
                <a:solidFill>
                  <a:srgbClr val="008BB4"/>
                </a:solidFill>
              </a:rPr>
              <a:t>n</a:t>
            </a:r>
            <a:r>
              <a:rPr lang="sl-SI" dirty="0" smtClean="0">
                <a:solidFill>
                  <a:srgbClr val="008BB4"/>
                </a:solidFill>
              </a:rPr>
              <a:t>a </a:t>
            </a:r>
            <a:r>
              <a:rPr lang="en-US" dirty="0" err="1" smtClean="0">
                <a:solidFill>
                  <a:srgbClr val="008BB4"/>
                </a:solidFill>
              </a:rPr>
              <a:t>Slova</a:t>
            </a:r>
            <a:r>
              <a:rPr lang="sl-SI" dirty="0" err="1" smtClean="0">
                <a:solidFill>
                  <a:srgbClr val="008BB4"/>
                </a:solidFill>
              </a:rPr>
              <a:t>škem</a:t>
            </a:r>
            <a:endParaRPr lang="en-US" dirty="0" smtClean="0">
              <a:solidFill>
                <a:srgbClr val="008BB4"/>
              </a:solidFill>
            </a:endParaRPr>
          </a:p>
          <a:p>
            <a:pPr lvl="1"/>
            <a:r>
              <a:rPr lang="sl-SI" dirty="0">
                <a:solidFill>
                  <a:srgbClr val="008BB4"/>
                </a:solidFill>
              </a:rPr>
              <a:t>v</a:t>
            </a:r>
            <a:r>
              <a:rPr lang="sl-SI" dirty="0" smtClean="0">
                <a:solidFill>
                  <a:srgbClr val="008BB4"/>
                </a:solidFill>
              </a:rPr>
              <a:t> </a:t>
            </a:r>
            <a:r>
              <a:rPr lang="en-US" dirty="0" err="1" smtClean="0">
                <a:solidFill>
                  <a:srgbClr val="008BB4"/>
                </a:solidFill>
              </a:rPr>
              <a:t>Sloveni</a:t>
            </a:r>
            <a:r>
              <a:rPr lang="sl-SI" dirty="0" smtClean="0">
                <a:solidFill>
                  <a:srgbClr val="008BB4"/>
                </a:solidFill>
              </a:rPr>
              <a:t>ji</a:t>
            </a:r>
          </a:p>
          <a:p>
            <a:pPr lvl="1"/>
            <a:r>
              <a:rPr lang="sl-SI" dirty="0" smtClean="0">
                <a:solidFill>
                  <a:srgbClr val="008BB4"/>
                </a:solidFill>
              </a:rPr>
              <a:t>v Turčiji</a:t>
            </a:r>
          </a:p>
          <a:p>
            <a:pPr lvl="1"/>
            <a:r>
              <a:rPr lang="sl-SI" dirty="0" smtClean="0">
                <a:solidFill>
                  <a:srgbClr val="008BB4"/>
                </a:solidFill>
              </a:rPr>
              <a:t>na Nizozemskem</a:t>
            </a:r>
            <a:endParaRPr lang="nl-NL" dirty="0">
              <a:solidFill>
                <a:srgbClr val="008BB4"/>
              </a:solidFill>
            </a:endParaRPr>
          </a:p>
        </p:txBody>
      </p:sp>
      <p:pic>
        <p:nvPicPr>
          <p:cNvPr id="2050" name="Picture 2" descr="Risultati immagini per europe 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3508" y="2799074"/>
            <a:ext cx="3656739" cy="3479997"/>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Connector 8"/>
          <p:cNvSpPr/>
          <p:nvPr/>
        </p:nvSpPr>
        <p:spPr>
          <a:xfrm>
            <a:off x="6609080" y="5293133"/>
            <a:ext cx="60960" cy="60960"/>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12" name="Flowchart: Connector 11"/>
          <p:cNvSpPr/>
          <p:nvPr/>
        </p:nvSpPr>
        <p:spPr>
          <a:xfrm>
            <a:off x="6435203" y="5354093"/>
            <a:ext cx="60529" cy="6565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14" name="Flowchart: Connector 13"/>
          <p:cNvSpPr/>
          <p:nvPr/>
        </p:nvSpPr>
        <p:spPr>
          <a:xfrm>
            <a:off x="6548551" y="5379196"/>
            <a:ext cx="60529" cy="6565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15" name="Flowchart: Connector 14"/>
          <p:cNvSpPr/>
          <p:nvPr/>
        </p:nvSpPr>
        <p:spPr>
          <a:xfrm>
            <a:off x="6343978" y="5601265"/>
            <a:ext cx="60529" cy="6565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16" name="Flowchart: Connector 15"/>
          <p:cNvSpPr/>
          <p:nvPr/>
        </p:nvSpPr>
        <p:spPr>
          <a:xfrm>
            <a:off x="5930321" y="5022145"/>
            <a:ext cx="60529" cy="6565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17" name="Flowchart: Connector 16"/>
          <p:cNvSpPr/>
          <p:nvPr/>
        </p:nvSpPr>
        <p:spPr>
          <a:xfrm>
            <a:off x="6617925" y="5169534"/>
            <a:ext cx="60529" cy="6565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18" name="Flowchart: Connector 17"/>
          <p:cNvSpPr/>
          <p:nvPr/>
        </p:nvSpPr>
        <p:spPr>
          <a:xfrm>
            <a:off x="6862138" y="4506245"/>
            <a:ext cx="60529" cy="65655"/>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cxnSp>
        <p:nvCxnSpPr>
          <p:cNvPr id="3" name="Raven puščični povezovalnik 2"/>
          <p:cNvCxnSpPr>
            <a:endCxn id="18" idx="6"/>
          </p:cNvCxnSpPr>
          <p:nvPr/>
        </p:nvCxnSpPr>
        <p:spPr>
          <a:xfrm>
            <a:off x="6862138" y="3953164"/>
            <a:ext cx="60529" cy="58590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Raven puščični povezovalnik 4"/>
          <p:cNvCxnSpPr/>
          <p:nvPr/>
        </p:nvCxnSpPr>
        <p:spPr>
          <a:xfrm>
            <a:off x="5855855" y="4655127"/>
            <a:ext cx="212436" cy="27709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Raven puščični povezovalnik 18"/>
          <p:cNvCxnSpPr/>
          <p:nvPr/>
        </p:nvCxnSpPr>
        <p:spPr>
          <a:xfrm>
            <a:off x="7057733" y="5541228"/>
            <a:ext cx="212436" cy="27709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Raven puščični povezovalnik 19"/>
          <p:cNvCxnSpPr/>
          <p:nvPr/>
        </p:nvCxnSpPr>
        <p:spPr>
          <a:xfrm flipH="1">
            <a:off x="6742542" y="5315829"/>
            <a:ext cx="630382" cy="656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Raven puščični povezovalnik 21"/>
          <p:cNvCxnSpPr/>
          <p:nvPr/>
        </p:nvCxnSpPr>
        <p:spPr>
          <a:xfrm flipH="1">
            <a:off x="6748311" y="5198544"/>
            <a:ext cx="630382" cy="656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Raven puščični povezovalnik 22"/>
          <p:cNvCxnSpPr/>
          <p:nvPr/>
        </p:nvCxnSpPr>
        <p:spPr>
          <a:xfrm flipH="1">
            <a:off x="6848760" y="5069628"/>
            <a:ext cx="630382" cy="656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Raven puščični povezovalnik 23"/>
          <p:cNvCxnSpPr/>
          <p:nvPr/>
        </p:nvCxnSpPr>
        <p:spPr>
          <a:xfrm>
            <a:off x="6320888" y="5357001"/>
            <a:ext cx="212436" cy="27709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Raven puščični povezovalnik 24"/>
          <p:cNvCxnSpPr/>
          <p:nvPr/>
        </p:nvCxnSpPr>
        <p:spPr>
          <a:xfrm>
            <a:off x="6389514" y="5104393"/>
            <a:ext cx="212436" cy="27709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1582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15913" y="329951"/>
            <a:ext cx="7886700" cy="1325563"/>
          </a:xfrm>
        </p:spPr>
        <p:txBody>
          <a:bodyPr/>
          <a:lstStyle/>
          <a:p>
            <a:r>
              <a:rPr lang="sl-SI" altLang="en-US" sz="3200" b="1" dirty="0" smtClean="0">
                <a:solidFill>
                  <a:schemeClr val="tx1">
                    <a:lumMod val="50000"/>
                    <a:lumOff val="50000"/>
                  </a:schemeClr>
                </a:solidFill>
              </a:rPr>
              <a:t>Kakšen je pristop v projektu TOY </a:t>
            </a:r>
            <a:r>
              <a:rPr lang="sl-SI" altLang="en-US" sz="3200" b="1" dirty="0" err="1" smtClean="0">
                <a:solidFill>
                  <a:schemeClr val="tx1">
                    <a:lumMod val="50000"/>
                    <a:lumOff val="50000"/>
                  </a:schemeClr>
                </a:solidFill>
              </a:rPr>
              <a:t>for</a:t>
            </a:r>
            <a:r>
              <a:rPr lang="sl-SI" altLang="en-US" sz="3200" b="1" dirty="0" smtClean="0">
                <a:solidFill>
                  <a:schemeClr val="tx1">
                    <a:lumMod val="50000"/>
                    <a:lumOff val="50000"/>
                  </a:schemeClr>
                </a:solidFill>
              </a:rPr>
              <a:t> </a:t>
            </a:r>
            <a:r>
              <a:rPr lang="sl-SI" altLang="en-US" sz="3200" b="1" dirty="0" err="1" smtClean="0">
                <a:solidFill>
                  <a:schemeClr val="tx1">
                    <a:lumMod val="50000"/>
                    <a:lumOff val="50000"/>
                  </a:schemeClr>
                </a:solidFill>
              </a:rPr>
              <a:t>Inclusion</a:t>
            </a:r>
            <a:endParaRPr lang="nl-NL" altLang="en-US" sz="32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0" y="1322388"/>
            <a:ext cx="6731000" cy="46037"/>
          </a:xfrm>
          <a:prstGeom prst="rect">
            <a:avLst/>
          </a:prstGeom>
          <a:solidFill>
            <a:srgbClr val="C942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Content Placeholder 1"/>
          <p:cNvSpPr txBox="1">
            <a:spLocks/>
          </p:cNvSpPr>
          <p:nvPr/>
        </p:nvSpPr>
        <p:spPr bwMode="auto">
          <a:xfrm>
            <a:off x="863600" y="1046163"/>
            <a:ext cx="7339013" cy="663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defPPr>
              <a:defRPr lang="en-US"/>
            </a:defPPr>
            <a:lvl1pPr algn="l" defTabSz="457200"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nl-NL" altLang="en-US" b="1" dirty="0" smtClean="0">
              <a:solidFill>
                <a:srgbClr val="D33E31"/>
              </a:solidFill>
              <a:latin typeface="Karla" pitchFamily="2" charset="0"/>
            </a:endParaRPr>
          </a:p>
        </p:txBody>
      </p:sp>
      <p:sp>
        <p:nvSpPr>
          <p:cNvPr id="10" name="Content Placeholder 2"/>
          <p:cNvSpPr>
            <a:spLocks noGrp="1"/>
          </p:cNvSpPr>
          <p:nvPr>
            <p:ph idx="1"/>
          </p:nvPr>
        </p:nvSpPr>
        <p:spPr>
          <a:xfrm>
            <a:off x="315142" y="1512116"/>
            <a:ext cx="6712676" cy="4351338"/>
          </a:xfrm>
        </p:spPr>
        <p:txBody>
          <a:bodyPr/>
          <a:lstStyle/>
          <a:p>
            <a:r>
              <a:rPr lang="sl-SI" sz="2400" dirty="0" smtClean="0">
                <a:solidFill>
                  <a:srgbClr val="008BB4"/>
                </a:solidFill>
              </a:rPr>
              <a:t>Knjižnice igrač </a:t>
            </a:r>
            <a:r>
              <a:rPr lang="sl-SI" sz="2400" dirty="0" smtClean="0">
                <a:solidFill>
                  <a:schemeClr val="tx1">
                    <a:lumMod val="50000"/>
                    <a:lumOff val="50000"/>
                  </a:schemeClr>
                </a:solidFill>
              </a:rPr>
              <a:t>se nahajajo v </a:t>
            </a:r>
            <a:r>
              <a:rPr lang="sl-SI" sz="2400" dirty="0" smtClean="0">
                <a:solidFill>
                  <a:schemeClr val="tx1">
                    <a:lumMod val="50000"/>
                    <a:lumOff val="50000"/>
                  </a:schemeClr>
                </a:solidFill>
              </a:rPr>
              <a:t>prostoru, </a:t>
            </a:r>
            <a:r>
              <a:rPr lang="sl-SI" sz="2400" dirty="0" smtClean="0">
                <a:solidFill>
                  <a:schemeClr val="tx1">
                    <a:lumMod val="50000"/>
                    <a:lumOff val="50000"/>
                  </a:schemeClr>
                </a:solidFill>
              </a:rPr>
              <a:t>ki je dostopno </a:t>
            </a:r>
            <a:r>
              <a:rPr lang="sl-SI" sz="2400" dirty="0" smtClean="0">
                <a:solidFill>
                  <a:srgbClr val="008BB4"/>
                </a:solidFill>
              </a:rPr>
              <a:t>vsem družinam v okolju, </a:t>
            </a:r>
            <a:r>
              <a:rPr lang="sl-SI" sz="2400" dirty="0" smtClean="0">
                <a:solidFill>
                  <a:schemeClr val="tx1">
                    <a:lumMod val="50000"/>
                    <a:lumOff val="50000"/>
                  </a:schemeClr>
                </a:solidFill>
              </a:rPr>
              <a:t>vodijo in oblikujejo pa ga </a:t>
            </a:r>
            <a:r>
              <a:rPr lang="en-US" sz="2400" dirty="0" smtClean="0">
                <a:solidFill>
                  <a:srgbClr val="008BB4"/>
                </a:solidFill>
              </a:rPr>
              <a:t>lo</a:t>
            </a:r>
            <a:r>
              <a:rPr lang="sl-SI" sz="2400" dirty="0">
                <a:solidFill>
                  <a:srgbClr val="008BB4"/>
                </a:solidFill>
              </a:rPr>
              <a:t>k</a:t>
            </a:r>
            <a:r>
              <a:rPr lang="en-US" sz="2400" dirty="0" smtClean="0">
                <a:solidFill>
                  <a:srgbClr val="008BB4"/>
                </a:solidFill>
              </a:rPr>
              <a:t>al</a:t>
            </a:r>
            <a:r>
              <a:rPr lang="sl-SI" sz="2400" dirty="0" smtClean="0">
                <a:solidFill>
                  <a:srgbClr val="008BB4"/>
                </a:solidFill>
              </a:rPr>
              <a:t>ni </a:t>
            </a:r>
            <a:r>
              <a:rPr lang="sl-SI" sz="2400" dirty="0" smtClean="0">
                <a:solidFill>
                  <a:srgbClr val="008BB4"/>
                </a:solidFill>
              </a:rPr>
              <a:t>odbori, imenovani lokalni akcijski </a:t>
            </a:r>
            <a:r>
              <a:rPr lang="sl-SI" sz="2400" dirty="0" smtClean="0">
                <a:solidFill>
                  <a:srgbClr val="008BB4"/>
                </a:solidFill>
              </a:rPr>
              <a:t>timi (LAT-i).</a:t>
            </a:r>
            <a:endParaRPr lang="en-US" sz="2400" dirty="0" smtClean="0">
              <a:solidFill>
                <a:schemeClr val="tx1">
                  <a:lumMod val="50000"/>
                  <a:lumOff val="50000"/>
                </a:schemeClr>
              </a:solidFill>
            </a:endParaRPr>
          </a:p>
          <a:p>
            <a:r>
              <a:rPr lang="sl-SI" sz="2400" dirty="0" smtClean="0">
                <a:solidFill>
                  <a:schemeClr val="tx1">
                    <a:lumMod val="50000"/>
                    <a:lumOff val="50000"/>
                  </a:schemeClr>
                </a:solidFill>
              </a:rPr>
              <a:t>LAT sestavljajo predstavniki različnih organizacij in institucij s področja vzgoje in izobraževanja, socialnega varstva, zdravstva ter predstavniki lokalne oblasti in različnih manjšin, ki so prisotne v okolju.</a:t>
            </a:r>
            <a:r>
              <a:rPr lang="en-US" sz="2400" dirty="0" smtClean="0">
                <a:solidFill>
                  <a:schemeClr val="tx1">
                    <a:lumMod val="50000"/>
                    <a:lumOff val="50000"/>
                  </a:schemeClr>
                </a:solidFill>
              </a:rPr>
              <a:t> </a:t>
            </a:r>
          </a:p>
          <a:p>
            <a:r>
              <a:rPr lang="sl-SI" sz="2400" dirty="0" smtClean="0">
                <a:solidFill>
                  <a:schemeClr val="tx1">
                    <a:lumMod val="50000"/>
                    <a:lumOff val="50000"/>
                  </a:schemeClr>
                </a:solidFill>
              </a:rPr>
              <a:t>Različne organizirane dejavnosti pomagajo razvijati potrebne</a:t>
            </a:r>
            <a:r>
              <a:rPr lang="en-US" sz="2400" dirty="0" smtClean="0">
                <a:solidFill>
                  <a:schemeClr val="tx1">
                    <a:lumMod val="50000"/>
                    <a:lumOff val="50000"/>
                  </a:schemeClr>
                </a:solidFill>
              </a:rPr>
              <a:t> </a:t>
            </a:r>
            <a:r>
              <a:rPr lang="sl-SI" sz="2400" dirty="0" smtClean="0">
                <a:solidFill>
                  <a:srgbClr val="008BB4"/>
                </a:solidFill>
              </a:rPr>
              <a:t>veščine in znanje za </a:t>
            </a:r>
            <a:r>
              <a:rPr lang="sl-SI" sz="2400" dirty="0" smtClean="0">
                <a:solidFill>
                  <a:srgbClr val="008BB4"/>
                </a:solidFill>
              </a:rPr>
              <a:t>neformalno </a:t>
            </a:r>
            <a:r>
              <a:rPr lang="sl-SI" sz="2400" dirty="0" smtClean="0">
                <a:solidFill>
                  <a:srgbClr val="008BB4"/>
                </a:solidFill>
              </a:rPr>
              <a:t>izobraževanje,  osveščajo in povezujejo skupnost</a:t>
            </a:r>
            <a:r>
              <a:rPr lang="sl-SI" sz="2400" dirty="0" smtClean="0">
                <a:solidFill>
                  <a:schemeClr val="tx1">
                    <a:lumMod val="50000"/>
                    <a:lumOff val="50000"/>
                  </a:schemeClr>
                </a:solidFill>
              </a:rPr>
              <a:t>, hkrati pa omogočajo tudi </a:t>
            </a:r>
            <a:r>
              <a:rPr lang="sl-SI" sz="2400" dirty="0" smtClean="0">
                <a:solidFill>
                  <a:srgbClr val="008BB4"/>
                </a:solidFill>
              </a:rPr>
              <a:t>medgeneracijsko učenje, </a:t>
            </a:r>
            <a:r>
              <a:rPr lang="sl-SI" sz="2400" dirty="0" smtClean="0">
                <a:solidFill>
                  <a:schemeClr val="tx1">
                    <a:lumMod val="50000"/>
                    <a:lumOff val="50000"/>
                  </a:schemeClr>
                </a:solidFill>
              </a:rPr>
              <a:t>ki vključuje tudi starejše odrasle iz okolja. </a:t>
            </a:r>
            <a:endParaRPr lang="nl-NL" sz="2400" dirty="0">
              <a:solidFill>
                <a:schemeClr val="tx1">
                  <a:lumMod val="50000"/>
                  <a:lumOff val="50000"/>
                </a:schemeClr>
              </a:solidFill>
            </a:endParaRPr>
          </a:p>
        </p:txBody>
      </p:sp>
      <p:pic>
        <p:nvPicPr>
          <p:cNvPr id="3074" name="Picture 2" descr="Risultati immagini per hu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818" y="3047547"/>
            <a:ext cx="2009775"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7827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2" name="Slika 1"/>
          <p:cNvPicPr>
            <a:picLocks noChangeAspect="1"/>
          </p:cNvPicPr>
          <p:nvPr/>
        </p:nvPicPr>
        <p:blipFill rotWithShape="1">
          <a:blip r:embed="rId3"/>
          <a:srcRect l="20462" t="-1667" r="21447" b="-1079"/>
          <a:stretch/>
        </p:blipFill>
        <p:spPr>
          <a:xfrm>
            <a:off x="898632" y="0"/>
            <a:ext cx="7422177" cy="6863583"/>
          </a:xfrm>
          <a:prstGeom prst="rect">
            <a:avLst/>
          </a:prstGeom>
        </p:spPr>
      </p:pic>
    </p:spTree>
    <p:extLst>
      <p:ext uri="{BB962C8B-B14F-4D97-AF65-F5344CB8AC3E}">
        <p14:creationId xmlns:p14="http://schemas.microsoft.com/office/powerpoint/2010/main" val="41443096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rotWithShape="1">
          <a:blip r:embed="rId3"/>
          <a:srcRect l="19681" t="-1370" r="20500" b="-2646"/>
          <a:stretch/>
        </p:blipFill>
        <p:spPr>
          <a:xfrm>
            <a:off x="584777" y="102930"/>
            <a:ext cx="7905750" cy="6819725"/>
          </a:xfrm>
          <a:prstGeom prst="rect">
            <a:avLst/>
          </a:prstGeom>
        </p:spPr>
      </p:pic>
    </p:spTree>
    <p:extLst>
      <p:ext uri="{BB962C8B-B14F-4D97-AF65-F5344CB8AC3E}">
        <p14:creationId xmlns:p14="http://schemas.microsoft.com/office/powerpoint/2010/main" val="17341019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oy4incl template" id="{BC30B871-FE5C-46CD-A8C1-61D241581F65}" vid="{DE074352-8F4A-445C-A3FA-92709839C0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toy4incl template</Template>
  <TotalTime>271</TotalTime>
  <Words>1993</Words>
  <Application>Microsoft Office PowerPoint</Application>
  <PresentationFormat>Diaprojekcija na zaslonu (4:3)</PresentationFormat>
  <Paragraphs>237</Paragraphs>
  <Slides>27</Slides>
  <Notes>21</Notes>
  <HiddenSlides>0</HiddenSlides>
  <MMClips>1</MMClips>
  <ScaleCrop>false</ScaleCrop>
  <HeadingPairs>
    <vt:vector size="6" baseType="variant">
      <vt:variant>
        <vt:lpstr>Tema</vt:lpstr>
      </vt:variant>
      <vt:variant>
        <vt:i4>1</vt:i4>
      </vt:variant>
      <vt:variant>
        <vt:lpstr>Vdelani OLE strežniki</vt:lpstr>
      </vt:variant>
      <vt:variant>
        <vt:i4>1</vt:i4>
      </vt:variant>
      <vt:variant>
        <vt:lpstr>Naslovi diapozitivov</vt:lpstr>
      </vt:variant>
      <vt:variant>
        <vt:i4>27</vt:i4>
      </vt:variant>
    </vt:vector>
  </HeadingPairs>
  <TitlesOfParts>
    <vt:vector size="29" baseType="lpstr">
      <vt:lpstr>Office Theme</vt:lpstr>
      <vt:lpstr>Paket</vt:lpstr>
      <vt:lpstr>PowerPointova predstavitev</vt:lpstr>
      <vt:lpstr>PowerPointova predstavitev</vt:lpstr>
      <vt:lpstr>TOY for Inclusion</vt:lpstr>
      <vt:lpstr>Cilji</vt:lpstr>
      <vt:lpstr>Pričakovani rezultati</vt:lpstr>
      <vt:lpstr>Sodelujoče države</vt:lpstr>
      <vt:lpstr>Kakšen je pristop v projektu TOY for Inclusion</vt:lpstr>
      <vt:lpstr>PowerPointova predstavitev</vt:lpstr>
      <vt:lpstr>PowerPointova predstavitev</vt:lpstr>
      <vt:lpstr>Lokalni akcijski tim sestavljajo:</vt:lpstr>
      <vt:lpstr>PowerPointova predstavitev</vt:lpstr>
      <vt:lpstr>PowerPointova predstavitev</vt:lpstr>
      <vt:lpstr>Izvedenih je bilo preko 30 delavnic</vt:lpstr>
      <vt:lpstr>PowerPointova predstavitev</vt:lpstr>
      <vt:lpstr>PowerPointova predstavitev</vt:lpstr>
      <vt:lpstr>PowerPointova predstavitev</vt:lpstr>
      <vt:lpstr>PowerPointova predstavitev</vt:lpstr>
      <vt:lpstr>PowerPointova predstavitev</vt:lpstr>
      <vt:lpstr>Na čem gradimo?</vt:lpstr>
      <vt:lpstr>Toy for Inclusion- 5 faz</vt:lpstr>
      <vt:lpstr>1. faza</vt:lpstr>
      <vt:lpstr>2. faza</vt:lpstr>
      <vt:lpstr>3. faza</vt:lpstr>
      <vt:lpstr>4. faza</vt:lpstr>
      <vt:lpstr>5. faza</vt:lpstr>
      <vt:lpstr>Vprašanja? </vt:lpstr>
      <vt:lpstr>PowerPointova predstavitev</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Giulia Cortellesi</dc:creator>
  <cp:lastModifiedBy>Mateja Mlinar</cp:lastModifiedBy>
  <cp:revision>31</cp:revision>
  <dcterms:created xsi:type="dcterms:W3CDTF">2017-07-03T11:50:20Z</dcterms:created>
  <dcterms:modified xsi:type="dcterms:W3CDTF">2019-08-09T06:57:53Z</dcterms:modified>
</cp:coreProperties>
</file>