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59" r:id="rId6"/>
    <p:sldId id="261" r:id="rId7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38C774B-9B44-42A9-9589-782D00E69B66}" type="doc">
      <dgm:prSet loTypeId="urn:microsoft.com/office/officeart/2005/8/layout/vList5" loCatId="list" qsTypeId="urn:microsoft.com/office/officeart/2005/8/quickstyle/simple5" qsCatId="simple" csTypeId="urn:microsoft.com/office/officeart/2005/8/colors/accent0_3" csCatId="mainScheme"/>
      <dgm:spPr/>
      <dgm:t>
        <a:bodyPr/>
        <a:lstStyle/>
        <a:p>
          <a:endParaRPr lang="en-US"/>
        </a:p>
      </dgm:t>
    </dgm:pt>
    <dgm:pt modelId="{ADFF59DE-5780-4A0E-853A-4EAD2F17B06D}">
      <dgm:prSet/>
      <dgm:spPr/>
      <dgm:t>
        <a:bodyPr/>
        <a:lstStyle/>
        <a:p>
          <a:r>
            <a:rPr lang="sl-SI"/>
            <a:t>V renesansi skladatelji večinoma pišejo skladbe v treh oblikah. To so:</a:t>
          </a:r>
          <a:endParaRPr lang="en-US"/>
        </a:p>
      </dgm:t>
    </dgm:pt>
    <dgm:pt modelId="{FBDEF3A6-5BCB-457D-AD44-AB4E1202B0D3}" type="parTrans" cxnId="{5CD9AEB5-CC21-4325-8F72-627E99AF10B5}">
      <dgm:prSet/>
      <dgm:spPr/>
      <dgm:t>
        <a:bodyPr/>
        <a:lstStyle/>
        <a:p>
          <a:endParaRPr lang="en-US"/>
        </a:p>
      </dgm:t>
    </dgm:pt>
    <dgm:pt modelId="{E9139110-6218-4801-9455-61CA9771E25A}" type="sibTrans" cxnId="{5CD9AEB5-CC21-4325-8F72-627E99AF10B5}">
      <dgm:prSet/>
      <dgm:spPr/>
      <dgm:t>
        <a:bodyPr/>
        <a:lstStyle/>
        <a:p>
          <a:endParaRPr lang="en-US"/>
        </a:p>
      </dgm:t>
    </dgm:pt>
    <dgm:pt modelId="{9A285D4A-A347-48F6-BFF4-F02B4BD33886}">
      <dgm:prSet/>
      <dgm:spPr/>
      <dgm:t>
        <a:bodyPr/>
        <a:lstStyle/>
        <a:p>
          <a:r>
            <a:rPr lang="sl-SI"/>
            <a:t>MAŠA</a:t>
          </a:r>
          <a:endParaRPr lang="en-US"/>
        </a:p>
      </dgm:t>
    </dgm:pt>
    <dgm:pt modelId="{013834E4-06B3-4003-80B0-2FE5C71F63BF}" type="parTrans" cxnId="{E7031FC6-AB1F-485B-AEEE-AF7262534EAB}">
      <dgm:prSet/>
      <dgm:spPr/>
      <dgm:t>
        <a:bodyPr/>
        <a:lstStyle/>
        <a:p>
          <a:endParaRPr lang="en-US"/>
        </a:p>
      </dgm:t>
    </dgm:pt>
    <dgm:pt modelId="{20061A5F-100F-4F45-87D3-35E8CD79F99E}" type="sibTrans" cxnId="{E7031FC6-AB1F-485B-AEEE-AF7262534EAB}">
      <dgm:prSet/>
      <dgm:spPr/>
      <dgm:t>
        <a:bodyPr/>
        <a:lstStyle/>
        <a:p>
          <a:endParaRPr lang="en-US"/>
        </a:p>
      </dgm:t>
    </dgm:pt>
    <dgm:pt modelId="{C727B61D-32ED-42D1-91C7-32947D90EE96}">
      <dgm:prSet/>
      <dgm:spPr/>
      <dgm:t>
        <a:bodyPr/>
        <a:lstStyle/>
        <a:p>
          <a:r>
            <a:rPr lang="sl-SI"/>
            <a:t>MOTET</a:t>
          </a:r>
          <a:endParaRPr lang="en-US"/>
        </a:p>
      </dgm:t>
    </dgm:pt>
    <dgm:pt modelId="{C0C8442F-D63C-4DE8-BC47-643FC39056A4}" type="parTrans" cxnId="{EE832A83-3916-4122-AFDF-1B770CC3A733}">
      <dgm:prSet/>
      <dgm:spPr/>
      <dgm:t>
        <a:bodyPr/>
        <a:lstStyle/>
        <a:p>
          <a:endParaRPr lang="en-US"/>
        </a:p>
      </dgm:t>
    </dgm:pt>
    <dgm:pt modelId="{85D2B57E-882B-4D6B-A4DC-1C5A96A81D68}" type="sibTrans" cxnId="{EE832A83-3916-4122-AFDF-1B770CC3A733}">
      <dgm:prSet/>
      <dgm:spPr/>
      <dgm:t>
        <a:bodyPr/>
        <a:lstStyle/>
        <a:p>
          <a:endParaRPr lang="en-US"/>
        </a:p>
      </dgm:t>
    </dgm:pt>
    <dgm:pt modelId="{A7FE0FF9-F140-402E-BF3B-B9622C14C097}">
      <dgm:prSet/>
      <dgm:spPr/>
      <dgm:t>
        <a:bodyPr/>
        <a:lstStyle/>
        <a:p>
          <a:r>
            <a:rPr lang="sl-SI"/>
            <a:t>MADRIGAL</a:t>
          </a:r>
          <a:endParaRPr lang="en-US"/>
        </a:p>
      </dgm:t>
    </dgm:pt>
    <dgm:pt modelId="{EB0B60EA-4EC4-4791-B25A-F1870D974245}" type="parTrans" cxnId="{B80711AA-4362-4C36-BA51-E89874583BD0}">
      <dgm:prSet/>
      <dgm:spPr/>
      <dgm:t>
        <a:bodyPr/>
        <a:lstStyle/>
        <a:p>
          <a:endParaRPr lang="en-US"/>
        </a:p>
      </dgm:t>
    </dgm:pt>
    <dgm:pt modelId="{0489899D-766B-4C07-95E2-B879AC003552}" type="sibTrans" cxnId="{B80711AA-4362-4C36-BA51-E89874583BD0}">
      <dgm:prSet/>
      <dgm:spPr/>
      <dgm:t>
        <a:bodyPr/>
        <a:lstStyle/>
        <a:p>
          <a:endParaRPr lang="en-US"/>
        </a:p>
      </dgm:t>
    </dgm:pt>
    <dgm:pt modelId="{F4098911-92CB-4BE1-B2EB-4CA3247096BE}" type="pres">
      <dgm:prSet presAssocID="{E38C774B-9B44-42A9-9589-782D00E69B66}" presName="Name0" presStyleCnt="0">
        <dgm:presLayoutVars>
          <dgm:dir/>
          <dgm:animLvl val="lvl"/>
          <dgm:resizeHandles val="exact"/>
        </dgm:presLayoutVars>
      </dgm:prSet>
      <dgm:spPr/>
    </dgm:pt>
    <dgm:pt modelId="{B8DEF672-1D53-4609-8285-65BCD7789EBB}" type="pres">
      <dgm:prSet presAssocID="{ADFF59DE-5780-4A0E-853A-4EAD2F17B06D}" presName="linNode" presStyleCnt="0"/>
      <dgm:spPr/>
    </dgm:pt>
    <dgm:pt modelId="{A6D14FDF-562D-4699-82DE-9A0F1E2B5657}" type="pres">
      <dgm:prSet presAssocID="{ADFF59DE-5780-4A0E-853A-4EAD2F17B06D}" presName="parentText" presStyleLbl="node1" presStyleIdx="0" presStyleCnt="4">
        <dgm:presLayoutVars>
          <dgm:chMax val="1"/>
          <dgm:bulletEnabled val="1"/>
        </dgm:presLayoutVars>
      </dgm:prSet>
      <dgm:spPr/>
    </dgm:pt>
    <dgm:pt modelId="{C6F3B23D-0A5F-4C41-96BE-3F43940CB412}" type="pres">
      <dgm:prSet presAssocID="{E9139110-6218-4801-9455-61CA9771E25A}" presName="sp" presStyleCnt="0"/>
      <dgm:spPr/>
    </dgm:pt>
    <dgm:pt modelId="{99B3B886-BD35-4B66-9E3E-C1D745359780}" type="pres">
      <dgm:prSet presAssocID="{9A285D4A-A347-48F6-BFF4-F02B4BD33886}" presName="linNode" presStyleCnt="0"/>
      <dgm:spPr/>
    </dgm:pt>
    <dgm:pt modelId="{4304D6A7-FBF2-49F6-A4DC-1EF29E63CD7C}" type="pres">
      <dgm:prSet presAssocID="{9A285D4A-A347-48F6-BFF4-F02B4BD33886}" presName="parentText" presStyleLbl="node1" presStyleIdx="1" presStyleCnt="4">
        <dgm:presLayoutVars>
          <dgm:chMax val="1"/>
          <dgm:bulletEnabled val="1"/>
        </dgm:presLayoutVars>
      </dgm:prSet>
      <dgm:spPr/>
    </dgm:pt>
    <dgm:pt modelId="{D385CE75-0A68-4AA2-95A9-5F418A3F280F}" type="pres">
      <dgm:prSet presAssocID="{20061A5F-100F-4F45-87D3-35E8CD79F99E}" presName="sp" presStyleCnt="0"/>
      <dgm:spPr/>
    </dgm:pt>
    <dgm:pt modelId="{F342056E-244C-4C7C-98A4-6276AFC72B16}" type="pres">
      <dgm:prSet presAssocID="{C727B61D-32ED-42D1-91C7-32947D90EE96}" presName="linNode" presStyleCnt="0"/>
      <dgm:spPr/>
    </dgm:pt>
    <dgm:pt modelId="{3FBC5282-BEA1-4E73-BE11-4B2CCB728B5D}" type="pres">
      <dgm:prSet presAssocID="{C727B61D-32ED-42D1-91C7-32947D90EE96}" presName="parentText" presStyleLbl="node1" presStyleIdx="2" presStyleCnt="4">
        <dgm:presLayoutVars>
          <dgm:chMax val="1"/>
          <dgm:bulletEnabled val="1"/>
        </dgm:presLayoutVars>
      </dgm:prSet>
      <dgm:spPr/>
    </dgm:pt>
    <dgm:pt modelId="{3044F37B-F5E9-4976-8AD4-423D9C09C4C5}" type="pres">
      <dgm:prSet presAssocID="{85D2B57E-882B-4D6B-A4DC-1C5A96A81D68}" presName="sp" presStyleCnt="0"/>
      <dgm:spPr/>
    </dgm:pt>
    <dgm:pt modelId="{439C4B3E-A055-416F-BDA7-08B00C75500C}" type="pres">
      <dgm:prSet presAssocID="{A7FE0FF9-F140-402E-BF3B-B9622C14C097}" presName="linNode" presStyleCnt="0"/>
      <dgm:spPr/>
    </dgm:pt>
    <dgm:pt modelId="{EB27B59F-8EA8-4E30-8180-C693A1EB8101}" type="pres">
      <dgm:prSet presAssocID="{A7FE0FF9-F140-402E-BF3B-B9622C14C097}" presName="parentText" presStyleLbl="node1" presStyleIdx="3" presStyleCnt="4">
        <dgm:presLayoutVars>
          <dgm:chMax val="1"/>
          <dgm:bulletEnabled val="1"/>
        </dgm:presLayoutVars>
      </dgm:prSet>
      <dgm:spPr/>
    </dgm:pt>
  </dgm:ptLst>
  <dgm:cxnLst>
    <dgm:cxn modelId="{F681ED44-EA0A-4670-95FA-8F6DA933B872}" type="presOf" srcId="{C727B61D-32ED-42D1-91C7-32947D90EE96}" destId="{3FBC5282-BEA1-4E73-BE11-4B2CCB728B5D}" srcOrd="0" destOrd="0" presId="urn:microsoft.com/office/officeart/2005/8/layout/vList5"/>
    <dgm:cxn modelId="{F4C62E4F-2720-4A45-83ED-57A8C37E384C}" type="presOf" srcId="{E38C774B-9B44-42A9-9589-782D00E69B66}" destId="{F4098911-92CB-4BE1-B2EB-4CA3247096BE}" srcOrd="0" destOrd="0" presId="urn:microsoft.com/office/officeart/2005/8/layout/vList5"/>
    <dgm:cxn modelId="{D1059F80-87BA-4EC8-9878-312097BCC29C}" type="presOf" srcId="{9A285D4A-A347-48F6-BFF4-F02B4BD33886}" destId="{4304D6A7-FBF2-49F6-A4DC-1EF29E63CD7C}" srcOrd="0" destOrd="0" presId="urn:microsoft.com/office/officeart/2005/8/layout/vList5"/>
    <dgm:cxn modelId="{EE832A83-3916-4122-AFDF-1B770CC3A733}" srcId="{E38C774B-9B44-42A9-9589-782D00E69B66}" destId="{C727B61D-32ED-42D1-91C7-32947D90EE96}" srcOrd="2" destOrd="0" parTransId="{C0C8442F-D63C-4DE8-BC47-643FC39056A4}" sibTransId="{85D2B57E-882B-4D6B-A4DC-1C5A96A81D68}"/>
    <dgm:cxn modelId="{2750B48C-AA4F-4A4B-8185-7AC1F650472A}" type="presOf" srcId="{ADFF59DE-5780-4A0E-853A-4EAD2F17B06D}" destId="{A6D14FDF-562D-4699-82DE-9A0F1E2B5657}" srcOrd="0" destOrd="0" presId="urn:microsoft.com/office/officeart/2005/8/layout/vList5"/>
    <dgm:cxn modelId="{B80711AA-4362-4C36-BA51-E89874583BD0}" srcId="{E38C774B-9B44-42A9-9589-782D00E69B66}" destId="{A7FE0FF9-F140-402E-BF3B-B9622C14C097}" srcOrd="3" destOrd="0" parTransId="{EB0B60EA-4EC4-4791-B25A-F1870D974245}" sibTransId="{0489899D-766B-4C07-95E2-B879AC003552}"/>
    <dgm:cxn modelId="{5CD9AEB5-CC21-4325-8F72-627E99AF10B5}" srcId="{E38C774B-9B44-42A9-9589-782D00E69B66}" destId="{ADFF59DE-5780-4A0E-853A-4EAD2F17B06D}" srcOrd="0" destOrd="0" parTransId="{FBDEF3A6-5BCB-457D-AD44-AB4E1202B0D3}" sibTransId="{E9139110-6218-4801-9455-61CA9771E25A}"/>
    <dgm:cxn modelId="{E7031FC6-AB1F-485B-AEEE-AF7262534EAB}" srcId="{E38C774B-9B44-42A9-9589-782D00E69B66}" destId="{9A285D4A-A347-48F6-BFF4-F02B4BD33886}" srcOrd="1" destOrd="0" parTransId="{013834E4-06B3-4003-80B0-2FE5C71F63BF}" sibTransId="{20061A5F-100F-4F45-87D3-35E8CD79F99E}"/>
    <dgm:cxn modelId="{FD497BF9-3634-47AF-87C8-57C1B255C50C}" type="presOf" srcId="{A7FE0FF9-F140-402E-BF3B-B9622C14C097}" destId="{EB27B59F-8EA8-4E30-8180-C693A1EB8101}" srcOrd="0" destOrd="0" presId="urn:microsoft.com/office/officeart/2005/8/layout/vList5"/>
    <dgm:cxn modelId="{EB93D34A-010B-499A-AE00-8B3392FA571A}" type="presParOf" srcId="{F4098911-92CB-4BE1-B2EB-4CA3247096BE}" destId="{B8DEF672-1D53-4609-8285-65BCD7789EBB}" srcOrd="0" destOrd="0" presId="urn:microsoft.com/office/officeart/2005/8/layout/vList5"/>
    <dgm:cxn modelId="{6E71E86D-83C7-4859-A390-D8A5BC54980E}" type="presParOf" srcId="{B8DEF672-1D53-4609-8285-65BCD7789EBB}" destId="{A6D14FDF-562D-4699-82DE-9A0F1E2B5657}" srcOrd="0" destOrd="0" presId="urn:microsoft.com/office/officeart/2005/8/layout/vList5"/>
    <dgm:cxn modelId="{61B70912-3A47-45CD-AC0C-F471D117E387}" type="presParOf" srcId="{F4098911-92CB-4BE1-B2EB-4CA3247096BE}" destId="{C6F3B23D-0A5F-4C41-96BE-3F43940CB412}" srcOrd="1" destOrd="0" presId="urn:microsoft.com/office/officeart/2005/8/layout/vList5"/>
    <dgm:cxn modelId="{B8FF1B50-AC57-46BF-9D86-1AB040B0FF5D}" type="presParOf" srcId="{F4098911-92CB-4BE1-B2EB-4CA3247096BE}" destId="{99B3B886-BD35-4B66-9E3E-C1D745359780}" srcOrd="2" destOrd="0" presId="urn:microsoft.com/office/officeart/2005/8/layout/vList5"/>
    <dgm:cxn modelId="{496E1E89-323B-4DA7-A1E6-4611309A4A98}" type="presParOf" srcId="{99B3B886-BD35-4B66-9E3E-C1D745359780}" destId="{4304D6A7-FBF2-49F6-A4DC-1EF29E63CD7C}" srcOrd="0" destOrd="0" presId="urn:microsoft.com/office/officeart/2005/8/layout/vList5"/>
    <dgm:cxn modelId="{7F04C0F7-C07D-41FF-9EB9-B8D188AFF613}" type="presParOf" srcId="{F4098911-92CB-4BE1-B2EB-4CA3247096BE}" destId="{D385CE75-0A68-4AA2-95A9-5F418A3F280F}" srcOrd="3" destOrd="0" presId="urn:microsoft.com/office/officeart/2005/8/layout/vList5"/>
    <dgm:cxn modelId="{4416295B-C2AC-47C2-A1B8-2426822698AC}" type="presParOf" srcId="{F4098911-92CB-4BE1-B2EB-4CA3247096BE}" destId="{F342056E-244C-4C7C-98A4-6276AFC72B16}" srcOrd="4" destOrd="0" presId="urn:microsoft.com/office/officeart/2005/8/layout/vList5"/>
    <dgm:cxn modelId="{3585BC62-F855-4090-BEA8-3696C05D2738}" type="presParOf" srcId="{F342056E-244C-4C7C-98A4-6276AFC72B16}" destId="{3FBC5282-BEA1-4E73-BE11-4B2CCB728B5D}" srcOrd="0" destOrd="0" presId="urn:microsoft.com/office/officeart/2005/8/layout/vList5"/>
    <dgm:cxn modelId="{EAE33077-816F-4C65-90E9-8B44233B6F62}" type="presParOf" srcId="{F4098911-92CB-4BE1-B2EB-4CA3247096BE}" destId="{3044F37B-F5E9-4976-8AD4-423D9C09C4C5}" srcOrd="5" destOrd="0" presId="urn:microsoft.com/office/officeart/2005/8/layout/vList5"/>
    <dgm:cxn modelId="{699F3514-8202-4157-BEE1-BDDC74E53BAD}" type="presParOf" srcId="{F4098911-92CB-4BE1-B2EB-4CA3247096BE}" destId="{439C4B3E-A055-416F-BDA7-08B00C75500C}" srcOrd="6" destOrd="0" presId="urn:microsoft.com/office/officeart/2005/8/layout/vList5"/>
    <dgm:cxn modelId="{10B0C686-B233-4CEF-9A92-B14EF3A86F2B}" type="presParOf" srcId="{439C4B3E-A055-416F-BDA7-08B00C75500C}" destId="{EB27B59F-8EA8-4E30-8180-C693A1EB8101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D14FDF-562D-4699-82DE-9A0F1E2B5657}">
      <dsp:nvSpPr>
        <dsp:cNvPr id="0" name=""/>
        <dsp:cNvSpPr/>
      </dsp:nvSpPr>
      <dsp:spPr>
        <a:xfrm>
          <a:off x="3364992" y="2177"/>
          <a:ext cx="3785616" cy="1047465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000" kern="1200"/>
            <a:t>V renesansi skladatelji večinoma pišejo skladbe v treh oblikah. To so:</a:t>
          </a:r>
          <a:endParaRPr lang="en-US" sz="2000" kern="1200"/>
        </a:p>
      </dsp:txBody>
      <dsp:txXfrm>
        <a:off x="3416125" y="53310"/>
        <a:ext cx="3683350" cy="945199"/>
      </dsp:txXfrm>
    </dsp:sp>
    <dsp:sp modelId="{4304D6A7-FBF2-49F6-A4DC-1EF29E63CD7C}">
      <dsp:nvSpPr>
        <dsp:cNvPr id="0" name=""/>
        <dsp:cNvSpPr/>
      </dsp:nvSpPr>
      <dsp:spPr>
        <a:xfrm>
          <a:off x="3364992" y="1102016"/>
          <a:ext cx="3785616" cy="1047465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000" kern="1200"/>
            <a:t>MAŠA</a:t>
          </a:r>
          <a:endParaRPr lang="en-US" sz="2000" kern="1200"/>
        </a:p>
      </dsp:txBody>
      <dsp:txXfrm>
        <a:off x="3416125" y="1153149"/>
        <a:ext cx="3683350" cy="945199"/>
      </dsp:txXfrm>
    </dsp:sp>
    <dsp:sp modelId="{3FBC5282-BEA1-4E73-BE11-4B2CCB728B5D}">
      <dsp:nvSpPr>
        <dsp:cNvPr id="0" name=""/>
        <dsp:cNvSpPr/>
      </dsp:nvSpPr>
      <dsp:spPr>
        <a:xfrm>
          <a:off x="3364992" y="2201855"/>
          <a:ext cx="3785616" cy="1047465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000" kern="1200"/>
            <a:t>MOTET</a:t>
          </a:r>
          <a:endParaRPr lang="en-US" sz="2000" kern="1200"/>
        </a:p>
      </dsp:txBody>
      <dsp:txXfrm>
        <a:off x="3416125" y="2252988"/>
        <a:ext cx="3683350" cy="945199"/>
      </dsp:txXfrm>
    </dsp:sp>
    <dsp:sp modelId="{EB27B59F-8EA8-4E30-8180-C693A1EB8101}">
      <dsp:nvSpPr>
        <dsp:cNvPr id="0" name=""/>
        <dsp:cNvSpPr/>
      </dsp:nvSpPr>
      <dsp:spPr>
        <a:xfrm>
          <a:off x="3364992" y="3301694"/>
          <a:ext cx="3785616" cy="1047465"/>
        </a:xfrm>
        <a:prstGeom prst="roundRect">
          <a:avLst/>
        </a:prstGeom>
        <a:gradFill rotWithShape="0">
          <a:gsLst>
            <a:gs pos="0">
              <a:schemeClr val="dk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dk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dk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38100" rIns="762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l-SI" sz="2000" kern="1200"/>
            <a:t>MADRIGAL</a:t>
          </a:r>
          <a:endParaRPr lang="en-US" sz="2000" kern="1200"/>
        </a:p>
      </dsp:txBody>
      <dsp:txXfrm>
        <a:off x="3416125" y="3352827"/>
        <a:ext cx="3683350" cy="94519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Podnaslov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l-SI"/>
              <a:t>Kliknite, da uredite slog podnaslova matrice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8FCF4-CFCF-4F17-8D72-5A589332A27F}" type="datetimeFigureOut">
              <a:rPr lang="sl-SI" smtClean="0"/>
              <a:t>9. 01. 2022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F3315-0176-4BE1-AEF7-A86F7D5B010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499868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8FCF4-CFCF-4F17-8D72-5A589332A27F}" type="datetimeFigureOut">
              <a:rPr lang="sl-SI" smtClean="0"/>
              <a:t>9. 01. 2022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F3315-0176-4BE1-AEF7-A86F7D5B010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181390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navpičnega besedila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8FCF4-CFCF-4F17-8D72-5A589332A27F}" type="datetimeFigureOut">
              <a:rPr lang="sl-SI" smtClean="0"/>
              <a:t>9. 01. 2022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F3315-0176-4BE1-AEF7-A86F7D5B010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974617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8FCF4-CFCF-4F17-8D72-5A589332A27F}" type="datetimeFigureOut">
              <a:rPr lang="sl-SI" smtClean="0"/>
              <a:t>9. 01. 2022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F3315-0176-4BE1-AEF7-A86F7D5B010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09121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8FCF4-CFCF-4F17-8D72-5A589332A27F}" type="datetimeFigureOut">
              <a:rPr lang="sl-SI" smtClean="0"/>
              <a:t>9. 01. 2022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F3315-0176-4BE1-AEF7-A86F7D5B010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056703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8FCF4-CFCF-4F17-8D72-5A589332A27F}" type="datetimeFigureOut">
              <a:rPr lang="sl-SI" smtClean="0"/>
              <a:t>9. 01. 2022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F3315-0176-4BE1-AEF7-A86F7D5B010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2683805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Označba mesta vsebin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5" name="Označba mesta besedila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6" name="Označba mesta vsebin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7" name="Označba mest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8FCF4-CFCF-4F17-8D72-5A589332A27F}" type="datetimeFigureOut">
              <a:rPr lang="sl-SI" smtClean="0"/>
              <a:t>9. 01. 2022</a:t>
            </a:fld>
            <a:endParaRPr lang="sl-SI"/>
          </a:p>
        </p:txBody>
      </p:sp>
      <p:sp>
        <p:nvSpPr>
          <p:cNvPr id="8" name="Označba mesta no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Označba mesta številke diapoz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F3315-0176-4BE1-AEF7-A86F7D5B010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249570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8FCF4-CFCF-4F17-8D72-5A589332A27F}" type="datetimeFigureOut">
              <a:rPr lang="sl-SI" smtClean="0"/>
              <a:t>9. 01. 2022</a:t>
            </a:fld>
            <a:endParaRPr lang="sl-SI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Označba mesta številke diapoz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F3315-0176-4BE1-AEF7-A86F7D5B010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940011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datum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8FCF4-CFCF-4F17-8D72-5A589332A27F}" type="datetimeFigureOut">
              <a:rPr lang="sl-SI" smtClean="0"/>
              <a:t>9. 01. 2022</a:t>
            </a:fld>
            <a:endParaRPr lang="sl-SI"/>
          </a:p>
        </p:txBody>
      </p:sp>
      <p:sp>
        <p:nvSpPr>
          <p:cNvPr id="3" name="Označba mesta no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Označba mesta številke diapoz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F3315-0176-4BE1-AEF7-A86F7D5B010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990537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Označba mesta vsebin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8FCF4-CFCF-4F17-8D72-5A589332A27F}" type="datetimeFigureOut">
              <a:rPr lang="sl-SI" smtClean="0"/>
              <a:t>9. 01. 2022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F3315-0176-4BE1-AEF7-A86F7D5B010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442900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l-SI"/>
              <a:t>Uredite slog naslova matrice</a:t>
            </a:r>
          </a:p>
        </p:txBody>
      </p:sp>
      <p:sp>
        <p:nvSpPr>
          <p:cNvPr id="3" name="Označba mesta slik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Označba mesta besedila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Označba mesta datum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8FCF4-CFCF-4F17-8D72-5A589332A27F}" type="datetimeFigureOut">
              <a:rPr lang="sl-SI" smtClean="0"/>
              <a:t>9. 01. 2022</a:t>
            </a:fld>
            <a:endParaRPr lang="sl-SI"/>
          </a:p>
        </p:txBody>
      </p:sp>
      <p:sp>
        <p:nvSpPr>
          <p:cNvPr id="6" name="Označba mest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značba mest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F3315-0176-4BE1-AEF7-A86F7D5B010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545285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naslova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l-SI"/>
              <a:t>Uredite slog naslova matrice</a:t>
            </a:r>
          </a:p>
        </p:txBody>
      </p:sp>
      <p:sp>
        <p:nvSpPr>
          <p:cNvPr id="3" name="Označba mesta besedila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</a:p>
        </p:txBody>
      </p:sp>
      <p:sp>
        <p:nvSpPr>
          <p:cNvPr id="4" name="Označba mesta datum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48FCF4-CFCF-4F17-8D72-5A589332A27F}" type="datetimeFigureOut">
              <a:rPr lang="sl-SI" smtClean="0"/>
              <a:t>9. 01. 2022</a:t>
            </a:fld>
            <a:endParaRPr lang="sl-SI"/>
          </a:p>
        </p:txBody>
      </p:sp>
      <p:sp>
        <p:nvSpPr>
          <p:cNvPr id="5" name="Označba mesta nog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Označba mesta številke diapoz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BF3315-0176-4BE1-AEF7-A86F7D5B0103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412798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Tf8sFXXBMQI" TargetMode="External"/><Relationship Id="rId2" Type="http://schemas.openxmlformats.org/officeDocument/2006/relationships/hyperlink" Target="https://www.youtube.com/watch?v=LJ7VirCScp0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657F69E0-C4B0-4BEC-A689-4F8D877F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1618C7AB-0350-4A18-A570-AE980990DB4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50000"/>
          </a:blip>
          <a:srcRect t="5366" r="-1" b="468"/>
          <a:stretch/>
        </p:blipFill>
        <p:spPr>
          <a:xfrm>
            <a:off x="20" y="10"/>
            <a:ext cx="12188930" cy="6857990"/>
          </a:xfrm>
          <a:prstGeom prst="rect">
            <a:avLst/>
          </a:prstGeom>
        </p:spPr>
      </p:pic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3063240"/>
          </a:xfrm>
        </p:spPr>
        <p:txBody>
          <a:bodyPr>
            <a:normAutofit/>
          </a:bodyPr>
          <a:lstStyle/>
          <a:p>
            <a:r>
              <a:rPr lang="sl-SI" sz="6600">
                <a:solidFill>
                  <a:srgbClr val="FFFFFF"/>
                </a:solidFill>
              </a:rPr>
              <a:t>RENESANSA</a:t>
            </a:r>
          </a:p>
        </p:txBody>
      </p:sp>
      <p:sp>
        <p:nvSpPr>
          <p:cNvPr id="23" name="sketchy line">
            <a:extLst>
              <a:ext uri="{FF2B5EF4-FFF2-40B4-BE49-F238E27FC236}">
                <a16:creationId xmlns:a16="http://schemas.microsoft.com/office/drawing/2014/main" id="{9F6380B4-6A1C-481E-8408-B4E6C75B9B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974206" y="4368623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rgbClr val="FFFFFF">
              <a:alpha val="75000"/>
            </a:srgbClr>
          </a:solidFill>
          <a:ln w="44450" cap="rnd">
            <a:solidFill>
              <a:srgbClr val="FFFFFF">
                <a:alpha val="75000"/>
              </a:srgbClr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19519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slov 3"/>
          <p:cNvSpPr>
            <a:spLocks noGrp="1"/>
          </p:cNvSpPr>
          <p:nvPr>
            <p:ph type="title"/>
          </p:nvPr>
        </p:nvSpPr>
        <p:spPr>
          <a:xfrm>
            <a:off x="648929" y="629266"/>
            <a:ext cx="4944152" cy="1622321"/>
          </a:xfrm>
        </p:spPr>
        <p:txBody>
          <a:bodyPr vert="horz" lIns="91440" tIns="45720" rIns="91440" bIns="45720" rtlCol="0" anchor="ctr">
            <a:normAutofit/>
          </a:bodyPr>
          <a:lstStyle/>
          <a:p>
            <a:endParaRPr lang="en-US" sz="44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5" name="Označba mesta vsebine 4"/>
          <p:cNvSpPr>
            <a:spLocks noGrp="1"/>
          </p:cNvSpPr>
          <p:nvPr>
            <p:ph sz="half" idx="1"/>
          </p:nvPr>
        </p:nvSpPr>
        <p:spPr>
          <a:xfrm>
            <a:off x="648930" y="2438400"/>
            <a:ext cx="4944151" cy="3785419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400" b="1"/>
              <a:t>Renesansa</a:t>
            </a:r>
            <a:r>
              <a:rPr lang="en-US" sz="2400"/>
              <a:t> je umetnostno obdobje 15. in 16. stoletja, ki se je začelo v Italiji in se nato razširilo po vsej Evropi.</a:t>
            </a:r>
          </a:p>
          <a:p>
            <a:r>
              <a:rPr lang="en-US" sz="2400"/>
              <a:t>V tem času so se ljudje začeli zanimati za naravo in svoje lastno bivanje. Zato, ker je bil poudarek na človeku, se obdobje imenuje </a:t>
            </a:r>
            <a:r>
              <a:rPr lang="en-US" sz="2400" b="1"/>
              <a:t>humanizem.</a:t>
            </a:r>
            <a:endParaRPr lang="en-US" sz="2400"/>
          </a:p>
        </p:txBody>
      </p:sp>
      <p:sp>
        <p:nvSpPr>
          <p:cNvPr id="16" name="Rectangle 11">
            <a:extLst>
              <a:ext uri="{FF2B5EF4-FFF2-40B4-BE49-F238E27FC236}">
                <a16:creationId xmlns:a16="http://schemas.microsoft.com/office/drawing/2014/main" id="{46F7435D-E3DB-47B1-BA61-B00ACC83A9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92950" y="0"/>
            <a:ext cx="6099050" cy="68580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9">
            <a:extLst>
              <a:ext uri="{FF2B5EF4-FFF2-40B4-BE49-F238E27FC236}">
                <a16:creationId xmlns:a16="http://schemas.microsoft.com/office/drawing/2014/main" id="{F263A0B5-F8C4-4116-809F-78A768EA79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577582" y="557784"/>
            <a:ext cx="5130204" cy="573918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Označba mesta vsebine 6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904709" y="1096371"/>
            <a:ext cx="4475531" cy="4662011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22137122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648929" y="629266"/>
            <a:ext cx="3505495" cy="1622321"/>
          </a:xfrm>
        </p:spPr>
        <p:txBody>
          <a:bodyPr vert="horz" lIns="91440" tIns="45720" rIns="91440" bIns="45720" rtlCol="0" anchor="ctr">
            <a:normAutofit/>
          </a:bodyPr>
          <a:lstStyle/>
          <a:p>
            <a:endParaRPr lang="en-US" sz="4400" kern="120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Označba mesta vsebine 2"/>
          <p:cNvSpPr>
            <a:spLocks noGrp="1"/>
          </p:cNvSpPr>
          <p:nvPr>
            <p:ph sz="half" idx="1"/>
          </p:nvPr>
        </p:nvSpPr>
        <p:spPr>
          <a:xfrm>
            <a:off x="648931" y="2438400"/>
            <a:ext cx="3505494" cy="3785419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000"/>
              <a:t>Renesanso imenujemo tudi </a:t>
            </a:r>
            <a:r>
              <a:rPr lang="en-US" sz="2000" b="1"/>
              <a:t>zlata doba zborovstva, </a:t>
            </a:r>
            <a:r>
              <a:rPr lang="en-US" sz="2000"/>
              <a:t>saj so v tem času skladatelji večinoma pisali vokalno glasbo.</a:t>
            </a:r>
          </a:p>
          <a:p>
            <a:r>
              <a:rPr lang="en-US" sz="2000"/>
              <a:t>Nekoč so skladbe izvajali samo moški, danes pa lahko iste skladbe slišimo v izvedbi mešanih zborov.</a:t>
            </a:r>
          </a:p>
        </p:txBody>
      </p:sp>
      <p:sp>
        <p:nvSpPr>
          <p:cNvPr id="14" name="Rectangle 9">
            <a:extLst>
              <a:ext uri="{FF2B5EF4-FFF2-40B4-BE49-F238E27FC236}">
                <a16:creationId xmlns:a16="http://schemas.microsoft.com/office/drawing/2014/main" id="{5E39A796-BE83-48B1-B33F-35C4A32AAB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9056" y="0"/>
            <a:ext cx="7552944" cy="6858000"/>
          </a:xfrm>
          <a:prstGeom prst="rect">
            <a:avLst/>
          </a:prstGeom>
          <a:solidFill>
            <a:srgbClr val="C8CAC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9">
            <a:extLst>
              <a:ext uri="{FF2B5EF4-FFF2-40B4-BE49-F238E27FC236}">
                <a16:creationId xmlns:a16="http://schemas.microsoft.com/office/drawing/2014/main" id="{72F84B47-E267-4194-8194-831DB7B55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123688" y="557784"/>
            <a:ext cx="6584098" cy="5739187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9525">
            <a:solidFill>
              <a:srgbClr val="C8CACA"/>
            </a:solidFill>
          </a:ln>
          <a:effectLst>
            <a:outerShdw blurRad="57150" dist="19050" dir="5400000" algn="t" rotWithShape="0">
              <a:prstClr val="black">
                <a:alpha val="6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Označba mesta vsebine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405862" y="1787109"/>
            <a:ext cx="6019331" cy="3280535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1441874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55C01129-3453-464D-A870-ED71C6E89D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D2781A6-5C82-4764-B489-F9A599C0A7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98833" y="685800"/>
            <a:ext cx="5004061" cy="5486400"/>
          </a:xfrm>
          <a:prstGeom prst="rect">
            <a:avLst/>
          </a:prstGeom>
          <a:solidFill>
            <a:schemeClr val="tx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>
            <a:extLst>
              <a:ext uri="{FF2B5EF4-FFF2-40B4-BE49-F238E27FC236}">
                <a16:creationId xmlns:a16="http://schemas.microsoft.com/office/drawing/2014/main" id="{1263C84B-EB66-4FD8-ABD9-57910E5578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86447" y="1084521"/>
            <a:ext cx="4019107" cy="136134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2800" kern="1200">
                <a:solidFill>
                  <a:schemeClr val="bg1">
                    <a:alpha val="60000"/>
                  </a:schemeClr>
                </a:solidFill>
                <a:latin typeface="+mj-lt"/>
                <a:ea typeface="+mj-ea"/>
                <a:cs typeface="+mj-cs"/>
              </a:rPr>
              <a:t>SKLADATELJI</a:t>
            </a:r>
          </a:p>
        </p:txBody>
      </p:sp>
      <p:pic>
        <p:nvPicPr>
          <p:cNvPr id="5" name="Označba mesta vsebine 4">
            <a:extLst>
              <a:ext uri="{FF2B5EF4-FFF2-40B4-BE49-F238E27FC236}">
                <a16:creationId xmlns:a16="http://schemas.microsoft.com/office/drawing/2014/main" id="{57EF0C19-3317-4055-B380-8A057C57AB8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3522" r="27668" b="-1"/>
          <a:stretch/>
        </p:blipFill>
        <p:spPr>
          <a:xfrm>
            <a:off x="680483" y="685795"/>
            <a:ext cx="2931299" cy="5486400"/>
          </a:xfrm>
          <a:prstGeom prst="rect">
            <a:avLst/>
          </a:prstGeom>
        </p:spPr>
      </p:pic>
      <p:sp>
        <p:nvSpPr>
          <p:cNvPr id="3" name="Označba mesta vsebine 2">
            <a:extLst>
              <a:ext uri="{FF2B5EF4-FFF2-40B4-BE49-F238E27FC236}">
                <a16:creationId xmlns:a16="http://schemas.microsoft.com/office/drawing/2014/main" id="{19EE44F0-37E2-4504-9E33-1B30A3FADAF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107712" y="2732739"/>
            <a:ext cx="3976577" cy="3083270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1200"/>
              </a:spcAft>
            </a:pPr>
            <a:r>
              <a:rPr lang="en-US" sz="2000">
                <a:solidFill>
                  <a:schemeClr val="bg1"/>
                </a:solidFill>
                <a:effectLst/>
              </a:rPr>
              <a:t>Med največkrat izvajane renesančne skladatelje spadajo Orlando di Lasso, </a:t>
            </a:r>
            <a:r>
              <a:rPr lang="en-US" sz="2000" b="1">
                <a:solidFill>
                  <a:schemeClr val="bg1"/>
                </a:solidFill>
                <a:effectLst/>
              </a:rPr>
              <a:t>Giovanni Pirluigi Palestrina</a:t>
            </a:r>
            <a:r>
              <a:rPr lang="en-US" sz="2000">
                <a:solidFill>
                  <a:schemeClr val="bg1"/>
                </a:solidFill>
                <a:effectLst/>
              </a:rPr>
              <a:t> in skladatelj slovenskega rodu </a:t>
            </a:r>
            <a:r>
              <a:rPr lang="en-US" sz="2000" b="1">
                <a:solidFill>
                  <a:schemeClr val="bg1"/>
                </a:solidFill>
                <a:effectLst/>
              </a:rPr>
              <a:t>Jakob Petelin Gallus</a:t>
            </a:r>
            <a:r>
              <a:rPr lang="en-US" sz="2000">
                <a:solidFill>
                  <a:schemeClr val="bg1"/>
                </a:solidFill>
                <a:effectLst/>
              </a:rPr>
              <a:t>.</a:t>
            </a:r>
          </a:p>
          <a:p>
            <a:pPr algn="ctr"/>
            <a:endParaRPr lang="en-US" sz="2000">
              <a:solidFill>
                <a:schemeClr val="bg1"/>
              </a:solidFill>
            </a:endParaRPr>
          </a:p>
        </p:txBody>
      </p:sp>
      <p:pic>
        <p:nvPicPr>
          <p:cNvPr id="6" name="Slika 5">
            <a:extLst>
              <a:ext uri="{FF2B5EF4-FFF2-40B4-BE49-F238E27FC236}">
                <a16:creationId xmlns:a16="http://schemas.microsoft.com/office/drawing/2014/main" id="{67F5F492-6605-4E6A-907C-5364C3377AF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978" r="24501"/>
          <a:stretch/>
        </p:blipFill>
        <p:spPr>
          <a:xfrm>
            <a:off x="8606117" y="685805"/>
            <a:ext cx="2905400" cy="5486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5879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E8B3E78D-B8C4-4C52-8D5C-567291A0B3C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</a:blip>
          <a:srcRect r="8444" b="-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B50AB553-2A96-4A92-96F2-93548E096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10000">
                <a:schemeClr val="bg2">
                  <a:alpha val="68000"/>
                </a:schemeClr>
              </a:gs>
              <a:gs pos="85000">
                <a:schemeClr val="bg2">
                  <a:alpha val="97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Glasbene oblike v renesansi</a:t>
            </a:r>
          </a:p>
        </p:txBody>
      </p:sp>
      <p:graphicFrame>
        <p:nvGraphicFramePr>
          <p:cNvPr id="5" name="Označba mesta vsebine 2">
            <a:extLst>
              <a:ext uri="{FF2B5EF4-FFF2-40B4-BE49-F238E27FC236}">
                <a16:creationId xmlns:a16="http://schemas.microsoft.com/office/drawing/2014/main" id="{FC2E0D90-608E-495D-9806-8B0FDC2BABB1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727227980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389301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slov 4">
            <a:extLst>
              <a:ext uri="{FF2B5EF4-FFF2-40B4-BE49-F238E27FC236}">
                <a16:creationId xmlns:a16="http://schemas.microsoft.com/office/drawing/2014/main" id="{578BB80C-1575-4CEC-B3B3-C8BD3720D1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6" name="Označba mesta vsebine 5">
            <a:extLst>
              <a:ext uri="{FF2B5EF4-FFF2-40B4-BE49-F238E27FC236}">
                <a16:creationId xmlns:a16="http://schemas.microsoft.com/office/drawing/2014/main" id="{9E6B6198-4B39-4EF6-9CA0-649383747B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sl-SI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Poslušate posnetke renesančnih vokalnih skladb in se o njih pogovorite:</a:t>
            </a:r>
          </a:p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sl-SI" sz="1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Katera od skladb je cerkvena, katera posvetna? </a:t>
            </a:r>
            <a:r>
              <a:rPr lang="sl-SI" sz="180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Zakaj tako misliš?</a:t>
            </a:r>
            <a:endParaRPr lang="sl-SI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sl-SI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Now</a:t>
            </a:r>
            <a:r>
              <a:rPr lang="sl-SI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is </a:t>
            </a:r>
            <a:r>
              <a:rPr lang="sl-SI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the</a:t>
            </a:r>
            <a:r>
              <a:rPr lang="sl-SI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l-SI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month</a:t>
            </a:r>
            <a:r>
              <a:rPr lang="sl-SI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l-SI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of</a:t>
            </a:r>
            <a:r>
              <a:rPr lang="sl-SI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l-SI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maying</a:t>
            </a:r>
            <a:r>
              <a:rPr lang="sl-SI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sl-SI" sz="1800" u="sng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Now</a:t>
            </a:r>
            <a:r>
              <a:rPr lang="sl-SI" sz="1800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 is </a:t>
            </a:r>
            <a:r>
              <a:rPr lang="sl-SI" sz="1800" u="sng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the</a:t>
            </a:r>
            <a:r>
              <a:rPr lang="sl-SI" sz="1800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 </a:t>
            </a:r>
            <a:r>
              <a:rPr lang="sl-SI" sz="1800" u="sng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Month</a:t>
            </a:r>
            <a:r>
              <a:rPr lang="sl-SI" sz="1800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 </a:t>
            </a:r>
            <a:r>
              <a:rPr lang="sl-SI" sz="1800" u="sng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of</a:t>
            </a:r>
            <a:r>
              <a:rPr lang="sl-SI" sz="1800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 Maying.mp4 - YouTube</a:t>
            </a:r>
            <a:endParaRPr lang="sl-SI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  <a:spcAft>
                <a:spcPts val="1200"/>
              </a:spcAft>
            </a:pPr>
            <a:r>
              <a:rPr lang="sl-SI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Veni </a:t>
            </a:r>
            <a:r>
              <a:rPr lang="sl-SI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Sponsa</a:t>
            </a:r>
            <a:r>
              <a:rPr lang="sl-SI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sl-SI" sz="18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Christi</a:t>
            </a:r>
            <a:r>
              <a:rPr lang="sl-SI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sl-SI" sz="1800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Palestrina: Motet - Veni </a:t>
            </a:r>
            <a:r>
              <a:rPr lang="sl-SI" sz="1800" u="sng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Sponsa</a:t>
            </a:r>
            <a:r>
              <a:rPr lang="sl-SI" sz="1800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 </a:t>
            </a:r>
            <a:r>
              <a:rPr lang="sl-SI" sz="1800" u="sng" dirty="0" err="1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Christi</a:t>
            </a:r>
            <a:r>
              <a:rPr lang="sl-SI" sz="1800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 - YouTube</a:t>
            </a:r>
            <a:endParaRPr lang="sl-SI" sz="18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3635114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187</Words>
  <Application>Microsoft Office PowerPoint</Application>
  <PresentationFormat>Širokozaslonsko</PresentationFormat>
  <Paragraphs>16</Paragraphs>
  <Slides>6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4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Times New Roman</vt:lpstr>
      <vt:lpstr>Officeova tema</vt:lpstr>
      <vt:lpstr>RENESANSA</vt:lpstr>
      <vt:lpstr>PowerPointova predstavitev</vt:lpstr>
      <vt:lpstr>PowerPointova predstavitev</vt:lpstr>
      <vt:lpstr>SKLADATELJI</vt:lpstr>
      <vt:lpstr>Glasbene oblike v renesansi</vt:lpstr>
      <vt:lpstr>PowerPointova predstavitev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RENESANSA</dc:title>
  <dc:creator>Windows User</dc:creator>
  <cp:lastModifiedBy>Žiga Jernejčič</cp:lastModifiedBy>
  <cp:revision>3</cp:revision>
  <dcterms:created xsi:type="dcterms:W3CDTF">2018-02-14T20:28:28Z</dcterms:created>
  <dcterms:modified xsi:type="dcterms:W3CDTF">2022-01-09T14:36:41Z</dcterms:modified>
</cp:coreProperties>
</file>