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0bfcbd5ffdf19a47" providerId="LiveId" clId="{066A4FBA-D1D4-495D-B438-F2233DA93A76}"/>
    <pc:docChg chg="modSld">
      <pc:chgData name="" userId="0bfcbd5ffdf19a47" providerId="LiveId" clId="{066A4FBA-D1D4-495D-B438-F2233DA93A76}" dt="2021-11-02T13:45:33.516" v="0" actId="20577"/>
      <pc:docMkLst>
        <pc:docMk/>
      </pc:docMkLst>
      <pc:sldChg chg="modSp">
        <pc:chgData name="" userId="0bfcbd5ffdf19a47" providerId="LiveId" clId="{066A4FBA-D1D4-495D-B438-F2233DA93A76}" dt="2021-11-02T13:45:33.516" v="0" actId="20577"/>
        <pc:sldMkLst>
          <pc:docMk/>
          <pc:sldMk cId="2977853035" sldId="256"/>
        </pc:sldMkLst>
        <pc:spChg chg="mod">
          <ac:chgData name="" userId="0bfcbd5ffdf19a47" providerId="LiveId" clId="{066A4FBA-D1D4-495D-B438-F2233DA93A76}" dt="2021-11-02T13:45:33.516" v="0" actId="20577"/>
          <ac:spMkLst>
            <pc:docMk/>
            <pc:sldMk cId="2977853035" sldId="256"/>
            <ac:spMk id="5" creationId="{5AC49E77-FF90-4BE8-9AC1-F1B399D37CC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747DC15-783C-442D-832E-073FC1168C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FF0B3FCA-4EC9-4FAA-A9C1-8738009E36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DE3D802-A312-49B5-BC93-4E0F8BC61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68A59-761B-4936-942C-AED60C1566B1}" type="datetimeFigureOut">
              <a:rPr lang="sl-SI" smtClean="0"/>
              <a:t>2. 11. 2021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885A8F17-A757-4A64-A111-8F55DAEC1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4635EEA-19A7-4B82-9ADE-04132A93D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1E9C-FF7B-421C-BF3D-518AD19ACAD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4486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1C5890B-E65C-4ABC-8D09-185F19BED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C912CBAA-CD29-4185-83C1-028D10BA5D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6C9E3CF-61CC-47B8-8864-E60AE71A5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68A59-761B-4936-942C-AED60C1566B1}" type="datetimeFigureOut">
              <a:rPr lang="sl-SI" smtClean="0"/>
              <a:t>2. 11. 2021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31D0A689-2084-46E4-84D8-E5E949F6D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DDE95DF-8AAC-4435-97F7-778849B63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1E9C-FF7B-421C-BF3D-518AD19ACAD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48796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57B45E36-4A05-4290-8A8C-B120C4721A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DF5AE08E-1DE6-403C-A7D3-E4F53C42FC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B9907EF-B8B0-4706-AE68-9E82989A2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68A59-761B-4936-942C-AED60C1566B1}" type="datetimeFigureOut">
              <a:rPr lang="sl-SI" smtClean="0"/>
              <a:t>2. 11. 2021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8FA8E4B-840A-4DCE-8EFC-01D4A9DCB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DCCC461C-1E3B-4BEE-A8D5-93F5AFFD6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1E9C-FF7B-421C-BF3D-518AD19ACAD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61097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B65123F-0E9C-4455-891B-ECC66F122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47DBD22-9C2B-439D-AE68-DF70FBF972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9C5090E-9EEC-4EB1-B631-583EC86A3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68A59-761B-4936-942C-AED60C1566B1}" type="datetimeFigureOut">
              <a:rPr lang="sl-SI" smtClean="0"/>
              <a:t>2. 11. 2021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3E9398C2-DF2D-49F9-975D-262537381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2FF03E4-71C6-45D5-80E2-1E3A255F8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1E9C-FF7B-421C-BF3D-518AD19ACAD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87471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364FCF6-A2B6-4FBD-9B8A-258FACFA4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54872BC-84CD-4B0F-866E-D2C76FDDD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93970D71-DA0D-4259-9C7A-07CB179F7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68A59-761B-4936-942C-AED60C1566B1}" type="datetimeFigureOut">
              <a:rPr lang="sl-SI" smtClean="0"/>
              <a:t>2. 11. 2021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381E741C-0E54-432B-BAED-6039A05AC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6F1E30E-830C-435C-9A80-8D0466366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1E9C-FF7B-421C-BF3D-518AD19ACAD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5342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7B0A5D8-4FD0-4F99-89F1-13D6765A2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5E89502-5DA7-431B-B2CA-D51D5E5B47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1026B975-38A2-4A46-B44A-C47D86A27A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F333A0D5-C23E-4642-BA14-E07C8C56D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68A59-761B-4936-942C-AED60C1566B1}" type="datetimeFigureOut">
              <a:rPr lang="sl-SI" smtClean="0"/>
              <a:t>2. 11. 2021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5EE8C362-5C2F-4CF3-967F-CD5E32921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284BA69-8603-4FC2-B812-6FAD9960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1E9C-FF7B-421C-BF3D-518AD19ACAD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97745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B59840F-717A-4513-8E3D-502233158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6DC9A5C7-6FF3-4F29-820E-C1737EC29A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A36B4EE8-70F7-44E1-A7FE-9A6D4573DD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7E7A5386-DFD2-4415-B069-7466259EC3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7888D54A-3AD8-43FE-ACD7-9285970FC0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0F4FD1D7-A478-4DEA-A95E-3093438D7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68A59-761B-4936-942C-AED60C1566B1}" type="datetimeFigureOut">
              <a:rPr lang="sl-SI" smtClean="0"/>
              <a:t>2. 11. 2021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F36DDD7A-C7AA-47B4-B0D1-03F8E5876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2684FC10-FF8D-4551-8946-C8FA155E5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1E9C-FF7B-421C-BF3D-518AD19ACAD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29239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A18E0CA-EB02-492E-A498-789658721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D86B627C-3D2E-4EEA-AC52-5FBD4EB5E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68A59-761B-4936-942C-AED60C1566B1}" type="datetimeFigureOut">
              <a:rPr lang="sl-SI" smtClean="0"/>
              <a:t>2. 11. 2021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E6C0E59E-9C48-4650-8AAB-B704D6700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0D81D5C5-12CD-4044-81ED-07A1EF833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1E9C-FF7B-421C-BF3D-518AD19ACAD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55777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C574FEA7-624B-45E9-B864-0E90DC108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68A59-761B-4936-942C-AED60C1566B1}" type="datetimeFigureOut">
              <a:rPr lang="sl-SI" smtClean="0"/>
              <a:t>2. 11. 2021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7F5844E0-DDFD-45A1-ACA6-DF83C4199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04038F5F-7055-4B63-8AE4-E5E1D41BC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1E9C-FF7B-421C-BF3D-518AD19ACAD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71043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0A0F1FF-9659-4987-BE7B-2B7DA49A3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19D20E3-E832-43E8-AA7A-DB041375B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4E79E058-D4D8-4A77-A40B-5E44252A99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E0601D00-A289-48A3-9C55-28B7A653A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68A59-761B-4936-942C-AED60C1566B1}" type="datetimeFigureOut">
              <a:rPr lang="sl-SI" smtClean="0"/>
              <a:t>2. 11. 2021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0591D4A7-54BF-46BB-8369-E13D296E1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03717131-F5DC-4405-9D76-D7DA4BF81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1E9C-FF7B-421C-BF3D-518AD19ACAD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36292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D1487C3-2D94-4A2A-8AD2-6CD0CDD14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A9F927A7-73E9-4D89-8C9A-EB3D2A0FCA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836D51B4-9065-4BAC-9D1D-7739568820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ECCE4FAC-0F87-40CD-896F-8A986F6A6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68A59-761B-4936-942C-AED60C1566B1}" type="datetimeFigureOut">
              <a:rPr lang="sl-SI" smtClean="0"/>
              <a:t>2. 11. 2021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9904DAC8-BE95-42A1-876D-410152605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E6A5CC85-F910-4B46-ABD7-70090E850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1E9C-FF7B-421C-BF3D-518AD19ACAD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70953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F3A0044E-0DF4-4E22-B931-5C0FEBD94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4794459-E106-46C4-A7B9-8B6714A9DD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F64E20D2-27B6-40D0-93DB-91A04AA817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68A59-761B-4936-942C-AED60C1566B1}" type="datetimeFigureOut">
              <a:rPr lang="sl-SI" smtClean="0"/>
              <a:t>2. 11. 2021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CAA81D1E-5D34-4D37-A859-4370A16C1D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B3D1BF7-DB28-400A-B244-B03AF93F0F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491E9C-FF7B-421C-BF3D-518AD19ACAD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54132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F2678D2F-DE9E-4E2D-A980-C769BEAD73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207" y="95250"/>
            <a:ext cx="9572625" cy="6667500"/>
          </a:xfrm>
          <a:prstGeom prst="rect">
            <a:avLst/>
          </a:prstGeom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5AC49E77-FF90-4BE8-9AC1-F1B399D37CCD}"/>
              </a:ext>
            </a:extLst>
          </p:cNvPr>
          <p:cNvSpPr txBox="1"/>
          <p:nvPr/>
        </p:nvSpPr>
        <p:spPr>
          <a:xfrm>
            <a:off x="9885680" y="1198880"/>
            <a:ext cx="2235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/>
              <a:t>Describe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people</a:t>
            </a:r>
            <a:r>
              <a:rPr lang="sl-SI" dirty="0"/>
              <a:t> at </a:t>
            </a:r>
            <a:r>
              <a:rPr lang="sl-SI" dirty="0" err="1"/>
              <a:t>the</a:t>
            </a:r>
            <a:r>
              <a:rPr lang="sl-SI" dirty="0"/>
              <a:t> bus stop. Use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following</a:t>
            </a:r>
            <a:r>
              <a:rPr lang="sl-SI" dirty="0"/>
              <a:t> </a:t>
            </a:r>
            <a:r>
              <a:rPr lang="sl-SI" dirty="0" err="1"/>
              <a:t>words</a:t>
            </a:r>
            <a:r>
              <a:rPr lang="sl-SI" dirty="0"/>
              <a:t>:</a:t>
            </a:r>
          </a:p>
          <a:p>
            <a:endParaRPr lang="sl-SI" dirty="0"/>
          </a:p>
          <a:p>
            <a:r>
              <a:rPr lang="sl-SI" sz="2200" dirty="0">
                <a:solidFill>
                  <a:srgbClr val="C00000"/>
                </a:solidFill>
              </a:rPr>
              <a:t>*</a:t>
            </a:r>
            <a:r>
              <a:rPr lang="sl-SI" sz="2200" dirty="0" err="1">
                <a:solidFill>
                  <a:srgbClr val="C00000"/>
                </a:solidFill>
              </a:rPr>
              <a:t>straight</a:t>
            </a:r>
            <a:endParaRPr lang="sl-SI" sz="2200" dirty="0">
              <a:solidFill>
                <a:srgbClr val="C00000"/>
              </a:solidFill>
            </a:endParaRPr>
          </a:p>
          <a:p>
            <a:r>
              <a:rPr lang="sl-SI" sz="2200" dirty="0">
                <a:solidFill>
                  <a:srgbClr val="C00000"/>
                </a:solidFill>
              </a:rPr>
              <a:t>*</a:t>
            </a:r>
            <a:r>
              <a:rPr lang="sl-SI" sz="2200" dirty="0" err="1">
                <a:solidFill>
                  <a:srgbClr val="C00000"/>
                </a:solidFill>
              </a:rPr>
              <a:t>curly</a:t>
            </a:r>
            <a:endParaRPr lang="sl-SI" sz="2200" dirty="0">
              <a:solidFill>
                <a:srgbClr val="C00000"/>
              </a:solidFill>
            </a:endParaRPr>
          </a:p>
          <a:p>
            <a:r>
              <a:rPr lang="sl-SI" sz="2200" dirty="0">
                <a:solidFill>
                  <a:srgbClr val="C00000"/>
                </a:solidFill>
              </a:rPr>
              <a:t>*</a:t>
            </a:r>
            <a:r>
              <a:rPr lang="sl-SI" sz="2200" dirty="0" err="1">
                <a:solidFill>
                  <a:srgbClr val="C00000"/>
                </a:solidFill>
              </a:rPr>
              <a:t>dark</a:t>
            </a:r>
            <a:endParaRPr lang="sl-SI" sz="2200" dirty="0">
              <a:solidFill>
                <a:srgbClr val="C00000"/>
              </a:solidFill>
            </a:endParaRPr>
          </a:p>
          <a:p>
            <a:r>
              <a:rPr lang="sl-SI" sz="2200" dirty="0">
                <a:solidFill>
                  <a:srgbClr val="C00000"/>
                </a:solidFill>
              </a:rPr>
              <a:t>*</a:t>
            </a:r>
            <a:r>
              <a:rPr lang="sl-SI" sz="2200" dirty="0" err="1">
                <a:solidFill>
                  <a:srgbClr val="C00000"/>
                </a:solidFill>
              </a:rPr>
              <a:t>light</a:t>
            </a:r>
            <a:endParaRPr lang="sl-SI" sz="2200" dirty="0">
              <a:solidFill>
                <a:srgbClr val="C00000"/>
              </a:solidFill>
            </a:endParaRPr>
          </a:p>
          <a:p>
            <a:r>
              <a:rPr lang="sl-SI" sz="2200" dirty="0">
                <a:solidFill>
                  <a:srgbClr val="C00000"/>
                </a:solidFill>
              </a:rPr>
              <a:t>*</a:t>
            </a:r>
            <a:r>
              <a:rPr lang="sl-SI" sz="2200" dirty="0" err="1">
                <a:solidFill>
                  <a:srgbClr val="C00000"/>
                </a:solidFill>
              </a:rPr>
              <a:t>bold</a:t>
            </a:r>
            <a:endParaRPr lang="sl-SI" sz="2200" dirty="0">
              <a:solidFill>
                <a:srgbClr val="C00000"/>
              </a:solidFill>
            </a:endParaRPr>
          </a:p>
          <a:p>
            <a:r>
              <a:rPr lang="sl-SI" sz="2200" dirty="0">
                <a:solidFill>
                  <a:srgbClr val="C00000"/>
                </a:solidFill>
              </a:rPr>
              <a:t>*</a:t>
            </a:r>
            <a:r>
              <a:rPr lang="sl-SI" sz="2200" dirty="0" err="1">
                <a:solidFill>
                  <a:srgbClr val="C00000"/>
                </a:solidFill>
              </a:rPr>
              <a:t>attractive</a:t>
            </a:r>
            <a:endParaRPr lang="sl-SI" sz="2200" dirty="0">
              <a:solidFill>
                <a:srgbClr val="C00000"/>
              </a:solidFill>
            </a:endParaRPr>
          </a:p>
          <a:p>
            <a:r>
              <a:rPr lang="sl-SI" sz="2200" dirty="0">
                <a:solidFill>
                  <a:srgbClr val="C00000"/>
                </a:solidFill>
              </a:rPr>
              <a:t>*</a:t>
            </a:r>
            <a:r>
              <a:rPr lang="sl-SI" sz="2200" dirty="0" err="1">
                <a:solidFill>
                  <a:srgbClr val="C00000"/>
                </a:solidFill>
              </a:rPr>
              <a:t>handsome</a:t>
            </a:r>
            <a:endParaRPr lang="sl-SI" sz="2200" dirty="0">
              <a:solidFill>
                <a:srgbClr val="C00000"/>
              </a:solidFill>
            </a:endParaRPr>
          </a:p>
          <a:p>
            <a:r>
              <a:rPr lang="sl-SI" sz="2200" dirty="0">
                <a:solidFill>
                  <a:srgbClr val="C00000"/>
                </a:solidFill>
              </a:rPr>
              <a:t>*</a:t>
            </a:r>
            <a:r>
              <a:rPr lang="sl-SI" sz="2200" dirty="0" err="1">
                <a:solidFill>
                  <a:srgbClr val="C00000"/>
                </a:solidFill>
              </a:rPr>
              <a:t>short-sighted</a:t>
            </a:r>
            <a:endParaRPr lang="sl-SI" sz="2200" dirty="0">
              <a:solidFill>
                <a:srgbClr val="C00000"/>
              </a:solidFill>
            </a:endParaRPr>
          </a:p>
          <a:p>
            <a:endParaRPr lang="sl-SI" sz="2200" dirty="0">
              <a:solidFill>
                <a:srgbClr val="C00000"/>
              </a:solidFill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77853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56B25F12-0882-4089-9D51-928F8E8309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380" y="-24165"/>
            <a:ext cx="4691380" cy="6882165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CBDFCDCC-60E7-4A0D-99EB-1A19E8356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760" y="701040"/>
            <a:ext cx="4506409" cy="5455920"/>
          </a:xfrm>
          <a:prstGeom prst="rect">
            <a:avLst/>
          </a:prstGeo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AA3E6C24-3EC4-46DB-A47E-527955D0BECE}"/>
              </a:ext>
            </a:extLst>
          </p:cNvPr>
          <p:cNvSpPr txBox="1"/>
          <p:nvPr/>
        </p:nvSpPr>
        <p:spPr>
          <a:xfrm>
            <a:off x="6035040" y="209788"/>
            <a:ext cx="615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/>
              <a:t>Write</a:t>
            </a:r>
            <a:r>
              <a:rPr lang="sl-SI" dirty="0"/>
              <a:t> </a:t>
            </a:r>
            <a:r>
              <a:rPr lang="sl-SI" dirty="0" err="1"/>
              <a:t>sentences</a:t>
            </a:r>
            <a:r>
              <a:rPr lang="sl-SI" dirty="0"/>
              <a:t> in </a:t>
            </a:r>
            <a:r>
              <a:rPr lang="sl-SI" dirty="0" err="1"/>
              <a:t>your</a:t>
            </a:r>
            <a:r>
              <a:rPr lang="sl-SI" dirty="0"/>
              <a:t> </a:t>
            </a:r>
            <a:r>
              <a:rPr lang="sl-SI" dirty="0" err="1"/>
              <a:t>notebook</a:t>
            </a:r>
            <a:r>
              <a:rPr lang="sl-SI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25566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>
            <a:extLst>
              <a:ext uri="{FF2B5EF4-FFF2-40B4-BE49-F238E27FC236}">
                <a16:creationId xmlns:a16="http://schemas.microsoft.com/office/drawing/2014/main" id="{F7723601-E61F-4395-AB04-9ACDF4C4684E}"/>
              </a:ext>
            </a:extLst>
          </p:cNvPr>
          <p:cNvSpPr/>
          <p:nvPr/>
        </p:nvSpPr>
        <p:spPr>
          <a:xfrm>
            <a:off x="2230557" y="0"/>
            <a:ext cx="7527702" cy="7848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5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Comparatives</a:t>
            </a:r>
            <a:r>
              <a:rPr lang="sl-SI" sz="45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sl-SI" sz="45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and</a:t>
            </a:r>
            <a:r>
              <a:rPr lang="sl-SI" sz="45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sl-SI" sz="45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superlatives</a:t>
            </a:r>
            <a:endParaRPr lang="sl-SI" sz="45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E70FE8FB-5FAF-4924-8C30-994858E44114}"/>
              </a:ext>
            </a:extLst>
          </p:cNvPr>
          <p:cNvSpPr txBox="1"/>
          <p:nvPr/>
        </p:nvSpPr>
        <p:spPr>
          <a:xfrm>
            <a:off x="264160" y="985520"/>
            <a:ext cx="434848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a) </a:t>
            </a:r>
            <a:r>
              <a:rPr lang="sl-SI" sz="2500" dirty="0">
                <a:solidFill>
                  <a:srgbClr val="0070C0"/>
                </a:solidFill>
              </a:rPr>
              <a:t>ENOZLOŽNI PRIDEVNIKI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E5DF162D-EE03-4FB4-B1B8-92A4FC1644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235962"/>
              </p:ext>
            </p:extLst>
          </p:nvPr>
        </p:nvGraphicFramePr>
        <p:xfrm>
          <a:off x="1930408" y="1505724"/>
          <a:ext cx="8127999" cy="141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79857358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4248833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5533821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OSNOVNIK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PRIMERNIK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PRESEŽNIK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39771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TALL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TALL</a:t>
                      </a:r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THE</a:t>
                      </a:r>
                      <a:r>
                        <a:rPr lang="sl-SI" sz="2500" dirty="0">
                          <a:latin typeface="Bahnschrift" panose="020B0502040204020203" pitchFamily="34" charset="0"/>
                        </a:rPr>
                        <a:t> TALL</a:t>
                      </a:r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5553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FAST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FAST</a:t>
                      </a:r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THE</a:t>
                      </a:r>
                      <a:r>
                        <a:rPr lang="sl-SI" sz="2500" dirty="0">
                          <a:latin typeface="Bahnschrift" panose="020B0502040204020203" pitchFamily="34" charset="0"/>
                        </a:rPr>
                        <a:t> FAST</a:t>
                      </a:r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6181896"/>
                  </a:ext>
                </a:extLst>
              </a:tr>
            </a:tbl>
          </a:graphicData>
        </a:graphic>
      </p:graphicFrame>
      <p:sp>
        <p:nvSpPr>
          <p:cNvPr id="9" name="PoljeZBesedilom 8">
            <a:extLst>
              <a:ext uri="{FF2B5EF4-FFF2-40B4-BE49-F238E27FC236}">
                <a16:creationId xmlns:a16="http://schemas.microsoft.com/office/drawing/2014/main" id="{74700503-F0B5-4F15-809F-676CEB310071}"/>
              </a:ext>
            </a:extLst>
          </p:cNvPr>
          <p:cNvSpPr txBox="1"/>
          <p:nvPr/>
        </p:nvSpPr>
        <p:spPr>
          <a:xfrm>
            <a:off x="264160" y="3190473"/>
            <a:ext cx="434848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b) </a:t>
            </a:r>
            <a:r>
              <a:rPr lang="sl-SI" sz="2500" dirty="0">
                <a:solidFill>
                  <a:srgbClr val="0070C0"/>
                </a:solidFill>
              </a:rPr>
              <a:t>ENOZLOŽNI PRIDEVNIKI na -E</a:t>
            </a:r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63DF6BC4-A172-4A13-9D91-DFCF1A6101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3703904"/>
              </p:ext>
            </p:extLst>
          </p:nvPr>
        </p:nvGraphicFramePr>
        <p:xfrm>
          <a:off x="1930407" y="3978106"/>
          <a:ext cx="8127999" cy="141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798573581"/>
                    </a:ext>
                  </a:extLst>
                </a:gridCol>
                <a:gridCol w="2573860">
                  <a:extLst>
                    <a:ext uri="{9D8B030D-6E8A-4147-A177-3AD203B41FA5}">
                      <a16:colId xmlns:a16="http://schemas.microsoft.com/office/drawing/2014/main" val="142488335"/>
                    </a:ext>
                  </a:extLst>
                </a:gridCol>
                <a:gridCol w="2844806">
                  <a:extLst>
                    <a:ext uri="{9D8B030D-6E8A-4147-A177-3AD203B41FA5}">
                      <a16:colId xmlns:a16="http://schemas.microsoft.com/office/drawing/2014/main" val="25533821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OSNOVNIK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PRIMERNIK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PRESEŽNIK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39771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WISE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WISE</a:t>
                      </a:r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THE</a:t>
                      </a:r>
                      <a:r>
                        <a:rPr lang="sl-SI" sz="2500" dirty="0">
                          <a:latin typeface="Bahnschrift" panose="020B0502040204020203" pitchFamily="34" charset="0"/>
                        </a:rPr>
                        <a:t> WISE</a:t>
                      </a:r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5553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LARGE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LARGE</a:t>
                      </a:r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THE</a:t>
                      </a:r>
                      <a:r>
                        <a:rPr lang="sl-SI" sz="2500" dirty="0">
                          <a:latin typeface="Bahnschrift" panose="020B0502040204020203" pitchFamily="34" charset="0"/>
                        </a:rPr>
                        <a:t> </a:t>
                      </a:r>
                      <a:r>
                        <a:rPr lang="sl-SI" sz="2500" dirty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LARGE</a:t>
                      </a:r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6181896"/>
                  </a:ext>
                </a:extLst>
              </a:tr>
            </a:tbl>
          </a:graphicData>
        </a:graphic>
      </p:graphicFrame>
      <p:pic>
        <p:nvPicPr>
          <p:cNvPr id="3074" name="Picture 2" descr="Paper Notebook Cartoon Pen - notebook png download - 2592*2920 - Free  Transparent Paper png Download. - Clip Art Library">
            <a:extLst>
              <a:ext uri="{FF2B5EF4-FFF2-40B4-BE49-F238E27FC236}">
                <a16:creationId xmlns:a16="http://schemas.microsoft.com/office/drawing/2014/main" id="{B212166C-0FF6-4BC0-8B7D-9D3DF8669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665" y="195994"/>
            <a:ext cx="1400175" cy="1579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6813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jeZBesedilom 5">
            <a:extLst>
              <a:ext uri="{FF2B5EF4-FFF2-40B4-BE49-F238E27FC236}">
                <a16:creationId xmlns:a16="http://schemas.microsoft.com/office/drawing/2014/main" id="{E70FE8FB-5FAF-4924-8C30-994858E44114}"/>
              </a:ext>
            </a:extLst>
          </p:cNvPr>
          <p:cNvSpPr txBox="1"/>
          <p:nvPr/>
        </p:nvSpPr>
        <p:spPr>
          <a:xfrm>
            <a:off x="264160" y="208372"/>
            <a:ext cx="434848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c) </a:t>
            </a:r>
            <a:r>
              <a:rPr kumimoji="0" lang="sl-SI" sz="25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DVOZLOŽNI PRIDEVNIKI NA -Y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E5DF162D-EE03-4FB4-B1B8-92A4FC1644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1695445"/>
              </p:ext>
            </p:extLst>
          </p:nvPr>
        </p:nvGraphicFramePr>
        <p:xfrm>
          <a:off x="2032000" y="763936"/>
          <a:ext cx="8127999" cy="141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79857358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4248833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5533821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OSNOVNIK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PRIMERNIK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PRESEŽNIK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39771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BUSY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BUS</a:t>
                      </a:r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THE</a:t>
                      </a:r>
                      <a:r>
                        <a:rPr lang="sl-SI" sz="2500" dirty="0">
                          <a:latin typeface="Bahnschrift" panose="020B0502040204020203" pitchFamily="34" charset="0"/>
                        </a:rPr>
                        <a:t> BUSI</a:t>
                      </a:r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5553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EASY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EASI</a:t>
                      </a:r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THE</a:t>
                      </a:r>
                      <a:r>
                        <a:rPr lang="sl-SI" sz="2500" dirty="0">
                          <a:latin typeface="Bahnschrift" panose="020B0502040204020203" pitchFamily="34" charset="0"/>
                        </a:rPr>
                        <a:t> EASI</a:t>
                      </a:r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6181896"/>
                  </a:ext>
                </a:extLst>
              </a:tr>
            </a:tbl>
          </a:graphicData>
        </a:graphic>
      </p:graphicFrame>
      <p:sp>
        <p:nvSpPr>
          <p:cNvPr id="9" name="PoljeZBesedilom 8">
            <a:extLst>
              <a:ext uri="{FF2B5EF4-FFF2-40B4-BE49-F238E27FC236}">
                <a16:creationId xmlns:a16="http://schemas.microsoft.com/office/drawing/2014/main" id="{74700503-F0B5-4F15-809F-676CEB310071}"/>
              </a:ext>
            </a:extLst>
          </p:cNvPr>
          <p:cNvSpPr txBox="1"/>
          <p:nvPr/>
        </p:nvSpPr>
        <p:spPr>
          <a:xfrm>
            <a:off x="264160" y="2379545"/>
            <a:ext cx="43484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d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</a:t>
            </a:r>
            <a:r>
              <a:rPr lang="sl-SI" sz="2200" dirty="0">
                <a:solidFill>
                  <a:srgbClr val="0070C0"/>
                </a:solidFill>
                <a:latin typeface="Bahnschrift" panose="020B0502040204020203" pitchFamily="34" charset="0"/>
              </a:rPr>
              <a:t>DVO IN VEČZLOŽNI PRIDEVNIKI</a:t>
            </a:r>
            <a:r>
              <a:rPr kumimoji="0" lang="sl-SI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" panose="020B0502040204020203" pitchFamily="34" charset="0"/>
              </a:rPr>
              <a:t> </a:t>
            </a:r>
            <a:endParaRPr kumimoji="0" lang="sl-SI" sz="2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Bahnschrift" panose="020B0502040204020203" pitchFamily="34" charset="0"/>
            </a:endParaRPr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63DF6BC4-A172-4A13-9D91-DFCF1A6101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8942881"/>
              </p:ext>
            </p:extLst>
          </p:nvPr>
        </p:nvGraphicFramePr>
        <p:xfrm>
          <a:off x="1073425" y="2891204"/>
          <a:ext cx="10749280" cy="2362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3093">
                  <a:extLst>
                    <a:ext uri="{9D8B030D-6E8A-4147-A177-3AD203B41FA5}">
                      <a16:colId xmlns:a16="http://schemas.microsoft.com/office/drawing/2014/main" val="798573581"/>
                    </a:ext>
                  </a:extLst>
                </a:gridCol>
                <a:gridCol w="3403930">
                  <a:extLst>
                    <a:ext uri="{9D8B030D-6E8A-4147-A177-3AD203B41FA5}">
                      <a16:colId xmlns:a16="http://schemas.microsoft.com/office/drawing/2014/main" val="142488335"/>
                    </a:ext>
                  </a:extLst>
                </a:gridCol>
                <a:gridCol w="3762257">
                  <a:extLst>
                    <a:ext uri="{9D8B030D-6E8A-4147-A177-3AD203B41FA5}">
                      <a16:colId xmlns:a16="http://schemas.microsoft.com/office/drawing/2014/main" val="25533821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OSNOVNIK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PRIMERNIK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PRESEŽNIK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39771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HELPFUL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MORE</a:t>
                      </a:r>
                      <a:r>
                        <a:rPr lang="sl-SI" sz="2500" dirty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 HELPFUL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THE MOST </a:t>
                      </a:r>
                      <a:r>
                        <a:rPr lang="sl-SI" sz="250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HELPFUL</a:t>
                      </a:r>
                      <a:endParaRPr lang="sl-SI" sz="2500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5553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500">
                          <a:latin typeface="Bahnschrift" panose="020B0502040204020203" pitchFamily="34" charset="0"/>
                        </a:rPr>
                        <a:t>EXPENSIVE</a:t>
                      </a:r>
                      <a:endParaRPr lang="sl-SI" sz="25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MORE </a:t>
                      </a:r>
                      <a:r>
                        <a:rPr lang="sl-SI" sz="2500" dirty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EXPENSIVE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THE MOST </a:t>
                      </a:r>
                      <a:r>
                        <a:rPr lang="sl-SI" sz="2500" dirty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EXPENSIVE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61818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INTERESTING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LESS</a:t>
                      </a:r>
                      <a:r>
                        <a:rPr lang="sl-SI" sz="2500" dirty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 INTERESTING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THE LEAST </a:t>
                      </a:r>
                      <a:r>
                        <a:rPr lang="sl-SI" sz="2500" dirty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INTERESTING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37475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BORING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LESS</a:t>
                      </a:r>
                      <a:r>
                        <a:rPr lang="sl-SI" sz="2500" dirty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 BORING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THE LEAST </a:t>
                      </a:r>
                      <a:r>
                        <a:rPr lang="sl-SI" sz="2500" dirty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BORING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21217"/>
                  </a:ext>
                </a:extLst>
              </a:tr>
            </a:tbl>
          </a:graphicData>
        </a:graphic>
      </p:graphicFrame>
      <p:pic>
        <p:nvPicPr>
          <p:cNvPr id="1026" name="Picture 2" descr="Exclamation Point Stock Photo by ©HitToon 4727737">
            <a:extLst>
              <a:ext uri="{FF2B5EF4-FFF2-40B4-BE49-F238E27FC236}">
                <a16:creationId xmlns:a16="http://schemas.microsoft.com/office/drawing/2014/main" id="{DD07532D-490F-498B-B681-8DBBA0767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60" y="4993640"/>
            <a:ext cx="809265" cy="175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F122EF0C-1C25-4CA0-9681-0E3B4A673FAE}"/>
              </a:ext>
            </a:extLst>
          </p:cNvPr>
          <p:cNvSpPr txBox="1"/>
          <p:nvPr/>
        </p:nvSpPr>
        <p:spPr>
          <a:xfrm>
            <a:off x="1346203" y="5366325"/>
            <a:ext cx="107492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100" dirty="0">
                <a:solidFill>
                  <a:srgbClr val="00B050"/>
                </a:solidFill>
                <a:latin typeface="Bahnschrift" panose="020B0502040204020203" pitchFamily="34" charset="0"/>
              </a:rPr>
              <a:t>CLEVER</a:t>
            </a:r>
            <a:r>
              <a:rPr lang="sl-SI" sz="2100" dirty="0">
                <a:latin typeface="Bahnschrift" panose="020B0502040204020203" pitchFamily="34" charset="0"/>
              </a:rPr>
              <a:t>       </a:t>
            </a:r>
            <a:r>
              <a:rPr lang="sl-SI" sz="2100" dirty="0">
                <a:solidFill>
                  <a:srgbClr val="00B050"/>
                </a:solidFill>
                <a:latin typeface="Bahnschrift" panose="020B0502040204020203" pitchFamily="34" charset="0"/>
              </a:rPr>
              <a:t>NARROW</a:t>
            </a:r>
            <a:r>
              <a:rPr lang="sl-SI" sz="2100" dirty="0">
                <a:latin typeface="Bahnschrift" panose="020B0502040204020203" pitchFamily="34" charset="0"/>
              </a:rPr>
              <a:t> (ozek)          </a:t>
            </a:r>
            <a:r>
              <a:rPr lang="sl-SI" sz="2100" dirty="0">
                <a:solidFill>
                  <a:srgbClr val="00B050"/>
                </a:solidFill>
                <a:latin typeface="Bahnschrift" panose="020B0502040204020203" pitchFamily="34" charset="0"/>
              </a:rPr>
              <a:t>QUIET </a:t>
            </a:r>
            <a:r>
              <a:rPr lang="sl-SI" sz="2100" dirty="0">
                <a:latin typeface="Bahnschrift" panose="020B0502040204020203" pitchFamily="34" charset="0"/>
              </a:rPr>
              <a:t>            </a:t>
            </a:r>
            <a:r>
              <a:rPr lang="sl-SI" sz="2100" dirty="0">
                <a:solidFill>
                  <a:srgbClr val="00B050"/>
                </a:solidFill>
                <a:latin typeface="Bahnschrift" panose="020B0502040204020203" pitchFamily="34" charset="0"/>
              </a:rPr>
              <a:t>SHALLOW</a:t>
            </a:r>
            <a:r>
              <a:rPr lang="sl-SI" sz="2100" dirty="0">
                <a:latin typeface="Bahnschrift" panose="020B0502040204020203" pitchFamily="34" charset="0"/>
              </a:rPr>
              <a:t> (plitki)     </a:t>
            </a:r>
            <a:r>
              <a:rPr lang="sl-SI" sz="2100" dirty="0">
                <a:solidFill>
                  <a:srgbClr val="00B050"/>
                </a:solidFill>
                <a:latin typeface="Bahnschrift" panose="020B0502040204020203" pitchFamily="34" charset="0"/>
              </a:rPr>
              <a:t>SIMPLE</a:t>
            </a:r>
          </a:p>
          <a:p>
            <a:endParaRPr lang="sl-SI" sz="2100" dirty="0">
              <a:solidFill>
                <a:srgbClr val="00B050"/>
              </a:solidFill>
              <a:latin typeface="Bahnschrift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sl-SI" sz="2100" dirty="0">
                <a:solidFill>
                  <a:srgbClr val="00B050"/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PRI TEH PRIDEVNIKIH JE MOŽNO STOPNJEVANJE NA DVA NAČINA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sl-SI" sz="2100" dirty="0">
                <a:solidFill>
                  <a:srgbClr val="00B050"/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It is </a:t>
            </a:r>
            <a:r>
              <a:rPr lang="sl-SI" sz="2100" dirty="0" err="1">
                <a:solidFill>
                  <a:srgbClr val="00B050"/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too</a:t>
            </a:r>
            <a:r>
              <a:rPr lang="sl-SI" sz="2100" dirty="0">
                <a:solidFill>
                  <a:srgbClr val="00B050"/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 </a:t>
            </a:r>
            <a:r>
              <a:rPr lang="sl-SI" sz="2100" dirty="0" err="1">
                <a:solidFill>
                  <a:srgbClr val="00B050"/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noisy</a:t>
            </a:r>
            <a:r>
              <a:rPr lang="sl-SI" sz="2100" dirty="0">
                <a:solidFill>
                  <a:srgbClr val="00B050"/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 </a:t>
            </a:r>
            <a:r>
              <a:rPr lang="sl-SI" sz="2100" dirty="0" err="1">
                <a:solidFill>
                  <a:srgbClr val="00B050"/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here</a:t>
            </a:r>
            <a:r>
              <a:rPr lang="sl-SI" sz="2100" dirty="0">
                <a:solidFill>
                  <a:srgbClr val="00B050"/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. </a:t>
            </a:r>
            <a:r>
              <a:rPr lang="sl-SI" sz="2100" dirty="0" err="1">
                <a:solidFill>
                  <a:srgbClr val="00B050"/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Let‘s</a:t>
            </a:r>
            <a:r>
              <a:rPr lang="sl-SI" sz="2100" dirty="0">
                <a:solidFill>
                  <a:srgbClr val="00B050"/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 go </a:t>
            </a:r>
            <a:r>
              <a:rPr lang="sl-SI" sz="2100" dirty="0" err="1">
                <a:solidFill>
                  <a:srgbClr val="00B050"/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somewhere</a:t>
            </a:r>
            <a:r>
              <a:rPr lang="sl-SI" sz="2100" dirty="0">
                <a:solidFill>
                  <a:srgbClr val="00B050"/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 </a:t>
            </a:r>
            <a:r>
              <a:rPr lang="sl-SI" sz="2100" dirty="0" err="1">
                <a:solidFill>
                  <a:srgbClr val="00B050"/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quiet</a:t>
            </a:r>
            <a:r>
              <a:rPr lang="sl-SI" sz="2100" dirty="0" err="1">
                <a:solidFill>
                  <a:srgbClr val="FF0000"/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er</a:t>
            </a:r>
            <a:r>
              <a:rPr lang="sl-SI" sz="2100" dirty="0">
                <a:solidFill>
                  <a:srgbClr val="00B050"/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/</a:t>
            </a:r>
            <a:r>
              <a:rPr lang="sl-SI" sz="2100" dirty="0">
                <a:solidFill>
                  <a:srgbClr val="FF0000"/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more</a:t>
            </a:r>
            <a:r>
              <a:rPr lang="sl-SI" sz="2100" dirty="0">
                <a:solidFill>
                  <a:srgbClr val="00B050"/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 </a:t>
            </a:r>
            <a:r>
              <a:rPr lang="sl-SI" sz="2100" dirty="0" err="1">
                <a:solidFill>
                  <a:srgbClr val="00B050"/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quiet</a:t>
            </a:r>
            <a:r>
              <a:rPr lang="sl-SI" sz="2100" dirty="0">
                <a:solidFill>
                  <a:srgbClr val="00B050"/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. </a:t>
            </a:r>
            <a:endParaRPr lang="sl-SI" sz="2100" dirty="0">
              <a:solidFill>
                <a:srgbClr val="00B050"/>
              </a:solidFill>
              <a:latin typeface="Bahnschrift" panose="020B0502040204020203" pitchFamily="34" charset="0"/>
            </a:endParaRPr>
          </a:p>
        </p:txBody>
      </p:sp>
      <p:pic>
        <p:nvPicPr>
          <p:cNvPr id="11" name="Picture 2" descr="Paper Notebook Cartoon Pen - notebook png download - 2592*2920 - Free  Transparent Paper png Download. - Clip Art Library">
            <a:extLst>
              <a:ext uri="{FF2B5EF4-FFF2-40B4-BE49-F238E27FC236}">
                <a16:creationId xmlns:a16="http://schemas.microsoft.com/office/drawing/2014/main" id="{711B77FC-FC22-4201-94AB-99AC47075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665" y="195994"/>
            <a:ext cx="1400175" cy="1579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865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jeZBesedilom 5">
            <a:extLst>
              <a:ext uri="{FF2B5EF4-FFF2-40B4-BE49-F238E27FC236}">
                <a16:creationId xmlns:a16="http://schemas.microsoft.com/office/drawing/2014/main" id="{E70FE8FB-5FAF-4924-8C30-994858E44114}"/>
              </a:ext>
            </a:extLst>
          </p:cNvPr>
          <p:cNvSpPr txBox="1"/>
          <p:nvPr/>
        </p:nvSpPr>
        <p:spPr>
          <a:xfrm>
            <a:off x="254000" y="426720"/>
            <a:ext cx="434848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e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</a:t>
            </a:r>
            <a:r>
              <a:rPr lang="sl-SI" sz="2500" dirty="0">
                <a:solidFill>
                  <a:srgbClr val="0070C0"/>
                </a:solidFill>
                <a:latin typeface="Calibri" panose="020F0502020204030204"/>
              </a:rPr>
              <a:t>PODVAJANJE ČRK</a:t>
            </a:r>
            <a:endParaRPr kumimoji="0" lang="sl-SI" sz="25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63DF6BC4-A172-4A13-9D91-DFCF1A6101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0328678"/>
              </p:ext>
            </p:extLst>
          </p:nvPr>
        </p:nvGraphicFramePr>
        <p:xfrm>
          <a:off x="2184407" y="1005374"/>
          <a:ext cx="8127999" cy="3688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798573581"/>
                    </a:ext>
                  </a:extLst>
                </a:gridCol>
                <a:gridCol w="2573860">
                  <a:extLst>
                    <a:ext uri="{9D8B030D-6E8A-4147-A177-3AD203B41FA5}">
                      <a16:colId xmlns:a16="http://schemas.microsoft.com/office/drawing/2014/main" val="142488335"/>
                    </a:ext>
                  </a:extLst>
                </a:gridCol>
                <a:gridCol w="2844806">
                  <a:extLst>
                    <a:ext uri="{9D8B030D-6E8A-4147-A177-3AD203B41FA5}">
                      <a16:colId xmlns:a16="http://schemas.microsoft.com/office/drawing/2014/main" val="25533821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OSNOVNIK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PRIMERNIK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PRESEŽNIK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39771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THIN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THI</a:t>
                      </a:r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NN</a:t>
                      </a:r>
                      <a:r>
                        <a:rPr lang="sl-SI" sz="2500" dirty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ER</a:t>
                      </a:r>
                      <a:endParaRPr lang="sl-SI" sz="2500" dirty="0">
                        <a:solidFill>
                          <a:srgbClr val="FF0000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THE</a:t>
                      </a:r>
                      <a:r>
                        <a:rPr lang="sl-SI" sz="2500" dirty="0">
                          <a:latin typeface="Bahnschrift" panose="020B0502040204020203" pitchFamily="34" charset="0"/>
                        </a:rPr>
                        <a:t> THI</a:t>
                      </a:r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NN</a:t>
                      </a:r>
                      <a:r>
                        <a:rPr lang="sl-SI" sz="2500" dirty="0">
                          <a:latin typeface="Bahnschrift" panose="020B0502040204020203" pitchFamily="34" charset="0"/>
                        </a:rPr>
                        <a:t>EST</a:t>
                      </a:r>
                      <a:endParaRPr lang="sl-SI" sz="2500" dirty="0">
                        <a:solidFill>
                          <a:srgbClr val="FF0000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5553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BIG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BI</a:t>
                      </a:r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GG</a:t>
                      </a:r>
                      <a:r>
                        <a:rPr lang="sl-SI" sz="2500" dirty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ER</a:t>
                      </a:r>
                      <a:endParaRPr lang="sl-SI" sz="2500" dirty="0">
                        <a:solidFill>
                          <a:srgbClr val="FF0000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THE</a:t>
                      </a:r>
                      <a:r>
                        <a:rPr lang="sl-SI" sz="2500" dirty="0">
                          <a:latin typeface="Bahnschrift" panose="020B0502040204020203" pitchFamily="34" charset="0"/>
                        </a:rPr>
                        <a:t> </a:t>
                      </a:r>
                      <a:r>
                        <a:rPr lang="sl-SI" sz="2500" dirty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BI</a:t>
                      </a:r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GG</a:t>
                      </a:r>
                      <a:r>
                        <a:rPr lang="sl-SI" sz="2500" dirty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EST</a:t>
                      </a:r>
                      <a:endParaRPr lang="sl-SI" sz="2500" dirty="0">
                        <a:solidFill>
                          <a:srgbClr val="FF0000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61818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RE</a:t>
                      </a:r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DD</a:t>
                      </a:r>
                      <a:r>
                        <a:rPr lang="sl-SI" sz="2500" dirty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THE </a:t>
                      </a:r>
                      <a:r>
                        <a:rPr lang="sl-SI" sz="2500" dirty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RE</a:t>
                      </a:r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DD</a:t>
                      </a:r>
                      <a:r>
                        <a:rPr lang="sl-SI" sz="2500" dirty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2247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WET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WE</a:t>
                      </a:r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TT</a:t>
                      </a:r>
                      <a:r>
                        <a:rPr lang="sl-SI" sz="2500" dirty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THE </a:t>
                      </a:r>
                      <a:r>
                        <a:rPr lang="sl-SI" sz="2500" dirty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WE</a:t>
                      </a:r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TT</a:t>
                      </a:r>
                      <a:r>
                        <a:rPr lang="sl-SI" sz="2500" dirty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81353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FAT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FA</a:t>
                      </a:r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TT</a:t>
                      </a:r>
                      <a:r>
                        <a:rPr lang="sl-SI" sz="2500" dirty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THE </a:t>
                      </a:r>
                      <a:r>
                        <a:rPr lang="sl-SI" sz="2500" dirty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FA</a:t>
                      </a:r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TT</a:t>
                      </a:r>
                      <a:r>
                        <a:rPr lang="sl-SI" sz="2500" dirty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</a:rPr>
                        <a:t>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875265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  <a:sym typeface="Wingdings" panose="05000000000000000000" pitchFamily="2" charset="2"/>
                        </a:rPr>
                        <a:t> k</a:t>
                      </a:r>
                      <a:r>
                        <a:rPr lang="sl-SI" sz="2500" dirty="0">
                          <a:latin typeface="Bahnschrift" panose="020B0502040204020203" pitchFamily="34" charset="0"/>
                        </a:rPr>
                        <a:t>o se kratek pridevnik konča na samoglasnik in soglasnik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 sz="2500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 sz="2500" dirty="0">
                        <a:solidFill>
                          <a:schemeClr val="tx1"/>
                        </a:solidFill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5811387"/>
                  </a:ext>
                </a:extLst>
              </a:tr>
            </a:tbl>
          </a:graphicData>
        </a:graphic>
      </p:graphicFrame>
      <p:pic>
        <p:nvPicPr>
          <p:cNvPr id="11" name="Picture 2" descr="Paper Notebook Cartoon Pen - notebook png download - 2592*2920 - Free  Transparent Paper png Download. - Clip Art Library">
            <a:extLst>
              <a:ext uri="{FF2B5EF4-FFF2-40B4-BE49-F238E27FC236}">
                <a16:creationId xmlns:a16="http://schemas.microsoft.com/office/drawing/2014/main" id="{DA92B9D4-384A-432D-BA14-5872B07C5A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665" y="195994"/>
            <a:ext cx="1400175" cy="1579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690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jeZBesedilom 5">
            <a:extLst>
              <a:ext uri="{FF2B5EF4-FFF2-40B4-BE49-F238E27FC236}">
                <a16:creationId xmlns:a16="http://schemas.microsoft.com/office/drawing/2014/main" id="{E70FE8FB-5FAF-4924-8C30-994858E44114}"/>
              </a:ext>
            </a:extLst>
          </p:cNvPr>
          <p:cNvSpPr txBox="1"/>
          <p:nvPr/>
        </p:nvSpPr>
        <p:spPr>
          <a:xfrm>
            <a:off x="254000" y="426720"/>
            <a:ext cx="434848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f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</a:t>
            </a:r>
            <a:r>
              <a:rPr lang="sl-SI" sz="2500" dirty="0">
                <a:solidFill>
                  <a:srgbClr val="0070C0"/>
                </a:solidFill>
                <a:latin typeface="Calibri" panose="020F0502020204030204"/>
              </a:rPr>
              <a:t>NEPRAVILNO STOPNJEVANJE </a:t>
            </a:r>
            <a:endParaRPr kumimoji="0" lang="sl-SI" sz="25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63DF6BC4-A172-4A13-9D91-DFCF1A6101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6927401"/>
              </p:ext>
            </p:extLst>
          </p:nvPr>
        </p:nvGraphicFramePr>
        <p:xfrm>
          <a:off x="2184407" y="1005374"/>
          <a:ext cx="8442953" cy="31799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0178">
                  <a:extLst>
                    <a:ext uri="{9D8B030D-6E8A-4147-A177-3AD203B41FA5}">
                      <a16:colId xmlns:a16="http://schemas.microsoft.com/office/drawing/2014/main" val="798573581"/>
                    </a:ext>
                  </a:extLst>
                </a:gridCol>
                <a:gridCol w="3012811">
                  <a:extLst>
                    <a:ext uri="{9D8B030D-6E8A-4147-A177-3AD203B41FA5}">
                      <a16:colId xmlns:a16="http://schemas.microsoft.com/office/drawing/2014/main" val="142488335"/>
                    </a:ext>
                  </a:extLst>
                </a:gridCol>
                <a:gridCol w="3329964">
                  <a:extLst>
                    <a:ext uri="{9D8B030D-6E8A-4147-A177-3AD203B41FA5}">
                      <a16:colId xmlns:a16="http://schemas.microsoft.com/office/drawing/2014/main" val="2553382185"/>
                    </a:ext>
                  </a:extLst>
                </a:gridCol>
              </a:tblGrid>
              <a:tr h="452687"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OSNOVNIK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PRIMERNIK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PRESEŽNIK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3977145"/>
                  </a:ext>
                </a:extLst>
              </a:tr>
              <a:tr h="452687"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GOOD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BETTER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THE BEST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5553289"/>
                  </a:ext>
                </a:extLst>
              </a:tr>
              <a:tr h="452687"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BAD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WORSE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THE WORST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6181896"/>
                  </a:ext>
                </a:extLst>
              </a:tr>
              <a:tr h="817757"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FAR (daleč)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FURTHER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THE FURTHEST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2247178"/>
                  </a:ext>
                </a:extLst>
              </a:tr>
              <a:tr h="452687"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LITTLE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LESS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THE LEAST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8135353"/>
                  </a:ext>
                </a:extLst>
              </a:tr>
              <a:tr h="452687">
                <a:tc>
                  <a:txBody>
                    <a:bodyPr/>
                    <a:lstStyle/>
                    <a:p>
                      <a:r>
                        <a:rPr lang="sl-SI" sz="2500" dirty="0">
                          <a:latin typeface="Bahnschrift" panose="020B0502040204020203" pitchFamily="34" charset="0"/>
                        </a:rPr>
                        <a:t>MUCH/MANY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MORE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500" dirty="0">
                          <a:solidFill>
                            <a:srgbClr val="FF0000"/>
                          </a:solidFill>
                          <a:latin typeface="Bahnschrift" panose="020B0502040204020203" pitchFamily="34" charset="0"/>
                        </a:rPr>
                        <a:t>THE MOST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875265"/>
                  </a:ext>
                </a:extLst>
              </a:tr>
            </a:tbl>
          </a:graphicData>
        </a:graphic>
      </p:graphicFrame>
      <p:pic>
        <p:nvPicPr>
          <p:cNvPr id="2050" name="Picture 2" descr="Remember - Word on Yellow Sticky Notes Stock Illustration - Illustration of  notes, memory: 11249701">
            <a:extLst>
              <a:ext uri="{FF2B5EF4-FFF2-40B4-BE49-F238E27FC236}">
                <a16:creationId xmlns:a16="http://schemas.microsoft.com/office/drawing/2014/main" id="{3EE67F3E-D338-442E-8B2F-727FCFF27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040" y="4185331"/>
            <a:ext cx="5171440" cy="2504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aper Notebook Cartoon Pen - notebook png download - 2592*2920 - Free  Transparent Paper png Download. - Clip Art Library">
            <a:extLst>
              <a:ext uri="{FF2B5EF4-FFF2-40B4-BE49-F238E27FC236}">
                <a16:creationId xmlns:a16="http://schemas.microsoft.com/office/drawing/2014/main" id="{FC40BB87-58A8-4515-AF2B-B3A832A01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665" y="195994"/>
            <a:ext cx="1400175" cy="1579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7740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79846FCC-46DE-43AA-8D90-00B7956E72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216917"/>
            <a:ext cx="7749964" cy="4791963"/>
          </a:xfrm>
          <a:prstGeom prst="rect">
            <a:avLst/>
          </a:prstGeom>
        </p:spPr>
      </p:pic>
      <p:pic>
        <p:nvPicPr>
          <p:cNvPr id="7" name="Picture 2" descr="Paper Notebook Cartoon Pen - notebook png download - 2592*2920 - Free  Transparent Paper png Download. - Clip Art Library">
            <a:extLst>
              <a:ext uri="{FF2B5EF4-FFF2-40B4-BE49-F238E27FC236}">
                <a16:creationId xmlns:a16="http://schemas.microsoft.com/office/drawing/2014/main" id="{678C5FAA-2D95-426C-A224-66C73062F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4785" y="3249308"/>
            <a:ext cx="1400175" cy="1579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CE0E2752-8979-4E1A-87E4-04F2061019D5}"/>
              </a:ext>
            </a:extLst>
          </p:cNvPr>
          <p:cNvSpPr txBox="1"/>
          <p:nvPr/>
        </p:nvSpPr>
        <p:spPr>
          <a:xfrm>
            <a:off x="721360" y="5240233"/>
            <a:ext cx="9987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Bodi pozoren, kaj zahteva določen stavek. </a:t>
            </a:r>
          </a:p>
          <a:p>
            <a:r>
              <a:rPr lang="sl-SI" dirty="0"/>
              <a:t>London is ________________ Paris (big) </a:t>
            </a:r>
            <a:r>
              <a:rPr lang="sl-SI" dirty="0">
                <a:sym typeface="Wingdings" panose="05000000000000000000" pitchFamily="2" charset="2"/>
              </a:rPr>
              <a:t> DRUGA STOPNJA: London je večji kot Paris </a:t>
            </a:r>
          </a:p>
          <a:p>
            <a:r>
              <a:rPr lang="sl-SI" dirty="0">
                <a:sym typeface="Wingdings" panose="05000000000000000000" pitchFamily="2" charset="2"/>
              </a:rPr>
              <a:t> London is </a:t>
            </a:r>
            <a:r>
              <a:rPr lang="sl-SI" dirty="0">
                <a:solidFill>
                  <a:srgbClr val="FF0000"/>
                </a:solidFill>
                <a:sym typeface="Wingdings" panose="05000000000000000000" pitchFamily="2" charset="2"/>
              </a:rPr>
              <a:t>BIGGER THAN </a:t>
            </a:r>
            <a:r>
              <a:rPr lang="sl-SI" dirty="0">
                <a:sym typeface="Wingdings" panose="05000000000000000000" pitchFamily="2" charset="2"/>
              </a:rPr>
              <a:t>Paris </a:t>
            </a:r>
            <a:endParaRPr lang="sl-SI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29278C87-86C4-46CC-AB2A-E3AA4A3903A7}"/>
              </a:ext>
            </a:extLst>
          </p:cNvPr>
          <p:cNvSpPr txBox="1"/>
          <p:nvPr/>
        </p:nvSpPr>
        <p:spPr>
          <a:xfrm>
            <a:off x="8432800" y="599440"/>
            <a:ext cx="34544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100" dirty="0">
                <a:solidFill>
                  <a:srgbClr val="FF0000"/>
                </a:solidFill>
                <a:latin typeface="Bahnschrift" panose="020B0502040204020203" pitchFamily="34" charset="0"/>
              </a:rPr>
              <a:t>THAN </a:t>
            </a:r>
            <a:r>
              <a:rPr lang="sl-SI" sz="2100" dirty="0">
                <a:latin typeface="Bahnschrift" panose="020B0502040204020203" pitchFamily="34" charset="0"/>
              </a:rPr>
              <a:t>NI ENAKO KOT </a:t>
            </a:r>
            <a:r>
              <a:rPr lang="sl-SI" sz="2100" dirty="0">
                <a:solidFill>
                  <a:srgbClr val="FF0000"/>
                </a:solidFill>
                <a:latin typeface="Bahnschrift" panose="020B0502040204020203" pitchFamily="34" charset="0"/>
              </a:rPr>
              <a:t>THEN</a:t>
            </a:r>
          </a:p>
        </p:txBody>
      </p:sp>
      <p:sp>
        <p:nvSpPr>
          <p:cNvPr id="9" name="Puščica: dol 8">
            <a:extLst>
              <a:ext uri="{FF2B5EF4-FFF2-40B4-BE49-F238E27FC236}">
                <a16:creationId xmlns:a16="http://schemas.microsoft.com/office/drawing/2014/main" id="{4563E0DE-56B1-4A13-A3E9-6062CA6ABAD8}"/>
              </a:ext>
            </a:extLst>
          </p:cNvPr>
          <p:cNvSpPr/>
          <p:nvPr/>
        </p:nvSpPr>
        <p:spPr>
          <a:xfrm>
            <a:off x="8666480" y="1014938"/>
            <a:ext cx="355600" cy="4154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Puščica: dol 11">
            <a:extLst>
              <a:ext uri="{FF2B5EF4-FFF2-40B4-BE49-F238E27FC236}">
                <a16:creationId xmlns:a16="http://schemas.microsoft.com/office/drawing/2014/main" id="{481CF672-F525-4513-9FF3-0BF6AB100347}"/>
              </a:ext>
            </a:extLst>
          </p:cNvPr>
          <p:cNvSpPr/>
          <p:nvPr/>
        </p:nvSpPr>
        <p:spPr>
          <a:xfrm>
            <a:off x="11155680" y="1014938"/>
            <a:ext cx="355600" cy="4154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F78D0725-45C2-4894-B183-EE3D0C1169DF}"/>
              </a:ext>
            </a:extLst>
          </p:cNvPr>
          <p:cNvSpPr txBox="1"/>
          <p:nvPr/>
        </p:nvSpPr>
        <p:spPr>
          <a:xfrm>
            <a:off x="8238702" y="1595120"/>
            <a:ext cx="11999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I </a:t>
            </a:r>
            <a:r>
              <a:rPr lang="sl-SI" dirty="0" err="1"/>
              <a:t>am</a:t>
            </a:r>
            <a:r>
              <a:rPr lang="sl-SI" dirty="0"/>
              <a:t> </a:t>
            </a:r>
            <a:r>
              <a:rPr lang="sl-SI" dirty="0" err="1"/>
              <a:t>taller</a:t>
            </a:r>
            <a:r>
              <a:rPr lang="sl-SI" dirty="0"/>
              <a:t> </a:t>
            </a:r>
            <a:r>
              <a:rPr lang="sl-SI" dirty="0" err="1">
                <a:solidFill>
                  <a:srgbClr val="FF0000"/>
                </a:solidFill>
              </a:rPr>
              <a:t>than</a:t>
            </a:r>
            <a:r>
              <a:rPr lang="sl-SI" dirty="0"/>
              <a:t> </a:t>
            </a:r>
            <a:r>
              <a:rPr lang="sl-SI" dirty="0" err="1"/>
              <a:t>my</a:t>
            </a:r>
            <a:r>
              <a:rPr lang="sl-SI" dirty="0"/>
              <a:t> </a:t>
            </a:r>
            <a:r>
              <a:rPr lang="sl-SI" dirty="0" err="1"/>
              <a:t>brother</a:t>
            </a:r>
            <a:r>
              <a:rPr lang="sl-SI" dirty="0"/>
              <a:t>. </a:t>
            </a:r>
          </a:p>
          <a:p>
            <a:r>
              <a:rPr lang="sl-SI" dirty="0"/>
              <a:t>= KOT</a:t>
            </a:r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92FDF911-5176-472B-81D6-DDF6EE466B9F}"/>
              </a:ext>
            </a:extLst>
          </p:cNvPr>
          <p:cNvSpPr txBox="1"/>
          <p:nvPr/>
        </p:nvSpPr>
        <p:spPr>
          <a:xfrm>
            <a:off x="10809182" y="1623398"/>
            <a:ext cx="11999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>
                <a:solidFill>
                  <a:srgbClr val="FF0000"/>
                </a:solidFill>
              </a:rPr>
              <a:t>Then</a:t>
            </a:r>
            <a:r>
              <a:rPr lang="sl-SI" dirty="0"/>
              <a:t> </a:t>
            </a:r>
            <a:r>
              <a:rPr lang="sl-SI" dirty="0" err="1"/>
              <a:t>we</a:t>
            </a:r>
            <a:r>
              <a:rPr lang="sl-SI" dirty="0"/>
              <a:t> </a:t>
            </a:r>
            <a:r>
              <a:rPr lang="sl-SI" dirty="0" err="1"/>
              <a:t>went</a:t>
            </a:r>
            <a:r>
              <a:rPr lang="sl-SI" dirty="0"/>
              <a:t> home.      = POTEM</a:t>
            </a:r>
          </a:p>
        </p:txBody>
      </p:sp>
    </p:spTree>
    <p:extLst>
      <p:ext uri="{BB962C8B-B14F-4D97-AF65-F5344CB8AC3E}">
        <p14:creationId xmlns:p14="http://schemas.microsoft.com/office/powerpoint/2010/main" val="3902796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A89A455B-4166-4D8A-99CC-69AA70109E58}"/>
              </a:ext>
            </a:extLst>
          </p:cNvPr>
          <p:cNvSpPr txBox="1"/>
          <p:nvPr/>
        </p:nvSpPr>
        <p:spPr>
          <a:xfrm>
            <a:off x="254000" y="842814"/>
            <a:ext cx="9550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>
                <a:latin typeface="Bahnschrift" panose="020B0502040204020203" pitchFamily="34" charset="0"/>
              </a:rPr>
              <a:t>London is </a:t>
            </a:r>
            <a:r>
              <a:rPr lang="sl-SI" sz="2400" dirty="0">
                <a:solidFill>
                  <a:srgbClr val="FF0000"/>
                </a:solidFill>
                <a:latin typeface="Bahnschrift" panose="020B0502040204020203" pitchFamily="34" charset="0"/>
              </a:rPr>
              <a:t>BIGGER THAN </a:t>
            </a:r>
            <a:r>
              <a:rPr lang="sl-SI" sz="2400" dirty="0">
                <a:latin typeface="Bahnschrift" panose="020B0502040204020203" pitchFamily="34" charset="0"/>
              </a:rPr>
              <a:t>Paris. </a:t>
            </a:r>
          </a:p>
          <a:p>
            <a:r>
              <a:rPr lang="sl-SI" sz="2400" dirty="0" err="1">
                <a:latin typeface="Bahnschrift" panose="020B0502040204020203" pitchFamily="34" charset="0"/>
              </a:rPr>
              <a:t>Houses</a:t>
            </a:r>
            <a:r>
              <a:rPr lang="sl-SI" sz="2400" dirty="0">
                <a:latin typeface="Bahnschrift" panose="020B0502040204020203" pitchFamily="34" charset="0"/>
              </a:rPr>
              <a:t> in London are </a:t>
            </a:r>
            <a:r>
              <a:rPr lang="sl-SI" sz="2400" dirty="0">
                <a:solidFill>
                  <a:srgbClr val="FF0000"/>
                </a:solidFill>
                <a:latin typeface="Bahnschrift" panose="020B0502040204020203" pitchFamily="34" charset="0"/>
              </a:rPr>
              <a:t>MORE EXPENSIVE THAN </a:t>
            </a:r>
            <a:r>
              <a:rPr lang="sl-SI" sz="2400" dirty="0" err="1">
                <a:latin typeface="Bahnschrift" panose="020B0502040204020203" pitchFamily="34" charset="0"/>
              </a:rPr>
              <a:t>houses</a:t>
            </a:r>
            <a:r>
              <a:rPr lang="sl-SI" sz="2400" dirty="0">
                <a:latin typeface="Bahnschrift" panose="020B0502040204020203" pitchFamily="34" charset="0"/>
              </a:rPr>
              <a:t> in Leeds.</a:t>
            </a:r>
          </a:p>
          <a:p>
            <a:r>
              <a:rPr lang="sl-SI" sz="2400" dirty="0" err="1">
                <a:latin typeface="Bahnschrift" panose="020B0502040204020203" pitchFamily="34" charset="0"/>
              </a:rPr>
              <a:t>Jay</a:t>
            </a:r>
            <a:r>
              <a:rPr lang="sl-SI" sz="2400" dirty="0">
                <a:latin typeface="Bahnschrift" panose="020B0502040204020203" pitchFamily="34" charset="0"/>
              </a:rPr>
              <a:t> </a:t>
            </a:r>
            <a:r>
              <a:rPr lang="sl-SI" sz="2400" dirty="0" err="1">
                <a:latin typeface="Bahnschrift" panose="020B0502040204020203" pitchFamily="34" charset="0"/>
              </a:rPr>
              <a:t>bought</a:t>
            </a:r>
            <a:r>
              <a:rPr lang="sl-SI" sz="2400" dirty="0">
                <a:latin typeface="Bahnschrift" panose="020B0502040204020203" pitchFamily="34" charset="0"/>
              </a:rPr>
              <a:t> </a:t>
            </a:r>
            <a:r>
              <a:rPr lang="sl-SI" sz="2400" dirty="0">
                <a:solidFill>
                  <a:srgbClr val="FF0000"/>
                </a:solidFill>
                <a:latin typeface="Bahnschrift" panose="020B0502040204020203" pitchFamily="34" charset="0"/>
              </a:rPr>
              <a:t>THE CHEAPEST </a:t>
            </a:r>
            <a:r>
              <a:rPr lang="sl-SI" sz="2400" dirty="0">
                <a:latin typeface="Bahnschrift" panose="020B0502040204020203" pitchFamily="34" charset="0"/>
              </a:rPr>
              <a:t>camera in </a:t>
            </a:r>
            <a:r>
              <a:rPr lang="sl-SI" sz="2400" dirty="0" err="1">
                <a:latin typeface="Bahnschrift" panose="020B0502040204020203" pitchFamily="34" charset="0"/>
              </a:rPr>
              <a:t>the</a:t>
            </a:r>
            <a:r>
              <a:rPr lang="sl-SI" sz="2400" dirty="0">
                <a:latin typeface="Bahnschrift" panose="020B0502040204020203" pitchFamily="34" charset="0"/>
              </a:rPr>
              <a:t> </a:t>
            </a:r>
            <a:r>
              <a:rPr lang="sl-SI" sz="2400" dirty="0" err="1">
                <a:latin typeface="Bahnschrift" panose="020B0502040204020203" pitchFamily="34" charset="0"/>
              </a:rPr>
              <a:t>shop</a:t>
            </a:r>
            <a:r>
              <a:rPr lang="sl-SI" sz="2400" dirty="0">
                <a:latin typeface="Bahnschrift" panose="020B0502040204020203" pitchFamily="34" charset="0"/>
              </a:rPr>
              <a:t>.</a:t>
            </a:r>
          </a:p>
          <a:p>
            <a:r>
              <a:rPr lang="sl-SI" sz="2400" dirty="0" err="1">
                <a:latin typeface="Bahnschrift" panose="020B0502040204020203" pitchFamily="34" charset="0"/>
              </a:rPr>
              <a:t>Football</a:t>
            </a:r>
            <a:r>
              <a:rPr lang="sl-SI" sz="2400" dirty="0">
                <a:latin typeface="Bahnschrift" panose="020B0502040204020203" pitchFamily="34" charset="0"/>
              </a:rPr>
              <a:t> is </a:t>
            </a:r>
            <a:r>
              <a:rPr lang="sl-SI" sz="2400" dirty="0">
                <a:solidFill>
                  <a:srgbClr val="FF0000"/>
                </a:solidFill>
                <a:latin typeface="Bahnschrift" panose="020B0502040204020203" pitchFamily="34" charset="0"/>
              </a:rPr>
              <a:t>THE MOST POPULAR </a:t>
            </a:r>
            <a:r>
              <a:rPr lang="sl-SI" sz="2400" dirty="0" err="1">
                <a:latin typeface="Bahnschrift" panose="020B0502040204020203" pitchFamily="34" charset="0"/>
              </a:rPr>
              <a:t>sport</a:t>
            </a:r>
            <a:r>
              <a:rPr lang="sl-SI" sz="2400" dirty="0">
                <a:latin typeface="Bahnschrift" panose="020B0502040204020203" pitchFamily="34" charset="0"/>
              </a:rPr>
              <a:t> in </a:t>
            </a:r>
            <a:r>
              <a:rPr lang="sl-SI" sz="2400" dirty="0" err="1">
                <a:latin typeface="Bahnschrift" panose="020B0502040204020203" pitchFamily="34" charset="0"/>
              </a:rPr>
              <a:t>Britain</a:t>
            </a:r>
            <a:r>
              <a:rPr lang="sl-SI" sz="2400" dirty="0">
                <a:latin typeface="Bahnschrift" panose="020B0502040204020203" pitchFamily="34" charset="0"/>
              </a:rPr>
              <a:t>. </a:t>
            </a:r>
          </a:p>
          <a:p>
            <a:r>
              <a:rPr lang="sl-SI" sz="2400" dirty="0">
                <a:latin typeface="Bahnschrift" panose="020B0502040204020203" pitchFamily="34" charset="0"/>
              </a:rPr>
              <a:t>Justin </a:t>
            </a:r>
            <a:r>
              <a:rPr lang="sl-SI" sz="2400" dirty="0" err="1">
                <a:latin typeface="Bahnschrift" panose="020B0502040204020203" pitchFamily="34" charset="0"/>
              </a:rPr>
              <a:t>Gatlin</a:t>
            </a:r>
            <a:r>
              <a:rPr lang="sl-SI" sz="2400" dirty="0">
                <a:latin typeface="Bahnschrift" panose="020B0502040204020203" pitchFamily="34" charset="0"/>
              </a:rPr>
              <a:t> </a:t>
            </a:r>
            <a:r>
              <a:rPr lang="sl-SI" sz="2400" dirty="0" err="1">
                <a:latin typeface="Bahnschrift" panose="020B0502040204020203" pitchFamily="34" charset="0"/>
              </a:rPr>
              <a:t>was</a:t>
            </a:r>
            <a:r>
              <a:rPr lang="sl-SI" sz="2400" dirty="0">
                <a:latin typeface="Bahnschrift" panose="020B0502040204020203" pitchFamily="34" charset="0"/>
              </a:rPr>
              <a:t> </a:t>
            </a:r>
            <a:r>
              <a:rPr lang="sl-SI" sz="2400" dirty="0">
                <a:solidFill>
                  <a:srgbClr val="FF0000"/>
                </a:solidFill>
                <a:latin typeface="Bahnschrift" panose="020B0502040204020203" pitchFamily="34" charset="0"/>
              </a:rPr>
              <a:t>THE FASTEST </a:t>
            </a:r>
            <a:r>
              <a:rPr lang="sl-SI" sz="2400" dirty="0" err="1">
                <a:latin typeface="Bahnschrift" panose="020B0502040204020203" pitchFamily="34" charset="0"/>
              </a:rPr>
              <a:t>runner</a:t>
            </a:r>
            <a:r>
              <a:rPr lang="sl-SI" sz="2400" dirty="0">
                <a:latin typeface="Bahnschrift" panose="020B0502040204020203" pitchFamily="34" charset="0"/>
              </a:rPr>
              <a:t> in </a:t>
            </a:r>
            <a:r>
              <a:rPr lang="sl-SI" sz="2400" dirty="0" err="1">
                <a:latin typeface="Bahnschrift" panose="020B0502040204020203" pitchFamily="34" charset="0"/>
              </a:rPr>
              <a:t>the</a:t>
            </a:r>
            <a:r>
              <a:rPr lang="sl-SI" sz="2400" dirty="0">
                <a:latin typeface="Bahnschrift" panose="020B0502040204020203" pitchFamily="34" charset="0"/>
              </a:rPr>
              <a:t> race last </a:t>
            </a:r>
            <a:r>
              <a:rPr lang="sl-SI" sz="2400" dirty="0" err="1">
                <a:latin typeface="Bahnschrift" panose="020B0502040204020203" pitchFamily="34" charset="0"/>
              </a:rPr>
              <a:t>night</a:t>
            </a:r>
            <a:r>
              <a:rPr lang="sl-SI" sz="2400" dirty="0">
                <a:latin typeface="Bahnschrift" panose="020B0502040204020203" pitchFamily="34" charset="0"/>
              </a:rPr>
              <a:t>.</a:t>
            </a:r>
          </a:p>
          <a:p>
            <a:r>
              <a:rPr lang="sl-SI" sz="2400" dirty="0">
                <a:latin typeface="Bahnschrift" panose="020B0502040204020203" pitchFamily="34" charset="0"/>
              </a:rPr>
              <a:t>He </a:t>
            </a:r>
            <a:r>
              <a:rPr lang="sl-SI" sz="2400" dirty="0" err="1">
                <a:latin typeface="Bahnschrift" panose="020B0502040204020203" pitchFamily="34" charset="0"/>
              </a:rPr>
              <a:t>was</a:t>
            </a:r>
            <a:r>
              <a:rPr lang="sl-SI" sz="2400" dirty="0">
                <a:latin typeface="Bahnschrift" panose="020B0502040204020203" pitchFamily="34" charset="0"/>
              </a:rPr>
              <a:t> </a:t>
            </a:r>
            <a:r>
              <a:rPr lang="sl-SI" sz="2400" dirty="0">
                <a:solidFill>
                  <a:srgbClr val="FF0000"/>
                </a:solidFill>
                <a:latin typeface="Bahnschrift" panose="020B0502040204020203" pitchFamily="34" charset="0"/>
              </a:rPr>
              <a:t>BETTER THAN </a:t>
            </a:r>
            <a:r>
              <a:rPr lang="sl-SI" sz="2400" dirty="0" err="1">
                <a:latin typeface="Bahnschrift" panose="020B0502040204020203" pitchFamily="34" charset="0"/>
              </a:rPr>
              <a:t>all</a:t>
            </a:r>
            <a:r>
              <a:rPr lang="sl-SI" sz="2400" dirty="0">
                <a:latin typeface="Bahnschrift" panose="020B0502040204020203" pitchFamily="34" charset="0"/>
              </a:rPr>
              <a:t> </a:t>
            </a:r>
            <a:r>
              <a:rPr lang="sl-SI" sz="2400" dirty="0" err="1">
                <a:latin typeface="Bahnschrift" panose="020B0502040204020203" pitchFamily="34" charset="0"/>
              </a:rPr>
              <a:t>the</a:t>
            </a:r>
            <a:r>
              <a:rPr lang="sl-SI" sz="2400" dirty="0">
                <a:latin typeface="Bahnschrift" panose="020B0502040204020203" pitchFamily="34" charset="0"/>
              </a:rPr>
              <a:t> </a:t>
            </a:r>
            <a:r>
              <a:rPr lang="sl-SI" sz="2400" dirty="0" err="1">
                <a:latin typeface="Bahnschrift" panose="020B0502040204020203" pitchFamily="34" charset="0"/>
              </a:rPr>
              <a:t>others</a:t>
            </a:r>
            <a:r>
              <a:rPr lang="sl-SI" sz="2400" dirty="0">
                <a:latin typeface="Bahnschrift" panose="020B0502040204020203" pitchFamily="34" charset="0"/>
              </a:rPr>
              <a:t>.</a:t>
            </a:r>
          </a:p>
          <a:p>
            <a:r>
              <a:rPr lang="sl-SI" sz="2400" dirty="0">
                <a:latin typeface="Bahnschrift" panose="020B0502040204020203" pitchFamily="34" charset="0"/>
              </a:rPr>
              <a:t>I </a:t>
            </a:r>
            <a:r>
              <a:rPr lang="sl-SI" sz="2400" dirty="0" err="1">
                <a:latin typeface="Bahnschrift" panose="020B0502040204020203" pitchFamily="34" charset="0"/>
              </a:rPr>
              <a:t>think</a:t>
            </a:r>
            <a:r>
              <a:rPr lang="sl-SI" sz="2400" dirty="0">
                <a:latin typeface="Bahnschrift" panose="020B0502040204020203" pitchFamily="34" charset="0"/>
              </a:rPr>
              <a:t> </a:t>
            </a:r>
            <a:r>
              <a:rPr lang="sl-SI" sz="2400" dirty="0" err="1">
                <a:latin typeface="Bahnschrift" panose="020B0502040204020203" pitchFamily="34" charset="0"/>
              </a:rPr>
              <a:t>basketball</a:t>
            </a:r>
            <a:r>
              <a:rPr lang="sl-SI" sz="2400" dirty="0">
                <a:latin typeface="Bahnschrift" panose="020B0502040204020203" pitchFamily="34" charset="0"/>
              </a:rPr>
              <a:t> is </a:t>
            </a:r>
            <a:r>
              <a:rPr lang="sl-SI" sz="2400" dirty="0">
                <a:solidFill>
                  <a:srgbClr val="FF0000"/>
                </a:solidFill>
                <a:latin typeface="Bahnschrift" panose="020B0502040204020203" pitchFamily="34" charset="0"/>
              </a:rPr>
              <a:t>MORE EXCITING THAN </a:t>
            </a:r>
            <a:r>
              <a:rPr lang="sl-SI" sz="2400" dirty="0" err="1">
                <a:latin typeface="Bahnschrift" panose="020B0502040204020203" pitchFamily="34" charset="0"/>
              </a:rPr>
              <a:t>football</a:t>
            </a:r>
            <a:r>
              <a:rPr lang="sl-SI" sz="2400" dirty="0">
                <a:latin typeface="Bahnschrift" panose="020B0502040204020203" pitchFamily="34" charset="0"/>
              </a:rPr>
              <a:t>.</a:t>
            </a:r>
          </a:p>
          <a:p>
            <a:r>
              <a:rPr lang="sl-SI" sz="2400" dirty="0" err="1">
                <a:latin typeface="Bahnschrift" panose="020B0502040204020203" pitchFamily="34" charset="0"/>
              </a:rPr>
              <a:t>You</a:t>
            </a:r>
            <a:r>
              <a:rPr lang="sl-SI" sz="2400" dirty="0">
                <a:latin typeface="Bahnschrift" panose="020B0502040204020203" pitchFamily="34" charset="0"/>
              </a:rPr>
              <a:t> </a:t>
            </a:r>
            <a:r>
              <a:rPr lang="sl-SI" sz="2400" dirty="0" err="1">
                <a:latin typeface="Bahnschrift" panose="020B0502040204020203" pitchFamily="34" charset="0"/>
              </a:rPr>
              <a:t>must</a:t>
            </a:r>
            <a:r>
              <a:rPr lang="sl-SI" sz="2400" dirty="0">
                <a:latin typeface="Bahnschrift" panose="020B0502040204020203" pitchFamily="34" charset="0"/>
              </a:rPr>
              <a:t> be </a:t>
            </a:r>
            <a:r>
              <a:rPr lang="sl-SI" sz="2400" dirty="0">
                <a:solidFill>
                  <a:srgbClr val="FF0000"/>
                </a:solidFill>
                <a:latin typeface="Bahnschrift" panose="020B0502040204020203" pitchFamily="34" charset="0"/>
              </a:rPr>
              <a:t>MORE CAREFUL</a:t>
            </a:r>
            <a:r>
              <a:rPr lang="sl-SI" sz="2400" dirty="0">
                <a:latin typeface="Bahnschrift" panose="020B0502040204020203" pitchFamily="34" charset="0"/>
              </a:rPr>
              <a:t>. </a:t>
            </a: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28DF56A4-CBBF-434D-9CDB-B44E15FEF35B}"/>
              </a:ext>
            </a:extLst>
          </p:cNvPr>
          <p:cNvSpPr txBox="1"/>
          <p:nvPr/>
        </p:nvSpPr>
        <p:spPr>
          <a:xfrm>
            <a:off x="254000" y="375920"/>
            <a:ext cx="141224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500" dirty="0">
                <a:solidFill>
                  <a:srgbClr val="00B050"/>
                </a:solidFill>
              </a:rPr>
              <a:t>KEY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9FD6DF8C-3F2B-4BBC-8EAD-FD9F2D66C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120" y="4685982"/>
            <a:ext cx="3228975" cy="1590675"/>
          </a:xfrm>
          <a:prstGeom prst="rect">
            <a:avLst/>
          </a:prstGeom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271C1877-1B62-44E2-AA0F-D6A583CBB1A9}"/>
              </a:ext>
            </a:extLst>
          </p:cNvPr>
          <p:cNvSpPr txBox="1"/>
          <p:nvPr/>
        </p:nvSpPr>
        <p:spPr>
          <a:xfrm>
            <a:off x="4307840" y="5473381"/>
            <a:ext cx="3942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Wb, p. 18 </a:t>
            </a:r>
            <a:r>
              <a:rPr lang="sl-SI" dirty="0" err="1"/>
              <a:t>and</a:t>
            </a:r>
            <a:r>
              <a:rPr lang="sl-SI" dirty="0"/>
              <a:t> 19 </a:t>
            </a:r>
          </a:p>
        </p:txBody>
      </p:sp>
    </p:spTree>
    <p:extLst>
      <p:ext uri="{BB962C8B-B14F-4D97-AF65-F5344CB8AC3E}">
        <p14:creationId xmlns:p14="http://schemas.microsoft.com/office/powerpoint/2010/main" val="1744029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ECD96853-03D6-48A7-9B7F-DCC573F641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312" y="2133600"/>
            <a:ext cx="9477375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3031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356</Words>
  <Application>Microsoft Office PowerPoint</Application>
  <PresentationFormat>Širokozaslonsko</PresentationFormat>
  <Paragraphs>118</Paragraphs>
  <Slides>9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9</vt:i4>
      </vt:variant>
    </vt:vector>
  </HeadingPairs>
  <TitlesOfParts>
    <vt:vector size="15" baseType="lpstr">
      <vt:lpstr>Arial</vt:lpstr>
      <vt:lpstr>Bahnschrift</vt:lpstr>
      <vt:lpstr>Calibri</vt:lpstr>
      <vt:lpstr>Calibri Light</vt:lpstr>
      <vt:lpstr>Wingdings</vt:lpstr>
      <vt:lpstr>Officeova tema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Sabina Kramer</dc:creator>
  <cp:lastModifiedBy>Sabina Kramer</cp:lastModifiedBy>
  <cp:revision>12</cp:revision>
  <dcterms:created xsi:type="dcterms:W3CDTF">2021-11-02T11:35:22Z</dcterms:created>
  <dcterms:modified xsi:type="dcterms:W3CDTF">2021-11-02T14:08:01Z</dcterms:modified>
</cp:coreProperties>
</file>