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88" r:id="rId18"/>
    <p:sldId id="274" r:id="rId19"/>
    <p:sldId id="275" r:id="rId20"/>
    <p:sldId id="289" r:id="rId21"/>
    <p:sldId id="281" r:id="rId22"/>
    <p:sldId id="282" r:id="rId23"/>
    <p:sldId id="283" r:id="rId24"/>
    <p:sldId id="284" r:id="rId25"/>
    <p:sldId id="285" r:id="rId26"/>
    <p:sldId id="286" r:id="rId27"/>
    <p:sldId id="287" r:id="rId28"/>
  </p:sldIdLst>
  <p:sldSz cx="12192000" cy="6858000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9" d="100"/>
          <a:sy n="69" d="100"/>
        </p:scale>
        <p:origin x="56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l-SI" smtClean="0"/>
              <a:t>Uredite slog naslova matrice</a:t>
            </a:r>
            <a:endParaRPr lang="en-GB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l-SI" smtClean="0"/>
              <a:t>Kliknite, da uredite slog podnaslova matrice</a:t>
            </a:r>
            <a:endParaRPr lang="en-GB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44DED-F3C1-4890-B663-1BBF55E362C5}" type="datetimeFigureOut">
              <a:rPr lang="en-GB" smtClean="0"/>
              <a:t>28/03/2022</a:t>
            </a:fld>
            <a:endParaRPr lang="en-GB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D6D599-25C1-4309-8FBB-738EB58840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74735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en-GB"/>
          </a:p>
        </p:txBody>
      </p:sp>
      <p:sp>
        <p:nvSpPr>
          <p:cNvPr id="3" name="Označba mesta navpičnega besedil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GB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44DED-F3C1-4890-B663-1BBF55E362C5}" type="datetimeFigureOut">
              <a:rPr lang="en-GB" smtClean="0"/>
              <a:t>28/03/2022</a:t>
            </a:fld>
            <a:endParaRPr lang="en-GB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D6D599-25C1-4309-8FBB-738EB58840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17520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l-SI" smtClean="0"/>
              <a:t>Uredite slog naslova matrice</a:t>
            </a:r>
            <a:endParaRPr lang="en-GB"/>
          </a:p>
        </p:txBody>
      </p:sp>
      <p:sp>
        <p:nvSpPr>
          <p:cNvPr id="3" name="Označba mesta navpičnega besedila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GB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44DED-F3C1-4890-B663-1BBF55E362C5}" type="datetimeFigureOut">
              <a:rPr lang="en-GB" smtClean="0"/>
              <a:t>28/03/2022</a:t>
            </a:fld>
            <a:endParaRPr lang="en-GB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D6D599-25C1-4309-8FBB-738EB58840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4048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en-GB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GB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44DED-F3C1-4890-B663-1BBF55E362C5}" type="datetimeFigureOut">
              <a:rPr lang="en-GB" smtClean="0"/>
              <a:t>28/03/2022</a:t>
            </a:fld>
            <a:endParaRPr lang="en-GB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D6D599-25C1-4309-8FBB-738EB58840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5127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l-SI" smtClean="0"/>
              <a:t>Uredite slog naslova matrice</a:t>
            </a:r>
            <a:endParaRPr lang="en-GB"/>
          </a:p>
        </p:txBody>
      </p:sp>
      <p:sp>
        <p:nvSpPr>
          <p:cNvPr id="3" name="Označba mesta besedila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44DED-F3C1-4890-B663-1BBF55E362C5}" type="datetimeFigureOut">
              <a:rPr lang="en-GB" smtClean="0"/>
              <a:t>28/03/2022</a:t>
            </a:fld>
            <a:endParaRPr lang="en-GB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D6D599-25C1-4309-8FBB-738EB58840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31444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en-GB"/>
          </a:p>
        </p:txBody>
      </p:sp>
      <p:sp>
        <p:nvSpPr>
          <p:cNvPr id="3" name="Označba mesta vsebine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GB"/>
          </a:p>
        </p:txBody>
      </p:sp>
      <p:sp>
        <p:nvSpPr>
          <p:cNvPr id="4" name="Označba mesta vsebine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GB"/>
          </a:p>
        </p:txBody>
      </p:sp>
      <p:sp>
        <p:nvSpPr>
          <p:cNvPr id="5" name="Označba mest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44DED-F3C1-4890-B663-1BBF55E362C5}" type="datetimeFigureOut">
              <a:rPr lang="en-GB" smtClean="0"/>
              <a:t>28/03/2022</a:t>
            </a:fld>
            <a:endParaRPr lang="en-GB"/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D6D599-25C1-4309-8FBB-738EB58840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93966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l-SI" smtClean="0"/>
              <a:t>Uredite slog naslova matrice</a:t>
            </a:r>
            <a:endParaRPr lang="en-GB"/>
          </a:p>
        </p:txBody>
      </p:sp>
      <p:sp>
        <p:nvSpPr>
          <p:cNvPr id="3" name="Označba mesta besedila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Označba mesta vsebine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GB"/>
          </a:p>
        </p:txBody>
      </p:sp>
      <p:sp>
        <p:nvSpPr>
          <p:cNvPr id="5" name="Označba mesta besedila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6" name="Označba mesta vsebine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GB"/>
          </a:p>
        </p:txBody>
      </p:sp>
      <p:sp>
        <p:nvSpPr>
          <p:cNvPr id="7" name="Označba mesta datum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44DED-F3C1-4890-B663-1BBF55E362C5}" type="datetimeFigureOut">
              <a:rPr lang="en-GB" smtClean="0"/>
              <a:t>28/03/2022</a:t>
            </a:fld>
            <a:endParaRPr lang="en-GB"/>
          </a:p>
        </p:txBody>
      </p:sp>
      <p:sp>
        <p:nvSpPr>
          <p:cNvPr id="8" name="Označba mesta no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Označba mesta številke diapoz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D6D599-25C1-4309-8FBB-738EB58840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97815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en-GB"/>
          </a:p>
        </p:txBody>
      </p:sp>
      <p:sp>
        <p:nvSpPr>
          <p:cNvPr id="3" name="Označba mesta datum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44DED-F3C1-4890-B663-1BBF55E362C5}" type="datetimeFigureOut">
              <a:rPr lang="en-GB" smtClean="0"/>
              <a:t>28/03/2022</a:t>
            </a:fld>
            <a:endParaRPr lang="en-GB"/>
          </a:p>
        </p:txBody>
      </p:sp>
      <p:sp>
        <p:nvSpPr>
          <p:cNvPr id="4" name="Označba mesta no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Označba mesta številke diapoz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D6D599-25C1-4309-8FBB-738EB58840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16318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datum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44DED-F3C1-4890-B663-1BBF55E362C5}" type="datetimeFigureOut">
              <a:rPr lang="en-GB" smtClean="0"/>
              <a:t>28/03/2022</a:t>
            </a:fld>
            <a:endParaRPr lang="en-GB"/>
          </a:p>
        </p:txBody>
      </p:sp>
      <p:sp>
        <p:nvSpPr>
          <p:cNvPr id="3" name="Označba mesta no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D6D599-25C1-4309-8FBB-738EB58840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75698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Vsebina z naslo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 smtClean="0"/>
              <a:t>Uredite slog naslova matrice</a:t>
            </a:r>
            <a:endParaRPr lang="en-GB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GB"/>
          </a:p>
        </p:txBody>
      </p:sp>
      <p:sp>
        <p:nvSpPr>
          <p:cNvPr id="4" name="Označba mesta besedila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Označba mest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44DED-F3C1-4890-B663-1BBF55E362C5}" type="datetimeFigureOut">
              <a:rPr lang="en-GB" smtClean="0"/>
              <a:t>28/03/2022</a:t>
            </a:fld>
            <a:endParaRPr lang="en-GB"/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D6D599-25C1-4309-8FBB-738EB58840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916488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 smtClean="0"/>
              <a:t>Uredite slog naslova matrice</a:t>
            </a:r>
            <a:endParaRPr lang="en-GB"/>
          </a:p>
        </p:txBody>
      </p:sp>
      <p:sp>
        <p:nvSpPr>
          <p:cNvPr id="3" name="Označba mesta slik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Označba mesta besedila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Označba mest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44DED-F3C1-4890-B663-1BBF55E362C5}" type="datetimeFigureOut">
              <a:rPr lang="en-GB" smtClean="0"/>
              <a:t>28/03/2022</a:t>
            </a:fld>
            <a:endParaRPr lang="en-GB"/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D6D599-25C1-4309-8FBB-738EB58840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71492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naslova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 smtClean="0"/>
              <a:t>Uredite slog naslova matrice</a:t>
            </a:r>
            <a:endParaRPr lang="en-GB"/>
          </a:p>
        </p:txBody>
      </p:sp>
      <p:sp>
        <p:nvSpPr>
          <p:cNvPr id="3" name="Označba mesta besedila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GB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A44DED-F3C1-4890-B663-1BBF55E362C5}" type="datetimeFigureOut">
              <a:rPr lang="en-GB" smtClean="0"/>
              <a:t>28/03/2022</a:t>
            </a:fld>
            <a:endParaRPr lang="en-GB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D6D599-25C1-4309-8FBB-738EB58840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925355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sl-SI" altLang="sl-SI" sz="3200" dirty="0">
                <a:latin typeface="Garamond" panose="02020404030301010803" pitchFamily="18" charset="0"/>
              </a:rPr>
              <a:t>Didaktika matematike 1 – </a:t>
            </a:r>
            <a:br>
              <a:rPr lang="sl-SI" altLang="sl-SI" sz="3200" dirty="0">
                <a:latin typeface="Garamond" panose="02020404030301010803" pitchFamily="18" charset="0"/>
              </a:rPr>
            </a:br>
            <a:r>
              <a:rPr lang="sl-SI" altLang="sl-SI" sz="3200" dirty="0">
                <a:latin typeface="Garamond" panose="02020404030301010803" pitchFamily="18" charset="0"/>
              </a:rPr>
              <a:t>2. strokovno-didaktična obravnava matematičnih pojmov po vsebinskih sklopih: </a:t>
            </a:r>
            <a:r>
              <a:rPr lang="sl-SI" altLang="sl-SI" sz="3200" b="1" dirty="0" smtClean="0">
                <a:latin typeface="Garamond" panose="02020404030301010803" pitchFamily="18" charset="0"/>
              </a:rPr>
              <a:t>razvoj pojmov v geometriji</a:t>
            </a:r>
            <a:r>
              <a:rPr lang="sl-SI" altLang="sl-SI" sz="3200" dirty="0" smtClean="0">
                <a:latin typeface="Garamond" panose="02020404030301010803" pitchFamily="18" charset="0"/>
              </a:rPr>
              <a:t> </a:t>
            </a:r>
            <a:r>
              <a:rPr lang="sl-SI" altLang="sl-SI" sz="3200" dirty="0" smtClean="0">
                <a:latin typeface="Garamond" panose="02020404030301010803" pitchFamily="18" charset="0"/>
              </a:rPr>
              <a:t>(izročki za predavanja pri predmetu didaktika matematike, 2. l., RP)</a:t>
            </a:r>
            <a:endParaRPr lang="en-GB" sz="3200" dirty="0">
              <a:latin typeface="Garamond" panose="02020404030301010803" pitchFamily="18" charset="0"/>
            </a:endParaRPr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l-SI" altLang="sl-SI" dirty="0" smtClean="0"/>
          </a:p>
          <a:p>
            <a:endParaRPr lang="sl-SI" altLang="sl-SI" dirty="0"/>
          </a:p>
          <a:p>
            <a:r>
              <a:rPr lang="sl-SI" altLang="sl-SI" dirty="0" smtClean="0"/>
              <a:t>Prof. dr. Tatjana Hodnik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096327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altLang="sl-SI" sz="3600" dirty="0">
                <a:latin typeface="Garamond" panose="02020404030301010803" pitchFamily="18" charset="0"/>
              </a:rPr>
              <a:t>1. stopnja: vizualna stopnja</a:t>
            </a:r>
          </a:p>
        </p:txBody>
      </p:sp>
      <p:sp>
        <p:nvSpPr>
          <p:cNvPr id="22533" name="Ograda vsebine 2"/>
          <p:cNvSpPr>
            <a:spLocks noGrp="1"/>
          </p:cNvSpPr>
          <p:nvPr>
            <p:ph idx="1"/>
          </p:nvPr>
        </p:nvSpPr>
        <p:spPr/>
        <p:txBody>
          <a:bodyPr rtlCol="0">
            <a:normAutofit lnSpcReduction="10000"/>
          </a:bodyPr>
          <a:lstStyle/>
          <a:p>
            <a:pPr>
              <a:buNone/>
              <a:defRPr/>
            </a:pPr>
            <a:r>
              <a:rPr lang="sl-SI" altLang="sl-SI" dirty="0" smtClean="0">
                <a:solidFill>
                  <a:srgbClr val="FF0000"/>
                </a:solidFill>
                <a:latin typeface="Garamond" panose="02020404030301010803" pitchFamily="18" charset="0"/>
              </a:rPr>
              <a:t>Predmet </a:t>
            </a:r>
            <a:r>
              <a:rPr lang="sl-SI" altLang="sl-SI" dirty="0" smtClean="0">
                <a:solidFill>
                  <a:srgbClr val="FF0000"/>
                </a:solidFill>
                <a:latin typeface="Garamond" panose="02020404030301010803" pitchFamily="18" charset="0"/>
              </a:rPr>
              <a:t>razmišljanja so </a:t>
            </a:r>
            <a:r>
              <a:rPr lang="sl-SI" altLang="sl-SI" dirty="0" smtClean="0">
                <a:solidFill>
                  <a:srgbClr val="FF0000"/>
                </a:solidFill>
                <a:latin typeface="Garamond" panose="02020404030301010803" pitchFamily="18" charset="0"/>
              </a:rPr>
              <a:t>oblike.</a:t>
            </a:r>
          </a:p>
          <a:p>
            <a:pPr>
              <a:buNone/>
              <a:defRPr/>
            </a:pPr>
            <a:endParaRPr lang="sl-SI" altLang="sl-SI" dirty="0" smtClean="0">
              <a:latin typeface="Garamond" panose="02020404030301010803" pitchFamily="18" charset="0"/>
            </a:endParaRPr>
          </a:p>
          <a:p>
            <a:pPr>
              <a:buNone/>
              <a:defRPr/>
            </a:pPr>
            <a:r>
              <a:rPr lang="sl-SI" altLang="sl-SI" dirty="0" smtClean="0">
                <a:latin typeface="Garamond" panose="02020404030301010803" pitchFamily="18" charset="0"/>
              </a:rPr>
              <a:t>Oblikovanje skupin na podlagi videza (“ te sem dala skupaj, ker so si podobni.”)</a:t>
            </a:r>
          </a:p>
          <a:p>
            <a:pPr>
              <a:buNone/>
              <a:defRPr/>
            </a:pPr>
            <a:endParaRPr lang="sl-SI" altLang="sl-SI" dirty="0" smtClean="0">
              <a:latin typeface="Garamond" panose="02020404030301010803" pitchFamily="18" charset="0"/>
            </a:endParaRPr>
          </a:p>
          <a:p>
            <a:pPr>
              <a:buNone/>
              <a:defRPr/>
            </a:pPr>
            <a:r>
              <a:rPr lang="sl-SI" altLang="sl-SI" dirty="0" smtClean="0">
                <a:solidFill>
                  <a:srgbClr val="FF0000"/>
                </a:solidFill>
                <a:latin typeface="Garamond" panose="02020404030301010803" pitchFamily="18" charset="0"/>
              </a:rPr>
              <a:t>Rezultat razmišljanja: skupine oblik, ki so si podobne.</a:t>
            </a:r>
          </a:p>
          <a:p>
            <a:pPr>
              <a:buNone/>
              <a:defRPr/>
            </a:pPr>
            <a:endParaRPr lang="sl-SI" altLang="sl-SI" dirty="0" smtClean="0">
              <a:latin typeface="Garamond" panose="02020404030301010803" pitchFamily="18" charset="0"/>
            </a:endParaRPr>
          </a:p>
          <a:p>
            <a:pPr>
              <a:buNone/>
              <a:defRPr/>
            </a:pPr>
            <a:r>
              <a:rPr lang="sl-SI" altLang="sl-SI" dirty="0" smtClean="0">
                <a:latin typeface="Garamond" panose="02020404030301010803" pitchFamily="18" charset="0"/>
              </a:rPr>
              <a:t>Način pridobivanja spoznanj: rokovanje z različnimi modeli </a:t>
            </a:r>
            <a:r>
              <a:rPr lang="sl-SI" altLang="sl-SI" dirty="0" err="1" smtClean="0">
                <a:latin typeface="Garamond" panose="02020404030301010803" pitchFamily="18" charset="0"/>
              </a:rPr>
              <a:t>geo</a:t>
            </a:r>
            <a:r>
              <a:rPr lang="sl-SI" altLang="sl-SI" dirty="0" smtClean="0">
                <a:latin typeface="Garamond" panose="02020404030301010803" pitchFamily="18" charset="0"/>
              </a:rPr>
              <a:t>. </a:t>
            </a:r>
            <a:r>
              <a:rPr lang="sl-SI" altLang="sl-SI" dirty="0">
                <a:latin typeface="Garamond" panose="02020404030301010803" pitchFamily="18" charset="0"/>
              </a:rPr>
              <a:t>l</a:t>
            </a:r>
            <a:r>
              <a:rPr lang="sl-SI" altLang="sl-SI" dirty="0" smtClean="0">
                <a:latin typeface="Garamond" panose="02020404030301010803" pitchFamily="18" charset="0"/>
              </a:rPr>
              <a:t>ikov in teles, razvrščanje, oblikovanje različnih figur iz geom. likov in teles, opisovanje, ki ne vključuje še matematične terminologije…</a:t>
            </a:r>
          </a:p>
        </p:txBody>
      </p:sp>
      <p:sp>
        <p:nvSpPr>
          <p:cNvPr id="29700" name="Ograda noge 5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hr-HR" altLang="sl-SI" sz="12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29701" name="Ograda številke diapozitiva 6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fld id="{4326D74F-939A-4F3D-AA56-052EB962C35C}" type="slidenum">
              <a:rPr lang="hr-HR" altLang="sl-SI" sz="1200">
                <a:solidFill>
                  <a:schemeClr val="tx2"/>
                </a:solidFill>
                <a:latin typeface="Arial" panose="020B0604020202020204" pitchFamily="34" charset="0"/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10</a:t>
            </a:fld>
            <a:endParaRPr lang="hr-HR" altLang="sl-SI" sz="12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4061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altLang="sl-SI" sz="3600" dirty="0">
                <a:latin typeface="Garamond" panose="02020404030301010803" pitchFamily="18" charset="0"/>
              </a:rPr>
              <a:t>2. stopnja: opisna stopnja</a:t>
            </a:r>
          </a:p>
        </p:txBody>
      </p:sp>
      <p:sp>
        <p:nvSpPr>
          <p:cNvPr id="26629" name="Ograda vsebine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>
              <a:buNone/>
              <a:defRPr/>
            </a:pPr>
            <a:r>
              <a:rPr lang="sl-SI" altLang="sl-SI" dirty="0" smtClean="0">
                <a:solidFill>
                  <a:srgbClr val="FF0000"/>
                </a:solidFill>
                <a:latin typeface="Garamond" panose="02020404030301010803" pitchFamily="18" charset="0"/>
              </a:rPr>
              <a:t>Predmet </a:t>
            </a:r>
            <a:r>
              <a:rPr lang="sl-SI" altLang="sl-SI" dirty="0" smtClean="0">
                <a:solidFill>
                  <a:srgbClr val="FF0000"/>
                </a:solidFill>
                <a:latin typeface="Garamond" panose="02020404030301010803" pitchFamily="18" charset="0"/>
              </a:rPr>
              <a:t>razmišljanja so </a:t>
            </a:r>
            <a:r>
              <a:rPr lang="sl-SI" altLang="sl-SI" dirty="0" smtClean="0">
                <a:solidFill>
                  <a:srgbClr val="FF0000"/>
                </a:solidFill>
                <a:latin typeface="Garamond" panose="02020404030301010803" pitchFamily="18" charset="0"/>
              </a:rPr>
              <a:t>skupine </a:t>
            </a:r>
            <a:r>
              <a:rPr lang="sl-SI" altLang="sl-SI" dirty="0" smtClean="0">
                <a:solidFill>
                  <a:srgbClr val="FF0000"/>
                </a:solidFill>
                <a:latin typeface="Garamond" panose="02020404030301010803" pitchFamily="18" charset="0"/>
              </a:rPr>
              <a:t>oblik.</a:t>
            </a:r>
            <a:endParaRPr lang="sl-SI" altLang="sl-SI" dirty="0" smtClean="0">
              <a:solidFill>
                <a:srgbClr val="FF0000"/>
              </a:solidFill>
              <a:latin typeface="Garamond" panose="02020404030301010803" pitchFamily="18" charset="0"/>
            </a:endParaRPr>
          </a:p>
          <a:p>
            <a:pPr>
              <a:buNone/>
              <a:defRPr/>
            </a:pPr>
            <a:endParaRPr lang="sl-SI" altLang="sl-SI" dirty="0" smtClean="0">
              <a:latin typeface="Garamond" panose="02020404030301010803" pitchFamily="18" charset="0"/>
            </a:endParaRPr>
          </a:p>
          <a:p>
            <a:pPr>
              <a:buNone/>
              <a:defRPr/>
            </a:pPr>
            <a:r>
              <a:rPr lang="sl-SI" altLang="sl-SI" dirty="0" smtClean="0">
                <a:latin typeface="Garamond" panose="02020404030301010803" pitchFamily="18" charset="0"/>
              </a:rPr>
              <a:t>Otrok/učenec prepozna in zna določiti oblike glede na njihove lastnosti (“Kvadrat je lik s 4 enako dolgimi stranicami”).</a:t>
            </a:r>
          </a:p>
          <a:p>
            <a:pPr>
              <a:buNone/>
              <a:defRPr/>
            </a:pPr>
            <a:endParaRPr lang="sl-SI" altLang="sl-SI" dirty="0" smtClean="0">
              <a:latin typeface="Garamond" panose="02020404030301010803" pitchFamily="18" charset="0"/>
            </a:endParaRPr>
          </a:p>
          <a:p>
            <a:pPr>
              <a:buNone/>
              <a:defRPr/>
            </a:pPr>
            <a:r>
              <a:rPr lang="sl-SI" altLang="sl-SI" dirty="0" smtClean="0">
                <a:solidFill>
                  <a:srgbClr val="FF0000"/>
                </a:solidFill>
                <a:latin typeface="Garamond" panose="02020404030301010803" pitchFamily="18" charset="0"/>
              </a:rPr>
              <a:t>Rezultat razmišljanja:  lastnosti </a:t>
            </a:r>
            <a:r>
              <a:rPr lang="sl-SI" altLang="sl-SI" dirty="0" smtClean="0">
                <a:solidFill>
                  <a:srgbClr val="FF0000"/>
                </a:solidFill>
                <a:latin typeface="Garamond" panose="02020404030301010803" pitchFamily="18" charset="0"/>
              </a:rPr>
              <a:t>oblik.</a:t>
            </a:r>
            <a:endParaRPr lang="sl-SI" altLang="sl-SI" dirty="0" smtClean="0">
              <a:solidFill>
                <a:srgbClr val="FF0000"/>
              </a:solidFill>
              <a:latin typeface="Garamond" panose="02020404030301010803" pitchFamily="18" charset="0"/>
            </a:endParaRPr>
          </a:p>
          <a:p>
            <a:pPr>
              <a:buNone/>
              <a:defRPr/>
            </a:pPr>
            <a:endParaRPr lang="sl-SI" altLang="sl-SI" dirty="0" smtClean="0">
              <a:latin typeface="Garamond" panose="02020404030301010803" pitchFamily="18" charset="0"/>
            </a:endParaRPr>
          </a:p>
          <a:p>
            <a:pPr>
              <a:buNone/>
              <a:defRPr/>
            </a:pPr>
            <a:r>
              <a:rPr lang="sl-SI" altLang="sl-SI" dirty="0" smtClean="0">
                <a:latin typeface="Garamond" panose="02020404030301010803" pitchFamily="18" charset="0"/>
              </a:rPr>
              <a:t>Način pridobivanja spoznanj: enako kot pri 1. </a:t>
            </a:r>
            <a:r>
              <a:rPr lang="sl-SI" altLang="sl-SI" dirty="0" smtClean="0">
                <a:latin typeface="Garamond" panose="02020404030301010803" pitchFamily="18" charset="0"/>
              </a:rPr>
              <a:t>stopnji, le da je na tej stopnji pomembno vključiti matematični jezik, opise </a:t>
            </a:r>
            <a:r>
              <a:rPr lang="sl-SI" altLang="sl-SI" dirty="0" smtClean="0">
                <a:latin typeface="Garamond" panose="02020404030301010803" pitchFamily="18" charset="0"/>
              </a:rPr>
              <a:t>geometrijskih objektov</a:t>
            </a:r>
            <a:r>
              <a:rPr lang="sl-SI" altLang="sl-SI" dirty="0" smtClean="0">
                <a:latin typeface="Garamond" panose="02020404030301010803" pitchFamily="18" charset="0"/>
              </a:rPr>
              <a:t>…</a:t>
            </a:r>
          </a:p>
        </p:txBody>
      </p:sp>
      <p:sp>
        <p:nvSpPr>
          <p:cNvPr id="30724" name="Ograda noge 5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hr-HR" altLang="sl-SI" sz="12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30725" name="Ograda številke diapozitiva 6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fld id="{64CDAEF9-431C-4BF3-A79D-E36A0BB57FC1}" type="slidenum">
              <a:rPr lang="hr-HR" altLang="sl-SI" sz="1200">
                <a:solidFill>
                  <a:schemeClr val="tx2"/>
                </a:solidFill>
                <a:latin typeface="Arial" panose="020B0604020202020204" pitchFamily="34" charset="0"/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11</a:t>
            </a:fld>
            <a:endParaRPr lang="hr-HR" altLang="sl-SI" sz="12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4399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Naslov 3"/>
          <p:cNvSpPr>
            <a:spLocks noGrp="1"/>
          </p:cNvSpPr>
          <p:nvPr>
            <p:ph type="title"/>
          </p:nvPr>
        </p:nvSpPr>
        <p:spPr>
          <a:xfrm>
            <a:off x="2154238" y="365126"/>
            <a:ext cx="7886700" cy="1325563"/>
          </a:xfrm>
        </p:spPr>
        <p:txBody>
          <a:bodyPr/>
          <a:lstStyle/>
          <a:p>
            <a:pPr eaLnBrk="1" hangingPunct="1"/>
            <a:r>
              <a:rPr lang="sl-SI" altLang="sl-SI" sz="3600" dirty="0">
                <a:latin typeface="Garamond" panose="02020404030301010803" pitchFamily="18" charset="0"/>
              </a:rPr>
              <a:t>Primerjava</a:t>
            </a:r>
          </a:p>
        </p:txBody>
      </p:sp>
      <p:sp>
        <p:nvSpPr>
          <p:cNvPr id="31747" name="Ograda besedila 4"/>
          <p:cNvSpPr>
            <a:spLocks noGrp="1"/>
          </p:cNvSpPr>
          <p:nvPr>
            <p:ph type="body" idx="1"/>
          </p:nvPr>
        </p:nvSpPr>
        <p:spPr>
          <a:xfrm>
            <a:off x="2154239" y="1681163"/>
            <a:ext cx="3868737" cy="823912"/>
          </a:xfrm>
        </p:spPr>
        <p:txBody>
          <a:bodyPr/>
          <a:lstStyle/>
          <a:p>
            <a:pPr>
              <a:spcBef>
                <a:spcPts val="575"/>
              </a:spcBef>
            </a:pPr>
            <a:r>
              <a:rPr lang="sl-SI" altLang="sl-SI" dirty="0" smtClean="0">
                <a:latin typeface="Garamond" panose="02020404030301010803" pitchFamily="18" charset="0"/>
              </a:rPr>
              <a:t>Vizualna stopnja</a:t>
            </a:r>
          </a:p>
        </p:txBody>
      </p:sp>
      <p:sp>
        <p:nvSpPr>
          <p:cNvPr id="31748" name="Ograda vsebine 5"/>
          <p:cNvSpPr>
            <a:spLocks noGrp="1"/>
          </p:cNvSpPr>
          <p:nvPr>
            <p:ph sz="half" idx="2"/>
          </p:nvPr>
        </p:nvSpPr>
        <p:spPr>
          <a:xfrm>
            <a:off x="1897063" y="2505076"/>
            <a:ext cx="4114800" cy="2549525"/>
          </a:xfrm>
        </p:spPr>
        <p:txBody>
          <a:bodyPr/>
          <a:lstStyle/>
          <a:p>
            <a:pPr eaLnBrk="1" hangingPunct="1"/>
            <a:r>
              <a:rPr lang="sl-SI" altLang="sl-SI" dirty="0" smtClean="0">
                <a:latin typeface="Garamond" panose="02020404030301010803" pitchFamily="18" charset="0"/>
              </a:rPr>
              <a:t>Lega in velikost sta pomembni </a:t>
            </a:r>
          </a:p>
        </p:txBody>
      </p:sp>
      <p:sp>
        <p:nvSpPr>
          <p:cNvPr id="31749" name="Ograda besedila 6"/>
          <p:cNvSpPr>
            <a:spLocks noGrp="1"/>
          </p:cNvSpPr>
          <p:nvPr>
            <p:ph type="body" sz="quarter" idx="3"/>
          </p:nvPr>
        </p:nvSpPr>
        <p:spPr>
          <a:xfrm>
            <a:off x="6153150" y="1681163"/>
            <a:ext cx="3887788" cy="823912"/>
          </a:xfrm>
        </p:spPr>
        <p:txBody>
          <a:bodyPr/>
          <a:lstStyle/>
          <a:p>
            <a:pPr>
              <a:spcBef>
                <a:spcPts val="575"/>
              </a:spcBef>
            </a:pPr>
            <a:r>
              <a:rPr lang="sl-SI" altLang="sl-SI" dirty="0" smtClean="0">
                <a:latin typeface="Garamond" panose="02020404030301010803" pitchFamily="18" charset="0"/>
              </a:rPr>
              <a:t>Opisna stopnja</a:t>
            </a:r>
          </a:p>
        </p:txBody>
      </p:sp>
      <p:sp>
        <p:nvSpPr>
          <p:cNvPr id="31750" name="Ograda vsebine 7"/>
          <p:cNvSpPr>
            <a:spLocks noGrp="1"/>
          </p:cNvSpPr>
          <p:nvPr>
            <p:ph sz="quarter" idx="4"/>
          </p:nvPr>
        </p:nvSpPr>
        <p:spPr>
          <a:xfrm>
            <a:off x="6145213" y="2473325"/>
            <a:ext cx="4043362" cy="2693988"/>
          </a:xfrm>
        </p:spPr>
        <p:txBody>
          <a:bodyPr/>
          <a:lstStyle/>
          <a:p>
            <a:pPr eaLnBrk="1" hangingPunct="1"/>
            <a:r>
              <a:rPr lang="sl-SI" altLang="sl-SI" dirty="0" smtClean="0">
                <a:latin typeface="Garamond" panose="02020404030301010803" pitchFamily="18" charset="0"/>
              </a:rPr>
              <a:t>Lega in velikost nista pomembni.</a:t>
            </a:r>
          </a:p>
          <a:p>
            <a:pPr eaLnBrk="1" hangingPunct="1"/>
            <a:r>
              <a:rPr lang="sl-SI" altLang="sl-SI" dirty="0" smtClean="0">
                <a:latin typeface="Garamond" panose="02020404030301010803" pitchFamily="18" charset="0"/>
              </a:rPr>
              <a:t>Zmožnost posplošitve na vse oblike z določeno skupno lastnostjo. </a:t>
            </a:r>
          </a:p>
        </p:txBody>
      </p:sp>
      <p:sp>
        <p:nvSpPr>
          <p:cNvPr id="31751" name="Ograda noge 9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hr-HR" altLang="sl-SI" sz="12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31752" name="Ograda številke diapozitiva 12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fld id="{43AADAA0-AB47-4037-97B2-E709075938F5}" type="slidenum">
              <a:rPr lang="hr-HR" altLang="sl-SI" sz="1200">
                <a:solidFill>
                  <a:schemeClr val="tx2"/>
                </a:solidFill>
                <a:latin typeface="Arial" panose="020B0604020202020204" pitchFamily="34" charset="0"/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12</a:t>
            </a:fld>
            <a:endParaRPr lang="hr-HR" altLang="sl-SI" sz="12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9" name="Pravokotnik 8"/>
          <p:cNvSpPr/>
          <p:nvPr/>
        </p:nvSpPr>
        <p:spPr>
          <a:xfrm>
            <a:off x="2376489" y="3551239"/>
            <a:ext cx="649287" cy="64928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sl-SI"/>
          </a:p>
        </p:txBody>
      </p:sp>
      <p:sp>
        <p:nvSpPr>
          <p:cNvPr id="11" name="Pravokotnik 10"/>
          <p:cNvSpPr/>
          <p:nvPr/>
        </p:nvSpPr>
        <p:spPr>
          <a:xfrm rot="8204128">
            <a:off x="3825875" y="3522664"/>
            <a:ext cx="649288" cy="64928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sl-SI"/>
          </a:p>
        </p:txBody>
      </p:sp>
      <p:sp>
        <p:nvSpPr>
          <p:cNvPr id="31755" name="Ograda vsebine 5"/>
          <p:cNvSpPr txBox="1">
            <a:spLocks/>
          </p:cNvSpPr>
          <p:nvPr/>
        </p:nvSpPr>
        <p:spPr bwMode="auto">
          <a:xfrm>
            <a:off x="1992314" y="4292600"/>
            <a:ext cx="7343775" cy="175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20000"/>
              </a:spcBef>
              <a:buFontTx/>
              <a:buNone/>
            </a:pPr>
            <a:endParaRPr lang="sl-SI" altLang="sl-SI" sz="2400" dirty="0">
              <a:latin typeface="Perpetua" panose="02020502060401020303" pitchFamily="18" charset="0"/>
            </a:endParaRPr>
          </a:p>
          <a:p>
            <a:pPr eaLnBrk="1" hangingPunct="1">
              <a:lnSpc>
                <a:spcPct val="100000"/>
              </a:lnSpc>
              <a:spcBef>
                <a:spcPct val="20000"/>
              </a:spcBef>
              <a:buFontTx/>
              <a:buNone/>
            </a:pPr>
            <a:r>
              <a:rPr lang="sl-SI" altLang="sl-SI" sz="2400" dirty="0"/>
              <a:t>Ugotovitev: lastnosti, ki so bile na prejšnji stopnji bistvene, na naslednji niso več.</a:t>
            </a:r>
          </a:p>
        </p:txBody>
      </p:sp>
    </p:spTree>
    <p:extLst>
      <p:ext uri="{BB962C8B-B14F-4D97-AF65-F5344CB8AC3E}">
        <p14:creationId xmlns:p14="http://schemas.microsoft.com/office/powerpoint/2010/main" val="1696826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>
              <a:defRPr/>
            </a:pPr>
            <a:r>
              <a:rPr lang="sl-SI" dirty="0" smtClean="0"/>
              <a:t/>
            </a:r>
            <a:br>
              <a:rPr lang="sl-SI" dirty="0" smtClean="0"/>
            </a:br>
            <a:r>
              <a:rPr lang="sl-SI" dirty="0">
                <a:latin typeface="Garamond" panose="02020404030301010803" pitchFamily="18" charset="0"/>
              </a:rPr>
              <a:t>3. stopnja: abstraktno relacijska stopnja</a:t>
            </a:r>
            <a:r>
              <a:rPr lang="sl-SI" dirty="0" smtClean="0">
                <a:latin typeface="Garamond" panose="02020404030301010803" pitchFamily="18" charset="0"/>
              </a:rPr>
              <a:t/>
            </a:r>
            <a:br>
              <a:rPr lang="sl-SI" dirty="0" smtClean="0">
                <a:latin typeface="Garamond" panose="02020404030301010803" pitchFamily="18" charset="0"/>
              </a:rPr>
            </a:br>
            <a:r>
              <a:rPr lang="sl-SI" dirty="0" smtClean="0">
                <a:latin typeface="Garamond" panose="02020404030301010803" pitchFamily="18" charset="0"/>
              </a:rPr>
              <a:t/>
            </a:r>
            <a:br>
              <a:rPr lang="sl-SI" dirty="0" smtClean="0">
                <a:latin typeface="Garamond" panose="02020404030301010803" pitchFamily="18" charset="0"/>
              </a:rPr>
            </a:br>
            <a:endParaRPr lang="sl-SI" dirty="0">
              <a:latin typeface="Garamond" panose="02020404030301010803" pitchFamily="18" charset="0"/>
            </a:endParaRPr>
          </a:p>
        </p:txBody>
      </p:sp>
      <p:sp>
        <p:nvSpPr>
          <p:cNvPr id="29701" name="Ograda vsebine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>
              <a:buNone/>
              <a:defRPr/>
            </a:pPr>
            <a:r>
              <a:rPr lang="sl-SI" altLang="sl-SI" dirty="0" smtClean="0">
                <a:solidFill>
                  <a:srgbClr val="FF0000"/>
                </a:solidFill>
                <a:latin typeface="Garamond" panose="02020404030301010803" pitchFamily="18" charset="0"/>
              </a:rPr>
              <a:t>Predmet </a:t>
            </a:r>
            <a:r>
              <a:rPr lang="sl-SI" altLang="sl-SI" dirty="0" smtClean="0">
                <a:solidFill>
                  <a:srgbClr val="FF0000"/>
                </a:solidFill>
                <a:latin typeface="Garamond" panose="02020404030301010803" pitchFamily="18" charset="0"/>
              </a:rPr>
              <a:t>razmišljanja so </a:t>
            </a:r>
            <a:r>
              <a:rPr lang="sl-SI" altLang="sl-SI" dirty="0" smtClean="0">
                <a:solidFill>
                  <a:srgbClr val="FF0000"/>
                </a:solidFill>
                <a:latin typeface="Garamond" panose="02020404030301010803" pitchFamily="18" charset="0"/>
              </a:rPr>
              <a:t>lastnosti oblik</a:t>
            </a:r>
          </a:p>
          <a:p>
            <a:pPr>
              <a:buNone/>
              <a:defRPr/>
            </a:pPr>
            <a:endParaRPr lang="sl-SI" altLang="sl-SI" dirty="0" smtClean="0">
              <a:latin typeface="Garamond" panose="02020404030301010803" pitchFamily="18" charset="0"/>
            </a:endParaRPr>
          </a:p>
          <a:p>
            <a:pPr>
              <a:buNone/>
              <a:defRPr/>
            </a:pPr>
            <a:r>
              <a:rPr lang="sl-SI" altLang="sl-SI" dirty="0" smtClean="0">
                <a:latin typeface="Garamond" panose="02020404030301010803" pitchFamily="18" charset="0"/>
              </a:rPr>
              <a:t>Učenec je zmožen razmišljati o lastnostih oblik tudi v odsotnosti le-te. Zaznajo odnose med različnimi oblikami.</a:t>
            </a:r>
          </a:p>
          <a:p>
            <a:pPr>
              <a:buNone/>
              <a:defRPr/>
            </a:pPr>
            <a:endParaRPr lang="sl-SI" altLang="sl-SI" dirty="0" smtClean="0">
              <a:latin typeface="Garamond" panose="02020404030301010803" pitchFamily="18" charset="0"/>
            </a:endParaRPr>
          </a:p>
          <a:p>
            <a:pPr>
              <a:buNone/>
              <a:defRPr/>
            </a:pPr>
            <a:r>
              <a:rPr lang="sl-SI" altLang="sl-SI" dirty="0" smtClean="0">
                <a:solidFill>
                  <a:srgbClr val="FF0000"/>
                </a:solidFill>
                <a:latin typeface="Garamond" panose="02020404030301010803" pitchFamily="18" charset="0"/>
              </a:rPr>
              <a:t>Rezultat razmišljanja: </a:t>
            </a:r>
            <a:r>
              <a:rPr lang="sl-SI" altLang="sl-SI" dirty="0" smtClean="0">
                <a:solidFill>
                  <a:srgbClr val="FF0000"/>
                </a:solidFill>
                <a:latin typeface="Garamond" panose="02020404030301010803" pitchFamily="18" charset="0"/>
              </a:rPr>
              <a:t>odnosi </a:t>
            </a:r>
            <a:r>
              <a:rPr lang="sl-SI" altLang="sl-SI" dirty="0" smtClean="0">
                <a:solidFill>
                  <a:srgbClr val="FF0000"/>
                </a:solidFill>
                <a:latin typeface="Garamond" panose="02020404030301010803" pitchFamily="18" charset="0"/>
              </a:rPr>
              <a:t>med lastnostmi </a:t>
            </a:r>
            <a:r>
              <a:rPr lang="sl-SI" altLang="sl-SI" dirty="0" smtClean="0">
                <a:solidFill>
                  <a:srgbClr val="FF0000"/>
                </a:solidFill>
                <a:latin typeface="Garamond" panose="02020404030301010803" pitchFamily="18" charset="0"/>
              </a:rPr>
              <a:t>oblik.</a:t>
            </a:r>
            <a:endParaRPr lang="sl-SI" altLang="sl-SI" dirty="0" smtClean="0">
              <a:solidFill>
                <a:srgbClr val="FF0000"/>
              </a:solidFill>
              <a:latin typeface="Garamond" panose="02020404030301010803" pitchFamily="18" charset="0"/>
            </a:endParaRPr>
          </a:p>
          <a:p>
            <a:pPr>
              <a:buNone/>
              <a:defRPr/>
            </a:pPr>
            <a:endParaRPr lang="sl-SI" altLang="sl-SI" dirty="0" smtClean="0">
              <a:latin typeface="Garamond" panose="02020404030301010803" pitchFamily="18" charset="0"/>
            </a:endParaRPr>
          </a:p>
          <a:p>
            <a:pPr>
              <a:buNone/>
              <a:defRPr/>
            </a:pPr>
            <a:r>
              <a:rPr lang="sl-SI" altLang="sl-SI" dirty="0" smtClean="0">
                <a:latin typeface="Garamond" panose="02020404030301010803" pitchFamily="18" charset="0"/>
              </a:rPr>
              <a:t>Način  pridobivanja spoznanj: logično sklepanje na osnovi opisov oz. na osnovi opisov vpeljevanje hierarhije med pojmi.</a:t>
            </a:r>
          </a:p>
        </p:txBody>
      </p:sp>
      <p:sp>
        <p:nvSpPr>
          <p:cNvPr id="32772" name="Ograda noge 5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hr-HR" altLang="sl-SI" sz="12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32773" name="Ograda številke diapozitiva 6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fld id="{F08E4639-3B47-4E64-8A0F-8BEC85D3CE1A}" type="slidenum">
              <a:rPr lang="hr-HR" altLang="sl-SI" sz="1200">
                <a:solidFill>
                  <a:schemeClr val="tx2"/>
                </a:solidFill>
                <a:latin typeface="Arial" panose="020B0604020202020204" pitchFamily="34" charset="0"/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13</a:t>
            </a:fld>
            <a:endParaRPr lang="hr-HR" altLang="sl-SI" sz="12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8468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Naslov 3"/>
          <p:cNvSpPr>
            <a:spLocks noGrp="1"/>
          </p:cNvSpPr>
          <p:nvPr>
            <p:ph type="title"/>
          </p:nvPr>
        </p:nvSpPr>
        <p:spPr>
          <a:xfrm>
            <a:off x="2154238" y="365126"/>
            <a:ext cx="7886700" cy="1325563"/>
          </a:xfrm>
        </p:spPr>
        <p:txBody>
          <a:bodyPr/>
          <a:lstStyle/>
          <a:p>
            <a:pPr eaLnBrk="1" hangingPunct="1"/>
            <a:r>
              <a:rPr lang="sl-SI" altLang="sl-SI" sz="2800" dirty="0">
                <a:latin typeface="Garamond" panose="02020404030301010803" pitchFamily="18" charset="0"/>
              </a:rPr>
              <a:t>Primerjava</a:t>
            </a:r>
          </a:p>
        </p:txBody>
      </p:sp>
      <p:sp>
        <p:nvSpPr>
          <p:cNvPr id="33795" name="Ograda besedila 4"/>
          <p:cNvSpPr>
            <a:spLocks noGrp="1"/>
          </p:cNvSpPr>
          <p:nvPr>
            <p:ph type="body" idx="1"/>
          </p:nvPr>
        </p:nvSpPr>
        <p:spPr>
          <a:xfrm>
            <a:off x="2154239" y="1681163"/>
            <a:ext cx="3868737" cy="823912"/>
          </a:xfrm>
        </p:spPr>
        <p:txBody>
          <a:bodyPr/>
          <a:lstStyle/>
          <a:p>
            <a:pPr>
              <a:spcBef>
                <a:spcPts val="575"/>
              </a:spcBef>
            </a:pPr>
            <a:r>
              <a:rPr lang="sl-SI" altLang="sl-SI" dirty="0" smtClean="0">
                <a:latin typeface="Garamond" panose="02020404030301010803" pitchFamily="18" charset="0"/>
              </a:rPr>
              <a:t>Opisna  stopnja</a:t>
            </a:r>
          </a:p>
        </p:txBody>
      </p:sp>
      <p:sp>
        <p:nvSpPr>
          <p:cNvPr id="33796" name="Ograda vsebine 5"/>
          <p:cNvSpPr>
            <a:spLocks noGrp="1"/>
          </p:cNvSpPr>
          <p:nvPr>
            <p:ph sz="half" idx="2"/>
          </p:nvPr>
        </p:nvSpPr>
        <p:spPr>
          <a:xfrm>
            <a:off x="2154239" y="2505075"/>
            <a:ext cx="3868737" cy="3684588"/>
          </a:xfrm>
        </p:spPr>
        <p:txBody>
          <a:bodyPr/>
          <a:lstStyle/>
          <a:p>
            <a:pPr eaLnBrk="1" hangingPunct="1"/>
            <a:r>
              <a:rPr lang="sl-SI" altLang="sl-SI" dirty="0" smtClean="0">
                <a:latin typeface="Garamond" panose="02020404030301010803" pitchFamily="18" charset="0"/>
              </a:rPr>
              <a:t>Otrok/učenec zna našteti vse lastnosti kvadrata in pravokotnika, vendar ne zazna odnosa med tema dvema skupinama likov</a:t>
            </a:r>
          </a:p>
        </p:txBody>
      </p:sp>
      <p:sp>
        <p:nvSpPr>
          <p:cNvPr id="33797" name="Ograda besedila 6"/>
          <p:cNvSpPr>
            <a:spLocks noGrp="1"/>
          </p:cNvSpPr>
          <p:nvPr>
            <p:ph type="body" sz="quarter" idx="3"/>
          </p:nvPr>
        </p:nvSpPr>
        <p:spPr>
          <a:xfrm>
            <a:off x="6096000" y="401638"/>
            <a:ext cx="3887788" cy="823912"/>
          </a:xfrm>
        </p:spPr>
        <p:txBody>
          <a:bodyPr/>
          <a:lstStyle/>
          <a:p>
            <a:pPr>
              <a:spcBef>
                <a:spcPts val="575"/>
              </a:spcBef>
            </a:pPr>
            <a:r>
              <a:rPr lang="sl-SI" altLang="sl-SI" dirty="0" smtClean="0">
                <a:latin typeface="Garamond" panose="02020404030301010803" pitchFamily="18" charset="0"/>
              </a:rPr>
              <a:t>Abstraktno relacijska stopnja</a:t>
            </a:r>
          </a:p>
        </p:txBody>
      </p:sp>
      <p:sp>
        <p:nvSpPr>
          <p:cNvPr id="8" name="Ograda vsebine 7"/>
          <p:cNvSpPr>
            <a:spLocks noGrp="1"/>
          </p:cNvSpPr>
          <p:nvPr>
            <p:ph sz="quarter" idx="4"/>
          </p:nvPr>
        </p:nvSpPr>
        <p:spPr>
          <a:xfrm>
            <a:off x="6153150" y="2505075"/>
            <a:ext cx="3887788" cy="3684588"/>
          </a:xfrm>
        </p:spPr>
        <p:txBody>
          <a:bodyPr rtlCol="0">
            <a:normAutofit fontScale="77500" lnSpcReduction="20000"/>
          </a:bodyPr>
          <a:lstStyle/>
          <a:p>
            <a:pPr marL="274320" indent="-274320">
              <a:spcBef>
                <a:spcPts val="580"/>
              </a:spcBef>
              <a:buNone/>
              <a:defRPr/>
            </a:pPr>
            <a:endParaRPr lang="sl-SI" dirty="0" smtClean="0"/>
          </a:p>
          <a:p>
            <a:pPr marL="274320" indent="-274320">
              <a:spcBef>
                <a:spcPts val="580"/>
              </a:spcBef>
              <a:buNone/>
              <a:defRPr/>
            </a:pPr>
            <a:endParaRPr lang="sl-SI" dirty="0" smtClean="0"/>
          </a:p>
          <a:p>
            <a:pPr marL="274320" indent="-274320">
              <a:spcBef>
                <a:spcPts val="580"/>
              </a:spcBef>
              <a:buNone/>
              <a:defRPr/>
            </a:pPr>
            <a:endParaRPr lang="sl-SI" dirty="0" smtClean="0"/>
          </a:p>
          <a:p>
            <a:pPr marL="274320" indent="-274320">
              <a:spcBef>
                <a:spcPts val="580"/>
              </a:spcBef>
              <a:buNone/>
              <a:defRPr/>
            </a:pPr>
            <a:endParaRPr lang="sl-SI" dirty="0" smtClean="0"/>
          </a:p>
          <a:p>
            <a:pPr marL="274320" indent="-274320">
              <a:spcBef>
                <a:spcPts val="580"/>
              </a:spcBef>
              <a:buNone/>
              <a:defRPr/>
            </a:pPr>
            <a:endParaRPr lang="sl-SI" dirty="0" smtClean="0"/>
          </a:p>
          <a:p>
            <a:pPr marL="274320" indent="-274320">
              <a:spcBef>
                <a:spcPts val="580"/>
              </a:spcBef>
              <a:buNone/>
              <a:defRPr/>
            </a:pPr>
            <a:endParaRPr lang="sl-SI" dirty="0" smtClean="0"/>
          </a:p>
          <a:p>
            <a:pPr marL="274320" indent="-274320">
              <a:spcBef>
                <a:spcPts val="580"/>
              </a:spcBef>
              <a:buNone/>
              <a:defRPr/>
            </a:pPr>
            <a:endParaRPr lang="sl-SI" dirty="0" smtClean="0"/>
          </a:p>
          <a:p>
            <a:pPr marL="274320" indent="-274320">
              <a:spcBef>
                <a:spcPts val="580"/>
              </a:spcBef>
              <a:buNone/>
              <a:defRPr/>
            </a:pPr>
            <a:endParaRPr lang="sl-SI" dirty="0" smtClean="0"/>
          </a:p>
          <a:p>
            <a:pPr marL="274320" indent="-274320">
              <a:spcBef>
                <a:spcPts val="580"/>
              </a:spcBef>
              <a:buNone/>
              <a:defRPr/>
            </a:pPr>
            <a:r>
              <a:rPr lang="sl-SI" sz="2400" dirty="0">
                <a:latin typeface="Garamond" panose="02020404030301010803" pitchFamily="18" charset="0"/>
              </a:rPr>
              <a:t>Če ‚postavimo‘ kvadrat k opisu pravokotnika, je mogoče ugotoviti, da izpolnjuje vse pogoje, obratno pa ne drži. Zato rečemo, da kvadrat  spada med pravokotnike.</a:t>
            </a:r>
          </a:p>
          <a:p>
            <a:pPr marL="274320" indent="-274320">
              <a:spcBef>
                <a:spcPts val="580"/>
              </a:spcBef>
              <a:buNone/>
              <a:defRPr/>
            </a:pPr>
            <a:endParaRPr lang="sl-SI" dirty="0"/>
          </a:p>
        </p:txBody>
      </p:sp>
      <p:sp>
        <p:nvSpPr>
          <p:cNvPr id="33799" name="Ograda noge 8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hr-HR" altLang="sl-SI" sz="12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33800" name="Ograda številke diapozitiva 10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fld id="{A85A141E-611D-4B8F-A2A7-1A3943FDE24C}" type="slidenum">
              <a:rPr lang="hr-HR" altLang="sl-SI" sz="1200">
                <a:solidFill>
                  <a:schemeClr val="tx2"/>
                </a:solidFill>
                <a:latin typeface="Arial" panose="020B0604020202020204" pitchFamily="34" charset="0"/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14</a:t>
            </a:fld>
            <a:endParaRPr lang="hr-HR" altLang="sl-SI" sz="12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10" name="Tabela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3066503"/>
              </p:ext>
            </p:extLst>
          </p:nvPr>
        </p:nvGraphicFramePr>
        <p:xfrm>
          <a:off x="6096000" y="1392238"/>
          <a:ext cx="4032250" cy="34862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161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161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8730">
                <a:tc>
                  <a:txBody>
                    <a:bodyPr/>
                    <a:lstStyle/>
                    <a:p>
                      <a:r>
                        <a:rPr lang="sl-SI" sz="1800" dirty="0" smtClean="0">
                          <a:latin typeface="Garamond" panose="02020404030301010803" pitchFamily="18" charset="0"/>
                        </a:rPr>
                        <a:t>pravokotnik</a:t>
                      </a:r>
                      <a:endParaRPr lang="sl-SI" sz="1800" dirty="0">
                        <a:latin typeface="Garamond" panose="02020404030301010803" pitchFamily="18" charset="0"/>
                      </a:endParaRPr>
                    </a:p>
                  </a:txBody>
                  <a:tcPr marL="91436" marR="91436" marT="45702" marB="45702"/>
                </a:tc>
                <a:tc>
                  <a:txBody>
                    <a:bodyPr/>
                    <a:lstStyle/>
                    <a:p>
                      <a:r>
                        <a:rPr lang="sl-SI" sz="1800" dirty="0" smtClean="0">
                          <a:latin typeface="Garamond" panose="02020404030301010803" pitchFamily="18" charset="0"/>
                        </a:rPr>
                        <a:t>kvadrat</a:t>
                      </a:r>
                      <a:endParaRPr lang="sl-SI" sz="1800" dirty="0">
                        <a:latin typeface="Garamond" panose="02020404030301010803" pitchFamily="18" charset="0"/>
                      </a:endParaRPr>
                    </a:p>
                  </a:txBody>
                  <a:tcPr marL="91436" marR="91436" marT="45702" marB="45702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8730">
                <a:tc>
                  <a:txBody>
                    <a:bodyPr/>
                    <a:lstStyle/>
                    <a:p>
                      <a:r>
                        <a:rPr lang="sl-SI" sz="1800" dirty="0" smtClean="0">
                          <a:latin typeface="Garamond" panose="02020404030301010803" pitchFamily="18" charset="0"/>
                        </a:rPr>
                        <a:t>Ima 4 stranice</a:t>
                      </a:r>
                      <a:endParaRPr lang="sl-SI" sz="1800" dirty="0">
                        <a:latin typeface="Garamond" panose="02020404030301010803" pitchFamily="18" charset="0"/>
                      </a:endParaRPr>
                    </a:p>
                  </a:txBody>
                  <a:tcPr marL="91436" marR="91436" marT="45702" marB="45702"/>
                </a:tc>
                <a:tc>
                  <a:txBody>
                    <a:bodyPr/>
                    <a:lstStyle/>
                    <a:p>
                      <a:r>
                        <a:rPr lang="sl-SI" sz="1800" dirty="0" smtClean="0">
                          <a:latin typeface="Garamond" panose="02020404030301010803" pitchFamily="18" charset="0"/>
                        </a:rPr>
                        <a:t>Ima 4 stranice</a:t>
                      </a:r>
                      <a:endParaRPr lang="sl-SI" sz="1800" dirty="0">
                        <a:latin typeface="Garamond" panose="02020404030301010803" pitchFamily="18" charset="0"/>
                      </a:endParaRPr>
                    </a:p>
                  </a:txBody>
                  <a:tcPr marL="91436" marR="91436" marT="45702" marB="45702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14333">
                <a:tc>
                  <a:txBody>
                    <a:bodyPr/>
                    <a:lstStyle/>
                    <a:p>
                      <a:r>
                        <a:rPr lang="sl-SI" sz="1800" dirty="0" smtClean="0">
                          <a:latin typeface="Garamond" panose="02020404030301010803" pitchFamily="18" charset="0"/>
                        </a:rPr>
                        <a:t>Paroma vzporedne</a:t>
                      </a:r>
                      <a:r>
                        <a:rPr lang="sl-SI" sz="1800" baseline="0" dirty="0" smtClean="0">
                          <a:latin typeface="Garamond" panose="02020404030301010803" pitchFamily="18" charset="0"/>
                        </a:rPr>
                        <a:t> stranice in enako dolge</a:t>
                      </a:r>
                      <a:endParaRPr lang="sl-SI" sz="1800" dirty="0">
                        <a:latin typeface="Garamond" panose="02020404030301010803" pitchFamily="18" charset="0"/>
                      </a:endParaRPr>
                    </a:p>
                  </a:txBody>
                  <a:tcPr marL="91436" marR="91436" marT="45702" marB="45702"/>
                </a:tc>
                <a:tc>
                  <a:txBody>
                    <a:bodyPr/>
                    <a:lstStyle/>
                    <a:p>
                      <a:r>
                        <a:rPr lang="sl-SI" sz="1800" dirty="0" smtClean="0">
                          <a:latin typeface="Garamond" panose="02020404030301010803" pitchFamily="18" charset="0"/>
                        </a:rPr>
                        <a:t>Paroma vzporedne</a:t>
                      </a:r>
                      <a:r>
                        <a:rPr lang="sl-SI" sz="1800" baseline="0" dirty="0" smtClean="0">
                          <a:latin typeface="Garamond" panose="02020404030301010803" pitchFamily="18" charset="0"/>
                        </a:rPr>
                        <a:t> stranice in enako dolge</a:t>
                      </a:r>
                      <a:endParaRPr lang="sl-SI" sz="1800" dirty="0">
                        <a:latin typeface="Garamond" panose="02020404030301010803" pitchFamily="18" charset="0"/>
                      </a:endParaRPr>
                    </a:p>
                  </a:txBody>
                  <a:tcPr marL="91436" marR="91436" marT="45702" marB="45702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14333">
                <a:tc>
                  <a:txBody>
                    <a:bodyPr/>
                    <a:lstStyle/>
                    <a:p>
                      <a:r>
                        <a:rPr lang="sl-SI" sz="1800" dirty="0" err="1" smtClean="0">
                          <a:latin typeface="Garamond" panose="02020404030301010803" pitchFamily="18" charset="0"/>
                        </a:rPr>
                        <a:t>Sos</a:t>
                      </a:r>
                      <a:r>
                        <a:rPr lang="sl-SI" sz="1800" dirty="0" smtClean="0">
                          <a:latin typeface="Garamond" panose="02020404030301010803" pitchFamily="18" charset="0"/>
                        </a:rPr>
                        <a:t>. stranici sta pravokotni</a:t>
                      </a:r>
                      <a:endParaRPr lang="sl-SI" sz="1800" dirty="0">
                        <a:latin typeface="Garamond" panose="02020404030301010803" pitchFamily="18" charset="0"/>
                      </a:endParaRPr>
                    </a:p>
                  </a:txBody>
                  <a:tcPr marL="91436" marR="91436" marT="45702" marB="45702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1800" dirty="0" err="1" smtClean="0">
                          <a:latin typeface="Garamond" panose="02020404030301010803" pitchFamily="18" charset="0"/>
                        </a:rPr>
                        <a:t>Sos</a:t>
                      </a:r>
                      <a:r>
                        <a:rPr lang="sl-SI" sz="1800" dirty="0" smtClean="0">
                          <a:latin typeface="Garamond" panose="02020404030301010803" pitchFamily="18" charset="0"/>
                        </a:rPr>
                        <a:t>. stranici sta pravokotni</a:t>
                      </a:r>
                    </a:p>
                    <a:p>
                      <a:endParaRPr lang="sl-SI" sz="1800" dirty="0">
                        <a:latin typeface="Garamond" panose="02020404030301010803" pitchFamily="18" charset="0"/>
                      </a:endParaRPr>
                    </a:p>
                  </a:txBody>
                  <a:tcPr marL="91436" marR="91436" marT="45702" marB="45702"/>
                </a:tc>
                <a:extLst>
                  <a:ext uri="{0D108BD9-81ED-4DB2-BD59-A6C34878D82A}">
                    <a16:rowId xmlns:a16="http://schemas.microsoft.com/office/drawing/2014/main" val="763629824"/>
                  </a:ext>
                </a:extLst>
              </a:tr>
              <a:tr h="640024">
                <a:tc>
                  <a:txBody>
                    <a:bodyPr/>
                    <a:lstStyle/>
                    <a:p>
                      <a:endParaRPr lang="sl-SI" sz="1800" dirty="0">
                        <a:latin typeface="Garamond" panose="02020404030301010803" pitchFamily="18" charset="0"/>
                      </a:endParaRPr>
                    </a:p>
                  </a:txBody>
                  <a:tcPr marL="91436" marR="91436" marT="45702" marB="45702"/>
                </a:tc>
                <a:tc>
                  <a:txBody>
                    <a:bodyPr/>
                    <a:lstStyle/>
                    <a:p>
                      <a:r>
                        <a:rPr lang="sl-SI" sz="1800" dirty="0" smtClean="0">
                          <a:latin typeface="Garamond" panose="02020404030301010803" pitchFamily="18" charset="0"/>
                        </a:rPr>
                        <a:t>Vse stranice so enako dolge</a:t>
                      </a:r>
                      <a:endParaRPr lang="sl-SI" sz="1800" dirty="0">
                        <a:latin typeface="Garamond" panose="02020404030301010803" pitchFamily="18" charset="0"/>
                      </a:endParaRPr>
                    </a:p>
                  </a:txBody>
                  <a:tcPr marL="91436" marR="91436" marT="45702" marB="45702"/>
                </a:tc>
                <a:extLst>
                  <a:ext uri="{0D108BD9-81ED-4DB2-BD59-A6C34878D82A}">
                    <a16:rowId xmlns:a16="http://schemas.microsoft.com/office/drawing/2014/main" val="143872502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98335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altLang="sl-SI" sz="2800" dirty="0">
                <a:latin typeface="Garamond" panose="02020404030301010803" pitchFamily="18" charset="0"/>
              </a:rPr>
              <a:t>4. stopnja: formalno deduktivna stopnja </a:t>
            </a:r>
          </a:p>
        </p:txBody>
      </p:sp>
      <p:sp>
        <p:nvSpPr>
          <p:cNvPr id="34819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sl-SI" altLang="sl-SI" dirty="0" smtClean="0">
                <a:latin typeface="Garamond" panose="02020404030301010803" pitchFamily="18" charset="0"/>
              </a:rPr>
              <a:t>Predmet razmišljanja: </a:t>
            </a:r>
            <a:r>
              <a:rPr lang="sl-SI" altLang="sl-SI" dirty="0" smtClean="0">
                <a:latin typeface="Garamond" panose="02020404030301010803" pitchFamily="18" charset="0"/>
              </a:rPr>
              <a:t>odnosi </a:t>
            </a:r>
            <a:r>
              <a:rPr lang="sl-SI" altLang="sl-SI" dirty="0" smtClean="0">
                <a:latin typeface="Garamond" panose="02020404030301010803" pitchFamily="18" charset="0"/>
              </a:rPr>
              <a:t>med lastnostmi oblik</a:t>
            </a:r>
          </a:p>
          <a:p>
            <a:pPr eaLnBrk="1" hangingPunct="1"/>
            <a:r>
              <a:rPr lang="sl-SI" altLang="sl-SI" dirty="0" smtClean="0">
                <a:latin typeface="Garamond" panose="02020404030301010803" pitchFamily="18" charset="0"/>
              </a:rPr>
              <a:t>Znajo razviti dokaz na osnovi aksiomov in definicij. Znajo dokazati, da opisa: “Štirikotniki, pri katerih so vse stranice enako dolge in koti enako veliki,” ter “Štirikotniki, pri katerih so koti pravokotni in sosednji stranici enako dolgi,” definirata isti lik: kvadrat.</a:t>
            </a:r>
          </a:p>
          <a:p>
            <a:pPr eaLnBrk="1" hangingPunct="1"/>
            <a:endParaRPr lang="sl-SI" altLang="sl-SI" dirty="0" smtClean="0"/>
          </a:p>
        </p:txBody>
      </p:sp>
      <p:sp>
        <p:nvSpPr>
          <p:cNvPr id="34820" name="Ograda noge 3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hr-HR" altLang="sl-SI" sz="12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34821" name="Ograda številke diapozitiva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fld id="{C03E85FC-EA80-49B9-800E-3C25FC52FDFF}" type="slidenum">
              <a:rPr lang="hr-HR" altLang="sl-SI" sz="1200">
                <a:solidFill>
                  <a:schemeClr val="tx2"/>
                </a:solidFill>
                <a:latin typeface="Arial" panose="020B0604020202020204" pitchFamily="34" charset="0"/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15</a:t>
            </a:fld>
            <a:endParaRPr lang="hr-HR" altLang="sl-SI" sz="12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826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altLang="sl-SI" sz="2800" dirty="0">
                <a:latin typeface="Garamond" panose="02020404030301010803" pitchFamily="18" charset="0"/>
              </a:rPr>
              <a:t>5. stopnja: strogo matematična stopnja</a:t>
            </a:r>
          </a:p>
        </p:txBody>
      </p:sp>
      <p:sp>
        <p:nvSpPr>
          <p:cNvPr id="3584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sl-SI" altLang="sl-SI" dirty="0" smtClean="0">
                <a:latin typeface="Garamond" panose="02020404030301010803" pitchFamily="18" charset="0"/>
              </a:rPr>
              <a:t>Predmet </a:t>
            </a:r>
            <a:r>
              <a:rPr lang="sl-SI" altLang="sl-SI" dirty="0" smtClean="0">
                <a:latin typeface="Garamond" panose="02020404030301010803" pitchFamily="18" charset="0"/>
              </a:rPr>
              <a:t>razmišljanja so aksiomski </a:t>
            </a:r>
            <a:r>
              <a:rPr lang="sl-SI" altLang="sl-SI" dirty="0" smtClean="0">
                <a:latin typeface="Garamond" panose="02020404030301010803" pitchFamily="18" charset="0"/>
              </a:rPr>
              <a:t>sistemi </a:t>
            </a:r>
            <a:r>
              <a:rPr lang="sl-SI" altLang="sl-SI" dirty="0">
                <a:latin typeface="Garamond" panose="02020404030301010803" pitchFamily="18" charset="0"/>
              </a:rPr>
              <a:t>v</a:t>
            </a:r>
            <a:r>
              <a:rPr lang="sl-SI" altLang="sl-SI" dirty="0" smtClean="0">
                <a:latin typeface="Garamond" panose="02020404030301010803" pitchFamily="18" charset="0"/>
              </a:rPr>
              <a:t> geometriji.</a:t>
            </a:r>
            <a:endParaRPr lang="sl-SI" altLang="sl-SI" dirty="0" smtClean="0">
              <a:latin typeface="Garamond" panose="02020404030301010803" pitchFamily="18" charset="0"/>
            </a:endParaRPr>
          </a:p>
          <a:p>
            <a:pPr eaLnBrk="1" hangingPunct="1"/>
            <a:r>
              <a:rPr lang="sl-SI" altLang="sl-SI" dirty="0" smtClean="0">
                <a:latin typeface="Garamond" panose="02020404030301010803" pitchFamily="18" charset="0"/>
              </a:rPr>
              <a:t>Značilna za visokošolski študij matematike. Razumejo tudi neevklidske sisteme. </a:t>
            </a:r>
          </a:p>
          <a:p>
            <a:pPr eaLnBrk="1" hangingPunct="1"/>
            <a:r>
              <a:rPr lang="sl-SI" altLang="sl-SI" dirty="0" smtClean="0">
                <a:latin typeface="Garamond" panose="02020404030301010803" pitchFamily="18" charset="0"/>
              </a:rPr>
              <a:t>Rezultat razmišljanja: primerjava med različnimi aksiomskimi sistemi geometrije</a:t>
            </a:r>
          </a:p>
        </p:txBody>
      </p:sp>
      <p:sp>
        <p:nvSpPr>
          <p:cNvPr id="35844" name="Ograda noge 3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hr-HR" altLang="sl-SI" sz="12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35845" name="Ograda številke diapozitiva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fld id="{D4A78615-8DC7-4327-AFD2-543E0154A181}" type="slidenum">
              <a:rPr lang="hr-HR" altLang="sl-SI" sz="1200">
                <a:solidFill>
                  <a:schemeClr val="tx2"/>
                </a:solidFill>
                <a:latin typeface="Arial" panose="020B0604020202020204" pitchFamily="34" charset="0"/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16</a:t>
            </a:fld>
            <a:endParaRPr lang="hr-HR" altLang="sl-SI" sz="12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3628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Naslov 1"/>
          <p:cNvSpPr>
            <a:spLocks noGrp="1"/>
          </p:cNvSpPr>
          <p:nvPr>
            <p:ph type="title"/>
          </p:nvPr>
        </p:nvSpPr>
        <p:spPr>
          <a:xfrm>
            <a:off x="2154238" y="365126"/>
            <a:ext cx="7886700" cy="1325563"/>
          </a:xfrm>
        </p:spPr>
        <p:txBody>
          <a:bodyPr/>
          <a:lstStyle/>
          <a:p>
            <a:pPr eaLnBrk="1" hangingPunct="1"/>
            <a:r>
              <a:rPr lang="sl-SI" altLang="sl-SI" sz="2800" dirty="0" smtClean="0">
                <a:latin typeface="Garamond" panose="02020404030301010803" pitchFamily="18" charset="0"/>
              </a:rPr>
              <a:t>Poenostavljena </a:t>
            </a:r>
            <a:r>
              <a:rPr lang="sl-SI" altLang="sl-SI" sz="2800" dirty="0">
                <a:latin typeface="Garamond" panose="02020404030301010803" pitchFamily="18" charset="0"/>
              </a:rPr>
              <a:t>primerjava obeh teorij</a:t>
            </a:r>
          </a:p>
        </p:txBody>
      </p:sp>
      <p:sp>
        <p:nvSpPr>
          <p:cNvPr id="36867" name="Ograda besedila 2"/>
          <p:cNvSpPr>
            <a:spLocks noGrp="1"/>
          </p:cNvSpPr>
          <p:nvPr>
            <p:ph type="body" idx="1"/>
          </p:nvPr>
        </p:nvSpPr>
        <p:spPr>
          <a:xfrm>
            <a:off x="2154239" y="1681163"/>
            <a:ext cx="3868737" cy="823912"/>
          </a:xfrm>
        </p:spPr>
        <p:txBody>
          <a:bodyPr/>
          <a:lstStyle/>
          <a:p>
            <a:pPr>
              <a:spcBef>
                <a:spcPts val="575"/>
              </a:spcBef>
            </a:pPr>
            <a:r>
              <a:rPr lang="sl-SI" altLang="sl-SI" dirty="0" smtClean="0">
                <a:latin typeface="Garamond" panose="02020404030301010803" pitchFamily="18" charset="0"/>
              </a:rPr>
              <a:t>Piaget</a:t>
            </a:r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2154239" y="2505075"/>
            <a:ext cx="3868737" cy="3684588"/>
          </a:xfrm>
        </p:spPr>
        <p:txBody>
          <a:bodyPr rtlCol="0">
            <a:normAutofit fontScale="92500" lnSpcReduction="20000"/>
          </a:bodyPr>
          <a:lstStyle/>
          <a:p>
            <a:pPr marL="274320" indent="-274320">
              <a:spcBef>
                <a:spcPts val="580"/>
              </a:spcBef>
              <a:buFont typeface="Wingdings 2"/>
              <a:buChar char=""/>
              <a:defRPr/>
            </a:pPr>
            <a:r>
              <a:rPr lang="sl-SI" dirty="0" smtClean="0">
                <a:latin typeface="Garamond" panose="02020404030301010803" pitchFamily="18" charset="0"/>
              </a:rPr>
              <a:t>Stopnje so </a:t>
            </a:r>
            <a:r>
              <a:rPr lang="sl-SI" dirty="0" smtClean="0">
                <a:solidFill>
                  <a:srgbClr val="FF0000"/>
                </a:solidFill>
                <a:latin typeface="Garamond" panose="02020404030301010803" pitchFamily="18" charset="0"/>
              </a:rPr>
              <a:t>časovno opredeljene</a:t>
            </a:r>
          </a:p>
          <a:p>
            <a:pPr marL="274320" indent="-274320">
              <a:spcBef>
                <a:spcPts val="580"/>
              </a:spcBef>
              <a:buFont typeface="Wingdings 2"/>
              <a:buChar char=""/>
              <a:defRPr/>
            </a:pPr>
            <a:r>
              <a:rPr lang="sl-SI" dirty="0" smtClean="0">
                <a:latin typeface="Garamond" panose="02020404030301010803" pitchFamily="18" charset="0"/>
              </a:rPr>
              <a:t>Prehod med stopnjami je </a:t>
            </a:r>
            <a:r>
              <a:rPr lang="sl-SI" dirty="0" smtClean="0">
                <a:solidFill>
                  <a:srgbClr val="FF0000"/>
                </a:solidFill>
                <a:latin typeface="Garamond" panose="02020404030301010803" pitchFamily="18" charset="0"/>
              </a:rPr>
              <a:t>naraven</a:t>
            </a:r>
            <a:r>
              <a:rPr lang="sl-SI" dirty="0" smtClean="0">
                <a:latin typeface="Garamond" panose="02020404030301010803" pitchFamily="18" charset="0"/>
              </a:rPr>
              <a:t> proces</a:t>
            </a:r>
          </a:p>
          <a:p>
            <a:pPr marL="274320" indent="-274320">
              <a:spcBef>
                <a:spcPts val="580"/>
              </a:spcBef>
              <a:buFont typeface="Wingdings 2"/>
              <a:buChar char=""/>
              <a:defRPr/>
            </a:pPr>
            <a:r>
              <a:rPr lang="sl-SI" dirty="0" smtClean="0">
                <a:latin typeface="Garamond" panose="02020404030301010803" pitchFamily="18" charset="0"/>
              </a:rPr>
              <a:t>Prehod med stopnjami je posledica </a:t>
            </a:r>
            <a:r>
              <a:rPr lang="sl-SI" dirty="0" smtClean="0">
                <a:solidFill>
                  <a:srgbClr val="FF0000"/>
                </a:solidFill>
                <a:latin typeface="Garamond" panose="02020404030301010803" pitchFamily="18" charset="0"/>
              </a:rPr>
              <a:t>otrokove aktivnosti</a:t>
            </a:r>
          </a:p>
          <a:p>
            <a:pPr marL="274320" indent="-274320">
              <a:spcBef>
                <a:spcPts val="580"/>
              </a:spcBef>
              <a:buFont typeface="Wingdings 2"/>
              <a:buChar char=""/>
              <a:defRPr/>
            </a:pPr>
            <a:r>
              <a:rPr lang="sl-SI" dirty="0" smtClean="0">
                <a:latin typeface="Garamond" panose="02020404030301010803" pitchFamily="18" charset="0"/>
              </a:rPr>
              <a:t>Namen teorije: </a:t>
            </a:r>
            <a:r>
              <a:rPr lang="sl-SI" dirty="0" smtClean="0">
                <a:solidFill>
                  <a:srgbClr val="FF0000"/>
                </a:solidFill>
                <a:latin typeface="Garamond" panose="02020404030301010803" pitchFamily="18" charset="0"/>
              </a:rPr>
              <a:t>opisovanje</a:t>
            </a:r>
            <a:r>
              <a:rPr lang="sl-SI" dirty="0" smtClean="0">
                <a:latin typeface="Garamond" panose="02020404030301010803" pitchFamily="18" charset="0"/>
              </a:rPr>
              <a:t> napredka otrokovega razmišljanja</a:t>
            </a:r>
          </a:p>
          <a:p>
            <a:pPr marL="274320" indent="-274320">
              <a:spcBef>
                <a:spcPts val="580"/>
              </a:spcBef>
              <a:buFont typeface="Wingdings 2"/>
              <a:buChar char=""/>
              <a:defRPr/>
            </a:pPr>
            <a:r>
              <a:rPr lang="sl-SI" dirty="0" smtClean="0">
                <a:latin typeface="Garamond" panose="02020404030301010803" pitchFamily="18" charset="0"/>
              </a:rPr>
              <a:t>Teorija </a:t>
            </a:r>
            <a:r>
              <a:rPr lang="sl-SI" dirty="0" smtClean="0">
                <a:solidFill>
                  <a:srgbClr val="FF0000"/>
                </a:solidFill>
                <a:latin typeface="Garamond" panose="02020404030301010803" pitchFamily="18" charset="0"/>
              </a:rPr>
              <a:t>razvoja</a:t>
            </a:r>
            <a:endParaRPr lang="sl-SI" dirty="0">
              <a:solidFill>
                <a:srgbClr val="FF0000"/>
              </a:solidFill>
              <a:latin typeface="Garamond" panose="02020404030301010803" pitchFamily="18" charset="0"/>
            </a:endParaRPr>
          </a:p>
        </p:txBody>
      </p:sp>
      <p:sp>
        <p:nvSpPr>
          <p:cNvPr id="36869" name="Ograda besedila 4"/>
          <p:cNvSpPr>
            <a:spLocks noGrp="1"/>
          </p:cNvSpPr>
          <p:nvPr>
            <p:ph type="body" sz="quarter" idx="3"/>
          </p:nvPr>
        </p:nvSpPr>
        <p:spPr>
          <a:xfrm>
            <a:off x="6153150" y="1681163"/>
            <a:ext cx="3887788" cy="823912"/>
          </a:xfrm>
        </p:spPr>
        <p:txBody>
          <a:bodyPr/>
          <a:lstStyle/>
          <a:p>
            <a:pPr>
              <a:spcBef>
                <a:spcPts val="575"/>
              </a:spcBef>
            </a:pPr>
            <a:r>
              <a:rPr lang="sl-SI" altLang="sl-SI" dirty="0" smtClean="0">
                <a:latin typeface="Garamond" panose="02020404030301010803" pitchFamily="18" charset="0"/>
              </a:rPr>
              <a:t>Van </a:t>
            </a:r>
            <a:r>
              <a:rPr lang="sl-SI" altLang="sl-SI" dirty="0" err="1" smtClean="0">
                <a:latin typeface="Garamond" panose="02020404030301010803" pitchFamily="18" charset="0"/>
              </a:rPr>
              <a:t>Hiele</a:t>
            </a:r>
            <a:endParaRPr lang="sl-SI" altLang="sl-SI" dirty="0" smtClean="0">
              <a:latin typeface="Garamond" panose="02020404030301010803" pitchFamily="18" charset="0"/>
            </a:endParaRPr>
          </a:p>
        </p:txBody>
      </p:sp>
      <p:sp>
        <p:nvSpPr>
          <p:cNvPr id="6" name="Ograda vsebine 5"/>
          <p:cNvSpPr>
            <a:spLocks noGrp="1"/>
          </p:cNvSpPr>
          <p:nvPr>
            <p:ph sz="quarter" idx="4"/>
          </p:nvPr>
        </p:nvSpPr>
        <p:spPr>
          <a:xfrm>
            <a:off x="6153150" y="2505075"/>
            <a:ext cx="3887788" cy="3684588"/>
          </a:xfrm>
        </p:spPr>
        <p:txBody>
          <a:bodyPr rtlCol="0">
            <a:normAutofit fontScale="77500" lnSpcReduction="20000"/>
          </a:bodyPr>
          <a:lstStyle/>
          <a:p>
            <a:pPr marL="274320" indent="-274320">
              <a:spcBef>
                <a:spcPts val="580"/>
              </a:spcBef>
              <a:buFont typeface="Wingdings 2"/>
              <a:buChar char=""/>
              <a:defRPr/>
            </a:pPr>
            <a:r>
              <a:rPr lang="sl-SI" dirty="0" smtClean="0">
                <a:latin typeface="Garamond" panose="02020404030301010803" pitchFamily="18" charset="0"/>
              </a:rPr>
              <a:t>Posamezna stopnja opredeljena z načinom razmišljanja in </a:t>
            </a:r>
            <a:r>
              <a:rPr lang="sl-SI" dirty="0" smtClean="0">
                <a:solidFill>
                  <a:srgbClr val="FF0000"/>
                </a:solidFill>
                <a:latin typeface="Garamond" panose="02020404030301010803" pitchFamily="18" charset="0"/>
              </a:rPr>
              <a:t>ni vezana na starost</a:t>
            </a:r>
            <a:r>
              <a:rPr lang="sl-SI" dirty="0" smtClean="0">
                <a:latin typeface="Garamond" panose="02020404030301010803" pitchFamily="18" charset="0"/>
              </a:rPr>
              <a:t> otrok</a:t>
            </a:r>
          </a:p>
          <a:p>
            <a:pPr marL="274320" indent="-274320">
              <a:spcBef>
                <a:spcPts val="580"/>
              </a:spcBef>
              <a:buFont typeface="Wingdings 2"/>
              <a:buChar char=""/>
              <a:defRPr/>
            </a:pPr>
            <a:r>
              <a:rPr lang="sl-SI" dirty="0" smtClean="0">
                <a:latin typeface="Garamond" panose="02020404030301010803" pitchFamily="18" charset="0"/>
              </a:rPr>
              <a:t>Prehod med stopnjami pod </a:t>
            </a:r>
            <a:r>
              <a:rPr lang="sl-SI" dirty="0" smtClean="0">
                <a:solidFill>
                  <a:srgbClr val="FF0000"/>
                </a:solidFill>
                <a:latin typeface="Garamond" panose="02020404030301010803" pitchFamily="18" charset="0"/>
              </a:rPr>
              <a:t>vplivom učenja in poučevanja</a:t>
            </a:r>
          </a:p>
          <a:p>
            <a:pPr marL="274320" indent="-274320">
              <a:spcBef>
                <a:spcPts val="580"/>
              </a:spcBef>
              <a:buFont typeface="Wingdings 2"/>
              <a:buChar char=""/>
              <a:defRPr/>
            </a:pPr>
            <a:r>
              <a:rPr lang="sl-SI" dirty="0" smtClean="0">
                <a:latin typeface="Garamond" panose="02020404030301010803" pitchFamily="18" charset="0"/>
              </a:rPr>
              <a:t>Na prehod med stopnjami </a:t>
            </a:r>
            <a:r>
              <a:rPr lang="sl-SI" dirty="0" smtClean="0">
                <a:solidFill>
                  <a:srgbClr val="FF0000"/>
                </a:solidFill>
                <a:latin typeface="Garamond" panose="02020404030301010803" pitchFamily="18" charset="0"/>
              </a:rPr>
              <a:t>vpliva jezik </a:t>
            </a:r>
            <a:r>
              <a:rPr lang="sl-SI" dirty="0" smtClean="0">
                <a:latin typeface="Garamond" panose="02020404030301010803" pitchFamily="18" charset="0"/>
              </a:rPr>
              <a:t>sporazumevanja</a:t>
            </a:r>
          </a:p>
          <a:p>
            <a:pPr marL="274320" indent="-274320">
              <a:spcBef>
                <a:spcPts val="580"/>
              </a:spcBef>
              <a:buFont typeface="Wingdings 2"/>
              <a:buChar char=""/>
              <a:defRPr/>
            </a:pPr>
            <a:r>
              <a:rPr lang="sl-SI" dirty="0" smtClean="0">
                <a:latin typeface="Garamond" panose="02020404030301010803" pitchFamily="18" charset="0"/>
              </a:rPr>
              <a:t>Namen teorije: </a:t>
            </a:r>
            <a:r>
              <a:rPr lang="sl-SI" dirty="0" smtClean="0">
                <a:solidFill>
                  <a:srgbClr val="FF0000"/>
                </a:solidFill>
                <a:latin typeface="Garamond" panose="02020404030301010803" pitchFamily="18" charset="0"/>
              </a:rPr>
              <a:t>pomoč učiteljem</a:t>
            </a:r>
            <a:r>
              <a:rPr lang="sl-SI" dirty="0" smtClean="0">
                <a:latin typeface="Garamond" panose="02020404030301010803" pitchFamily="18" charset="0"/>
              </a:rPr>
              <a:t> pri izboljšanju kvalitete poučevanja</a:t>
            </a:r>
          </a:p>
          <a:p>
            <a:pPr marL="274320" indent="-274320">
              <a:spcBef>
                <a:spcPts val="580"/>
              </a:spcBef>
              <a:buFont typeface="Wingdings 2"/>
              <a:buChar char=""/>
              <a:defRPr/>
            </a:pPr>
            <a:r>
              <a:rPr lang="sl-SI" dirty="0" smtClean="0">
                <a:latin typeface="Garamond" panose="02020404030301010803" pitchFamily="18" charset="0"/>
              </a:rPr>
              <a:t>Teorija z implikacijami na </a:t>
            </a:r>
            <a:r>
              <a:rPr lang="sl-SI" dirty="0" smtClean="0">
                <a:solidFill>
                  <a:srgbClr val="FF0000"/>
                </a:solidFill>
                <a:latin typeface="Garamond" panose="02020404030301010803" pitchFamily="18" charset="0"/>
              </a:rPr>
              <a:t>poučevanje</a:t>
            </a:r>
            <a:endParaRPr lang="sl-SI" dirty="0">
              <a:solidFill>
                <a:srgbClr val="FF0000"/>
              </a:solidFill>
              <a:latin typeface="Garamond" panose="02020404030301010803" pitchFamily="18" charset="0"/>
            </a:endParaRPr>
          </a:p>
        </p:txBody>
      </p:sp>
      <p:sp>
        <p:nvSpPr>
          <p:cNvPr id="36871" name="Ograda noge 6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hr-HR" altLang="sl-SI" sz="12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36872" name="Ograda številke diapozitiva 7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fld id="{CA58159E-EAFB-47D0-BC1E-E0B89491CAE0}" type="slidenum">
              <a:rPr lang="hr-HR" altLang="sl-SI" sz="1200">
                <a:solidFill>
                  <a:schemeClr val="tx2"/>
                </a:solidFill>
                <a:latin typeface="Arial" panose="020B0604020202020204" pitchFamily="34" charset="0"/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17</a:t>
            </a:fld>
            <a:endParaRPr lang="hr-HR" altLang="sl-SI" sz="12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8476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Naslov 1"/>
          <p:cNvSpPr>
            <a:spLocks noGrp="1"/>
          </p:cNvSpPr>
          <p:nvPr>
            <p:ph type="title"/>
          </p:nvPr>
        </p:nvSpPr>
        <p:spPr>
          <a:xfrm>
            <a:off x="2162175" y="287338"/>
            <a:ext cx="7886700" cy="1325562"/>
          </a:xfrm>
        </p:spPr>
        <p:txBody>
          <a:bodyPr/>
          <a:lstStyle/>
          <a:p>
            <a:pPr eaLnBrk="1" hangingPunct="1"/>
            <a:r>
              <a:rPr lang="sl-SI" altLang="sl-SI" sz="2800" dirty="0" smtClean="0">
                <a:latin typeface="Garamond" panose="02020404030301010803" pitchFamily="18" charset="0"/>
              </a:rPr>
              <a:t>Poučevanje </a:t>
            </a:r>
            <a:r>
              <a:rPr lang="sl-SI" altLang="sl-SI" sz="2800" dirty="0">
                <a:latin typeface="Garamond" panose="02020404030301010803" pitchFamily="18" charset="0"/>
              </a:rPr>
              <a:t>geometrijskih pojmov</a:t>
            </a:r>
            <a:br>
              <a:rPr lang="sl-SI" altLang="sl-SI" sz="2800" dirty="0">
                <a:latin typeface="Garamond" panose="02020404030301010803" pitchFamily="18" charset="0"/>
              </a:rPr>
            </a:br>
            <a:endParaRPr lang="sl-SI" altLang="sl-SI" sz="2800" dirty="0">
              <a:latin typeface="Garamond" panose="02020404030301010803" pitchFamily="18" charset="0"/>
            </a:endParaRPr>
          </a:p>
        </p:txBody>
      </p:sp>
      <p:sp>
        <p:nvSpPr>
          <p:cNvPr id="27651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  <a:defRPr/>
            </a:pPr>
            <a:r>
              <a:rPr lang="sl-SI" altLang="sl-SI" dirty="0" smtClean="0">
                <a:solidFill>
                  <a:srgbClr val="FF0000"/>
                </a:solidFill>
                <a:latin typeface="Garamond" panose="02020404030301010803" pitchFamily="18" charset="0"/>
              </a:rPr>
              <a:t>Faze</a:t>
            </a:r>
            <a:r>
              <a:rPr lang="sl-SI" altLang="sl-SI" dirty="0" smtClean="0">
                <a:latin typeface="Garamond" panose="02020404030301010803" pitchFamily="18" charset="0"/>
              </a:rPr>
              <a:t> </a:t>
            </a:r>
            <a:r>
              <a:rPr lang="sl-SI" altLang="sl-SI" dirty="0">
                <a:latin typeface="Garamond" panose="02020404030301010803" pitchFamily="18" charset="0"/>
              </a:rPr>
              <a:t>poučevanja po Van </a:t>
            </a:r>
            <a:r>
              <a:rPr lang="sl-SI" altLang="sl-SI" dirty="0" err="1">
                <a:latin typeface="Garamond" panose="02020404030301010803" pitchFamily="18" charset="0"/>
              </a:rPr>
              <a:t>Hielu</a:t>
            </a:r>
            <a:endParaRPr lang="sl-SI" altLang="sl-SI" dirty="0" smtClean="0">
              <a:latin typeface="Garamond" panose="02020404030301010803" pitchFamily="18" charset="0"/>
            </a:endParaRPr>
          </a:p>
          <a:p>
            <a:pPr eaLnBrk="1" hangingPunct="1">
              <a:defRPr/>
            </a:pPr>
            <a:r>
              <a:rPr lang="sl-SI" altLang="sl-SI" dirty="0" smtClean="0">
                <a:latin typeface="Garamond" panose="02020404030301010803" pitchFamily="18" charset="0"/>
              </a:rPr>
              <a:t>Informacija</a:t>
            </a:r>
          </a:p>
          <a:p>
            <a:pPr eaLnBrk="1" hangingPunct="1">
              <a:defRPr/>
            </a:pPr>
            <a:r>
              <a:rPr lang="sl-SI" altLang="sl-SI" dirty="0" smtClean="0">
                <a:latin typeface="Garamond" panose="02020404030301010803" pitchFamily="18" charset="0"/>
              </a:rPr>
              <a:t>Vodeno odkrivanje</a:t>
            </a:r>
          </a:p>
          <a:p>
            <a:pPr eaLnBrk="1" hangingPunct="1">
              <a:defRPr/>
            </a:pPr>
            <a:r>
              <a:rPr lang="sl-SI" altLang="sl-SI" dirty="0" smtClean="0">
                <a:latin typeface="Garamond" panose="02020404030301010803" pitchFamily="18" charset="0"/>
              </a:rPr>
              <a:t>Razlaga/pogovor</a:t>
            </a:r>
          </a:p>
          <a:p>
            <a:pPr eaLnBrk="1" hangingPunct="1">
              <a:defRPr/>
            </a:pPr>
            <a:r>
              <a:rPr lang="sl-SI" altLang="sl-SI" dirty="0" smtClean="0">
                <a:latin typeface="Garamond" panose="02020404030301010803" pitchFamily="18" charset="0"/>
              </a:rPr>
              <a:t>Prosto odkrivanje</a:t>
            </a:r>
          </a:p>
          <a:p>
            <a:pPr eaLnBrk="1" hangingPunct="1">
              <a:defRPr/>
            </a:pPr>
            <a:r>
              <a:rPr lang="sl-SI" altLang="sl-SI" dirty="0" smtClean="0">
                <a:latin typeface="Garamond" panose="02020404030301010803" pitchFamily="18" charset="0"/>
              </a:rPr>
              <a:t>Integracija/uporaba znanja v novi situaciji</a:t>
            </a:r>
          </a:p>
          <a:p>
            <a:pPr eaLnBrk="1" hangingPunct="1">
              <a:buFont typeface="Wingdings 2" panose="05020102010507070707" pitchFamily="18" charset="2"/>
              <a:buNone/>
              <a:defRPr/>
            </a:pPr>
            <a:endParaRPr lang="sl-SI" altLang="sl-SI" dirty="0" smtClean="0"/>
          </a:p>
        </p:txBody>
      </p:sp>
      <p:sp>
        <p:nvSpPr>
          <p:cNvPr id="37892" name="Ograda noge 3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hr-HR" altLang="sl-SI" sz="12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37893" name="Ograda številke diapozitiva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fld id="{3E5BF236-7353-48F0-A81B-7408A8C58D5C}" type="slidenum">
              <a:rPr lang="hr-HR" altLang="sl-SI" sz="1200">
                <a:solidFill>
                  <a:schemeClr val="tx2"/>
                </a:solidFill>
                <a:latin typeface="Arial" panose="020B0604020202020204" pitchFamily="34" charset="0"/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18</a:t>
            </a:fld>
            <a:endParaRPr lang="hr-HR" altLang="sl-SI" sz="12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9028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altLang="sl-SI" smtClean="0"/>
          </a:p>
        </p:txBody>
      </p:sp>
      <p:sp>
        <p:nvSpPr>
          <p:cNvPr id="4" name="Označba mesta no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hr-HR"/>
          </a:p>
        </p:txBody>
      </p:sp>
      <p:sp>
        <p:nvSpPr>
          <p:cNvPr id="5" name="Označba mesta številke diapoz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769C918-D206-465B-AF19-7E0888C86CAB}" type="slidenum">
              <a:rPr lang="hr-HR" altLang="sl-SI" smtClean="0"/>
              <a:pPr>
                <a:defRPr/>
              </a:pPr>
              <a:t>19</a:t>
            </a:fld>
            <a:endParaRPr lang="hr-HR" altLang="sl-SI"/>
          </a:p>
        </p:txBody>
      </p:sp>
      <p:pic>
        <p:nvPicPr>
          <p:cNvPr id="38917" name="Slika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68" t="34300" r="57082" b="38400"/>
          <a:stretch>
            <a:fillRect/>
          </a:stretch>
        </p:blipFill>
        <p:spPr bwMode="auto">
          <a:xfrm>
            <a:off x="4224339" y="2276475"/>
            <a:ext cx="2879725" cy="2808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45159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Naslov 1"/>
          <p:cNvSpPr>
            <a:spLocks noGrp="1"/>
          </p:cNvSpPr>
          <p:nvPr>
            <p:ph type="title"/>
          </p:nvPr>
        </p:nvSpPr>
        <p:spPr>
          <a:xfrm>
            <a:off x="2154238" y="365126"/>
            <a:ext cx="7886700" cy="1325563"/>
          </a:xfrm>
        </p:spPr>
        <p:txBody>
          <a:bodyPr>
            <a:normAutofit/>
          </a:bodyPr>
          <a:lstStyle/>
          <a:p>
            <a:pPr eaLnBrk="1" hangingPunct="1"/>
            <a:r>
              <a:rPr lang="sl-SI" altLang="sl-SI" sz="3200" dirty="0" smtClean="0">
                <a:latin typeface="Garamond" panose="02020404030301010803" pitchFamily="18" charset="0"/>
              </a:rPr>
              <a:t>Razvoj </a:t>
            </a:r>
            <a:r>
              <a:rPr lang="sl-SI" altLang="sl-SI" sz="3200" dirty="0">
                <a:latin typeface="Garamond" panose="02020404030301010803" pitchFamily="18" charset="0"/>
              </a:rPr>
              <a:t>geometrijskih pojmov</a:t>
            </a:r>
            <a:br>
              <a:rPr lang="sl-SI" altLang="sl-SI" sz="3200" dirty="0">
                <a:latin typeface="Garamond" panose="02020404030301010803" pitchFamily="18" charset="0"/>
              </a:rPr>
            </a:br>
            <a:r>
              <a:rPr lang="sl-SI" altLang="sl-SI" sz="2800" dirty="0" smtClean="0">
                <a:latin typeface="Garamond" panose="02020404030301010803" pitchFamily="18" charset="0"/>
              </a:rPr>
              <a:t>Primerjava </a:t>
            </a:r>
            <a:r>
              <a:rPr lang="sl-SI" altLang="sl-SI" sz="2800" dirty="0">
                <a:latin typeface="Garamond" panose="02020404030301010803" pitchFamily="18" charset="0"/>
              </a:rPr>
              <a:t>učenja in poučevanja aritmetike in geometrije</a:t>
            </a:r>
          </a:p>
        </p:txBody>
      </p:sp>
      <p:sp>
        <p:nvSpPr>
          <p:cNvPr id="21507" name="Ograda besedila 2"/>
          <p:cNvSpPr>
            <a:spLocks noGrp="1"/>
          </p:cNvSpPr>
          <p:nvPr>
            <p:ph type="body" idx="1"/>
          </p:nvPr>
        </p:nvSpPr>
        <p:spPr>
          <a:xfrm>
            <a:off x="2154239" y="1681163"/>
            <a:ext cx="3868737" cy="823912"/>
          </a:xfrm>
        </p:spPr>
        <p:txBody>
          <a:bodyPr/>
          <a:lstStyle/>
          <a:p>
            <a:pPr>
              <a:spcBef>
                <a:spcPts val="575"/>
              </a:spcBef>
            </a:pPr>
            <a:r>
              <a:rPr lang="sl-SI" altLang="sl-SI" dirty="0" smtClean="0">
                <a:latin typeface="Garamond" panose="02020404030301010803" pitchFamily="18" charset="0"/>
              </a:rPr>
              <a:t>aritmetika</a:t>
            </a:r>
          </a:p>
        </p:txBody>
      </p:sp>
      <p:sp>
        <p:nvSpPr>
          <p:cNvPr id="5" name="Ograda vsebine 4"/>
          <p:cNvSpPr>
            <a:spLocks noGrp="1"/>
          </p:cNvSpPr>
          <p:nvPr>
            <p:ph sz="half" idx="2"/>
          </p:nvPr>
        </p:nvSpPr>
        <p:spPr>
          <a:xfrm>
            <a:off x="2154239" y="2505075"/>
            <a:ext cx="3868737" cy="3684588"/>
          </a:xfrm>
        </p:spPr>
        <p:txBody>
          <a:bodyPr rtlCol="0">
            <a:normAutofit fontScale="92500" lnSpcReduction="10000"/>
          </a:bodyPr>
          <a:lstStyle/>
          <a:p>
            <a:pPr marL="274320" indent="-274320">
              <a:spcBef>
                <a:spcPts val="580"/>
              </a:spcBef>
              <a:buFont typeface="Wingdings 2"/>
              <a:buChar char=""/>
              <a:defRPr/>
            </a:pPr>
            <a:r>
              <a:rPr lang="sl-SI" dirty="0">
                <a:solidFill>
                  <a:srgbClr val="FF0000"/>
                </a:solidFill>
                <a:latin typeface="Garamond" panose="02020404030301010803" pitchFamily="18" charset="0"/>
              </a:rPr>
              <a:t>p</a:t>
            </a:r>
            <a:r>
              <a:rPr lang="sl-SI" dirty="0" smtClean="0">
                <a:solidFill>
                  <a:srgbClr val="FF0000"/>
                </a:solidFill>
                <a:latin typeface="Garamond" panose="02020404030301010803" pitchFamily="18" charset="0"/>
              </a:rPr>
              <a:t>osredno</a:t>
            </a:r>
            <a:r>
              <a:rPr lang="sl-SI" dirty="0" smtClean="0">
                <a:latin typeface="Garamond" panose="02020404030301010803" pitchFamily="18" charset="0"/>
              </a:rPr>
              <a:t> povezana s fizičnim svetom</a:t>
            </a:r>
          </a:p>
          <a:p>
            <a:pPr marL="274320" indent="-274320">
              <a:spcBef>
                <a:spcPts val="580"/>
              </a:spcBef>
              <a:buFont typeface="Wingdings 2"/>
              <a:buChar char=""/>
              <a:defRPr/>
            </a:pPr>
            <a:r>
              <a:rPr lang="sl-SI" dirty="0">
                <a:latin typeface="Garamond" panose="02020404030301010803" pitchFamily="18" charset="0"/>
              </a:rPr>
              <a:t>p</a:t>
            </a:r>
            <a:r>
              <a:rPr lang="sl-SI" dirty="0" smtClean="0">
                <a:latin typeface="Garamond" panose="02020404030301010803" pitchFamily="18" charset="0"/>
              </a:rPr>
              <a:t>omembni so </a:t>
            </a:r>
            <a:r>
              <a:rPr lang="sl-SI" dirty="0" smtClean="0">
                <a:solidFill>
                  <a:srgbClr val="FF0000"/>
                </a:solidFill>
                <a:latin typeface="Garamond" panose="02020404030301010803" pitchFamily="18" charset="0"/>
              </a:rPr>
              <a:t>postopki z objekti</a:t>
            </a:r>
          </a:p>
          <a:p>
            <a:pPr marL="274320" indent="-274320">
              <a:spcBef>
                <a:spcPts val="580"/>
              </a:spcBef>
              <a:buFont typeface="Wingdings 2"/>
              <a:buChar char=""/>
              <a:defRPr/>
            </a:pPr>
            <a:r>
              <a:rPr lang="sl-SI" dirty="0">
                <a:latin typeface="Garamond" panose="02020404030301010803" pitchFamily="18" charset="0"/>
              </a:rPr>
              <a:t>o</a:t>
            </a:r>
            <a:r>
              <a:rPr lang="sl-SI" dirty="0" smtClean="0">
                <a:latin typeface="Garamond" panose="02020404030301010803" pitchFamily="18" charset="0"/>
              </a:rPr>
              <a:t>blikovanje </a:t>
            </a:r>
            <a:r>
              <a:rPr lang="sl-SI" dirty="0" err="1" smtClean="0">
                <a:latin typeface="Garamond" panose="02020404030301010803" pitchFamily="18" charset="0"/>
              </a:rPr>
              <a:t>aritmet</a:t>
            </a:r>
            <a:r>
              <a:rPr lang="sl-SI" dirty="0" smtClean="0">
                <a:latin typeface="Garamond" panose="02020404030301010803" pitchFamily="18" charset="0"/>
              </a:rPr>
              <a:t>. pojma - abstrakcija, ki se nanaša na postopke z objekti</a:t>
            </a:r>
          </a:p>
          <a:p>
            <a:pPr marL="274320" indent="-274320">
              <a:spcBef>
                <a:spcPts val="580"/>
              </a:spcBef>
              <a:buFont typeface="Wingdings 2"/>
              <a:buChar char=""/>
              <a:defRPr/>
            </a:pPr>
            <a:r>
              <a:rPr lang="sl-SI" dirty="0" err="1">
                <a:solidFill>
                  <a:srgbClr val="FF0000"/>
                </a:solidFill>
                <a:latin typeface="Garamond" panose="02020404030301010803" pitchFamily="18" charset="0"/>
              </a:rPr>
              <a:t>p</a:t>
            </a:r>
            <a:r>
              <a:rPr lang="sl-SI" dirty="0" err="1" smtClean="0">
                <a:solidFill>
                  <a:srgbClr val="FF0000"/>
                </a:solidFill>
                <a:latin typeface="Garamond" panose="02020404030301010803" pitchFamily="18" charset="0"/>
              </a:rPr>
              <a:t>sevdoempirično</a:t>
            </a:r>
            <a:r>
              <a:rPr lang="sl-SI" dirty="0" smtClean="0">
                <a:solidFill>
                  <a:srgbClr val="FF0000"/>
                </a:solidFill>
                <a:latin typeface="Garamond" panose="02020404030301010803" pitchFamily="18" charset="0"/>
              </a:rPr>
              <a:t> </a:t>
            </a:r>
            <a:r>
              <a:rPr lang="sl-SI" dirty="0" smtClean="0">
                <a:latin typeface="Garamond" panose="02020404030301010803" pitchFamily="18" charset="0"/>
              </a:rPr>
              <a:t>abstrahiranje</a:t>
            </a:r>
            <a:endParaRPr lang="sl-SI" dirty="0">
              <a:latin typeface="Garamond" panose="02020404030301010803" pitchFamily="18" charset="0"/>
            </a:endParaRPr>
          </a:p>
        </p:txBody>
      </p:sp>
      <p:sp>
        <p:nvSpPr>
          <p:cNvPr id="21509" name="Ograda besedila 3"/>
          <p:cNvSpPr>
            <a:spLocks noGrp="1"/>
          </p:cNvSpPr>
          <p:nvPr>
            <p:ph type="body" sz="quarter" idx="3"/>
          </p:nvPr>
        </p:nvSpPr>
        <p:spPr>
          <a:xfrm>
            <a:off x="6153150" y="1681163"/>
            <a:ext cx="3887788" cy="823912"/>
          </a:xfrm>
        </p:spPr>
        <p:txBody>
          <a:bodyPr/>
          <a:lstStyle/>
          <a:p>
            <a:pPr>
              <a:spcBef>
                <a:spcPts val="575"/>
              </a:spcBef>
            </a:pPr>
            <a:r>
              <a:rPr lang="sl-SI" altLang="sl-SI" dirty="0" smtClean="0">
                <a:latin typeface="Garamond" panose="02020404030301010803" pitchFamily="18" charset="0"/>
              </a:rPr>
              <a:t>geometrija</a:t>
            </a:r>
          </a:p>
        </p:txBody>
      </p:sp>
      <p:sp>
        <p:nvSpPr>
          <p:cNvPr id="21510" name="Ograda vsebine 5"/>
          <p:cNvSpPr>
            <a:spLocks noGrp="1"/>
          </p:cNvSpPr>
          <p:nvPr>
            <p:ph sz="quarter" idx="4"/>
          </p:nvPr>
        </p:nvSpPr>
        <p:spPr>
          <a:xfrm>
            <a:off x="6153150" y="2505075"/>
            <a:ext cx="3887788" cy="3684588"/>
          </a:xfrm>
        </p:spPr>
        <p:txBody>
          <a:bodyPr>
            <a:normAutofit/>
          </a:bodyPr>
          <a:lstStyle/>
          <a:p>
            <a:pPr eaLnBrk="1" hangingPunct="1"/>
            <a:r>
              <a:rPr lang="sl-SI" altLang="sl-SI" dirty="0" smtClean="0">
                <a:solidFill>
                  <a:srgbClr val="FF0000"/>
                </a:solidFill>
                <a:latin typeface="Garamond" panose="02020404030301010803" pitchFamily="18" charset="0"/>
              </a:rPr>
              <a:t>neposredno</a:t>
            </a:r>
            <a:r>
              <a:rPr lang="sl-SI" altLang="sl-SI" dirty="0" smtClean="0">
                <a:latin typeface="Garamond" panose="02020404030301010803" pitchFamily="18" charset="0"/>
              </a:rPr>
              <a:t> povezana s fizičnim svetom</a:t>
            </a:r>
          </a:p>
          <a:p>
            <a:pPr eaLnBrk="1" hangingPunct="1"/>
            <a:r>
              <a:rPr lang="sl-SI" altLang="sl-SI" dirty="0" smtClean="0">
                <a:latin typeface="Garamond" panose="02020404030301010803" pitchFamily="18" charset="0"/>
              </a:rPr>
              <a:t>pomembne so </a:t>
            </a:r>
            <a:r>
              <a:rPr lang="sl-SI" altLang="sl-SI" dirty="0" smtClean="0">
                <a:solidFill>
                  <a:srgbClr val="FF0000"/>
                </a:solidFill>
                <a:latin typeface="Garamond" panose="02020404030301010803" pitchFamily="18" charset="0"/>
              </a:rPr>
              <a:t>lastnosti objektov</a:t>
            </a:r>
            <a:r>
              <a:rPr lang="sl-SI" altLang="sl-SI" dirty="0" smtClean="0">
                <a:latin typeface="Garamond" panose="02020404030301010803" pitchFamily="18" charset="0"/>
              </a:rPr>
              <a:t> </a:t>
            </a:r>
          </a:p>
          <a:p>
            <a:pPr eaLnBrk="1" hangingPunct="1"/>
            <a:r>
              <a:rPr lang="sl-SI" altLang="sl-SI" dirty="0" smtClean="0">
                <a:latin typeface="Garamond" panose="02020404030301010803" pitchFamily="18" charset="0"/>
              </a:rPr>
              <a:t>oblikovanje </a:t>
            </a:r>
            <a:r>
              <a:rPr lang="sl-SI" altLang="sl-SI" dirty="0" err="1" smtClean="0">
                <a:latin typeface="Garamond" panose="02020404030301010803" pitchFamily="18" charset="0"/>
              </a:rPr>
              <a:t>geom.pojma</a:t>
            </a:r>
            <a:r>
              <a:rPr lang="sl-SI" altLang="sl-SI" dirty="0" smtClean="0">
                <a:latin typeface="Garamond" panose="02020404030301010803" pitchFamily="18" charset="0"/>
              </a:rPr>
              <a:t> - abstrakcija, ki se nanaša na objekte</a:t>
            </a:r>
          </a:p>
          <a:p>
            <a:pPr eaLnBrk="1" hangingPunct="1"/>
            <a:r>
              <a:rPr lang="sl-SI" altLang="sl-SI" dirty="0" smtClean="0">
                <a:solidFill>
                  <a:srgbClr val="FF0000"/>
                </a:solidFill>
                <a:latin typeface="Garamond" panose="02020404030301010803" pitchFamily="18" charset="0"/>
              </a:rPr>
              <a:t>empirično</a:t>
            </a:r>
            <a:r>
              <a:rPr lang="sl-SI" altLang="sl-SI" dirty="0" smtClean="0">
                <a:latin typeface="Garamond" panose="02020404030301010803" pitchFamily="18" charset="0"/>
              </a:rPr>
              <a:t> abstrahiranje</a:t>
            </a:r>
          </a:p>
        </p:txBody>
      </p:sp>
      <p:sp>
        <p:nvSpPr>
          <p:cNvPr id="21511" name="Ograda noge 6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hr-HR" altLang="sl-SI" sz="12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21512" name="Ograda številke diapozitiva 7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fld id="{2D1B1A4A-3022-4431-ADC7-B34CC84B187F}" type="slidenum">
              <a:rPr lang="hr-HR" altLang="sl-SI" sz="1200">
                <a:solidFill>
                  <a:schemeClr val="tx2"/>
                </a:solidFill>
                <a:latin typeface="Arial" panose="020B0604020202020204" pitchFamily="34" charset="0"/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2</a:t>
            </a:fld>
            <a:endParaRPr lang="hr-HR" altLang="sl-SI" sz="12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1992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838200" y="1089891"/>
            <a:ext cx="10515600" cy="5430981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  <a:defRPr/>
            </a:pPr>
            <a:r>
              <a:rPr lang="sl-SI" altLang="sl-SI" sz="4000" dirty="0" smtClean="0">
                <a:solidFill>
                  <a:srgbClr val="FF0000"/>
                </a:solidFill>
                <a:latin typeface="Garamond" panose="02020404030301010803" pitchFamily="18" charset="0"/>
              </a:rPr>
              <a:t>Informacija: </a:t>
            </a:r>
            <a:r>
              <a:rPr lang="sl-SI" altLang="sl-SI" sz="4000" dirty="0" smtClean="0">
                <a:latin typeface="Garamond" panose="02020404030301010803" pitchFamily="18" charset="0"/>
              </a:rPr>
              <a:t>Spoznavanje </a:t>
            </a:r>
            <a:r>
              <a:rPr lang="sl-SI" altLang="sl-SI" sz="4000" dirty="0">
                <a:latin typeface="Garamond" panose="02020404030301010803" pitchFamily="18" charset="0"/>
              </a:rPr>
              <a:t>likov, odkrivanje njegovih lastnosti, podobnosti, razlik, velikostnih odnosov med </a:t>
            </a:r>
            <a:r>
              <a:rPr lang="sl-SI" altLang="sl-SI" sz="4000" dirty="0" smtClean="0">
                <a:latin typeface="Garamond" panose="02020404030301010803" pitchFamily="18" charset="0"/>
              </a:rPr>
              <a:t>liki. Učitelj </a:t>
            </a:r>
            <a:r>
              <a:rPr lang="sl-SI" altLang="sl-SI" sz="4000" dirty="0">
                <a:latin typeface="Garamond" panose="02020404030301010803" pitchFamily="18" charset="0"/>
              </a:rPr>
              <a:t>pridobi informacijo o učenčevem predznanju</a:t>
            </a:r>
            <a:r>
              <a:rPr lang="sl-SI" altLang="sl-SI" sz="4000" dirty="0" smtClean="0">
                <a:latin typeface="Garamond" panose="02020404030301010803" pitchFamily="18" charset="0"/>
              </a:rPr>
              <a:t>.</a:t>
            </a:r>
          </a:p>
          <a:p>
            <a:pPr marL="0" indent="0">
              <a:buNone/>
              <a:defRPr/>
            </a:pPr>
            <a:r>
              <a:rPr lang="sl-SI" altLang="sl-SI" sz="4000" dirty="0" smtClean="0">
                <a:solidFill>
                  <a:srgbClr val="FF0000"/>
                </a:solidFill>
                <a:latin typeface="Garamond" panose="02020404030301010803" pitchFamily="18" charset="0"/>
              </a:rPr>
              <a:t>Vodeno odkrivanje:</a:t>
            </a:r>
            <a:r>
              <a:rPr lang="sl-SI" altLang="sl-SI" sz="4000" dirty="0" smtClean="0">
                <a:latin typeface="Garamond" panose="02020404030301010803" pitchFamily="18" charset="0"/>
              </a:rPr>
              <a:t> </a:t>
            </a:r>
            <a:r>
              <a:rPr lang="sl-SI" altLang="sl-SI" sz="4000" dirty="0">
                <a:latin typeface="Garamond" panose="02020404030301010803" pitchFamily="18" charset="0"/>
              </a:rPr>
              <a:t>Učitelj učence usmerja, da ugotovijo velikostne odnose med posameznimi liki</a:t>
            </a:r>
            <a:r>
              <a:rPr lang="sl-SI" altLang="sl-SI" sz="4000" dirty="0" smtClean="0">
                <a:latin typeface="Garamond" panose="02020404030301010803" pitchFamily="18" charset="0"/>
              </a:rPr>
              <a:t>.</a:t>
            </a:r>
          </a:p>
          <a:p>
            <a:pPr marL="0" indent="0">
              <a:buNone/>
              <a:defRPr/>
            </a:pPr>
            <a:r>
              <a:rPr lang="sl-SI" altLang="sl-SI" sz="4000" dirty="0" smtClean="0">
                <a:solidFill>
                  <a:srgbClr val="FF0000"/>
                </a:solidFill>
                <a:latin typeface="Garamond" panose="02020404030301010803" pitchFamily="18" charset="0"/>
              </a:rPr>
              <a:t>Razlaga in razgovor: </a:t>
            </a:r>
            <a:r>
              <a:rPr lang="sl-SI" altLang="sl-SI" sz="4000" dirty="0">
                <a:latin typeface="Garamond" panose="02020404030301010803" pitchFamily="18" charset="0"/>
              </a:rPr>
              <a:t>Učitelj z metodo razlage in razgovora obravnava ploščinsko enakost likov. Vpelje ustrezno matematično terminologijo</a:t>
            </a:r>
            <a:r>
              <a:rPr lang="sl-SI" altLang="sl-SI" sz="4000" dirty="0" smtClean="0">
                <a:latin typeface="Garamond" panose="02020404030301010803" pitchFamily="18" charset="0"/>
              </a:rPr>
              <a:t>.</a:t>
            </a:r>
          </a:p>
          <a:p>
            <a:pPr marL="0" indent="0">
              <a:buNone/>
              <a:defRPr/>
            </a:pPr>
            <a:r>
              <a:rPr lang="sl-SI" altLang="sl-SI" sz="4000" dirty="0" smtClean="0">
                <a:solidFill>
                  <a:srgbClr val="FF0000"/>
                </a:solidFill>
                <a:latin typeface="Garamond" panose="02020404030301010803" pitchFamily="18" charset="0"/>
              </a:rPr>
              <a:t>Prosto odkrivanje: </a:t>
            </a:r>
            <a:r>
              <a:rPr lang="sl-SI" altLang="sl-SI" sz="4000" dirty="0">
                <a:latin typeface="Garamond" panose="02020404030301010803" pitchFamily="18" charset="0"/>
              </a:rPr>
              <a:t>Učenci iz likov </a:t>
            </a:r>
            <a:r>
              <a:rPr lang="sl-SI" altLang="sl-SI" sz="4000" dirty="0" err="1">
                <a:latin typeface="Garamond" panose="02020404030301010803" pitchFamily="18" charset="0"/>
              </a:rPr>
              <a:t>tangrama</a:t>
            </a:r>
            <a:r>
              <a:rPr lang="sl-SI" altLang="sl-SI" sz="4000" dirty="0">
                <a:latin typeface="Garamond" panose="02020404030301010803" pitchFamily="18" charset="0"/>
              </a:rPr>
              <a:t> oblikujejo kvadrat in ga preoblikujejo v ploščinsko enak trikotnik, </a:t>
            </a:r>
            <a:r>
              <a:rPr lang="sl-SI" altLang="sl-SI" sz="4000" dirty="0" smtClean="0">
                <a:latin typeface="Garamond" panose="02020404030301010803" pitchFamily="18" charset="0"/>
              </a:rPr>
              <a:t>pravokotnik…</a:t>
            </a:r>
          </a:p>
          <a:p>
            <a:pPr marL="0" indent="0">
              <a:buNone/>
              <a:defRPr/>
            </a:pPr>
            <a:r>
              <a:rPr lang="sl-SI" altLang="sl-SI" sz="4000" dirty="0" smtClean="0">
                <a:solidFill>
                  <a:srgbClr val="FF0000"/>
                </a:solidFill>
                <a:latin typeface="Garamond" panose="02020404030301010803" pitchFamily="18" charset="0"/>
              </a:rPr>
              <a:t>Integracija/uporaba znanja v novi situaciji: </a:t>
            </a:r>
            <a:r>
              <a:rPr lang="sl-SI" altLang="sl-SI" sz="4000" dirty="0" smtClean="0">
                <a:latin typeface="Garamond" panose="02020404030301010803" pitchFamily="18" charset="0"/>
              </a:rPr>
              <a:t>Učenci </a:t>
            </a:r>
            <a:r>
              <a:rPr lang="sl-SI" altLang="sl-SI" sz="4000" dirty="0">
                <a:latin typeface="Garamond" panose="02020404030301010803" pitchFamily="18" charset="0"/>
              </a:rPr>
              <a:t>izdelajo svoj </a:t>
            </a:r>
            <a:r>
              <a:rPr lang="sl-SI" altLang="sl-SI" sz="4000" dirty="0" err="1">
                <a:latin typeface="Garamond" panose="02020404030301010803" pitchFamily="18" charset="0"/>
              </a:rPr>
              <a:t>tangram</a:t>
            </a:r>
            <a:r>
              <a:rPr lang="sl-SI" altLang="sl-SI" sz="4000" dirty="0">
                <a:latin typeface="Garamond" panose="02020404030301010803" pitchFamily="18" charset="0"/>
              </a:rPr>
              <a:t>, ki bo omogočal ugotavljanje ploščinske enakosti likov</a:t>
            </a:r>
          </a:p>
          <a:p>
            <a:pPr marL="0" indent="0">
              <a:buNone/>
              <a:defRPr/>
            </a:pPr>
            <a:endParaRPr lang="sl-SI" altLang="sl-SI" sz="4000" dirty="0">
              <a:latin typeface="Garamond" panose="02020404030301010803" pitchFamily="18" charset="0"/>
            </a:endParaRPr>
          </a:p>
          <a:p>
            <a:pPr marL="0" indent="0">
              <a:buNone/>
              <a:defRPr/>
            </a:pPr>
            <a:r>
              <a:rPr lang="sl-SI" altLang="sl-SI" dirty="0" smtClean="0">
                <a:latin typeface="Garamond" panose="02020404030301010803" pitchFamily="18" charset="0"/>
              </a:rPr>
              <a:t> </a:t>
            </a:r>
            <a:endParaRPr lang="sl-SI" altLang="sl-SI" dirty="0">
              <a:latin typeface="Garamond" panose="02020404030301010803" pitchFamily="18" charset="0"/>
            </a:endParaRPr>
          </a:p>
          <a:p>
            <a:pPr marL="0" indent="0">
              <a:buNone/>
              <a:defRPr/>
            </a:pPr>
            <a:r>
              <a:rPr lang="sl-SI" altLang="sl-SI" dirty="0" smtClean="0">
                <a:latin typeface="Garamond" panose="02020404030301010803" pitchFamily="18" charset="0"/>
              </a:rPr>
              <a:t>  </a:t>
            </a:r>
            <a:endParaRPr lang="sl-SI" altLang="sl-SI" dirty="0">
              <a:latin typeface="Garamond" panose="02020404030301010803" pitchFamily="18" charset="0"/>
            </a:endParaRPr>
          </a:p>
          <a:p>
            <a:pPr marL="0" indent="0">
              <a:buNone/>
              <a:defRPr/>
            </a:pPr>
            <a:r>
              <a:rPr lang="sl-SI" altLang="sl-SI" dirty="0">
                <a:latin typeface="Garamond" panose="02020404030301010803" pitchFamily="18" charset="0"/>
              </a:rPr>
              <a:t/>
            </a:r>
            <a:br>
              <a:rPr lang="sl-SI" altLang="sl-SI" dirty="0">
                <a:latin typeface="Garamond" panose="02020404030301010803" pitchFamily="18" charset="0"/>
              </a:rPr>
            </a:br>
            <a:endParaRPr lang="sl-SI" altLang="sl-SI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91503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altLang="sl-SI" sz="2800" dirty="0" smtClean="0">
                <a:latin typeface="Garamond" panose="02020404030301010803" pitchFamily="18" charset="0"/>
              </a:rPr>
              <a:t>Učenje geometrije pri nas</a:t>
            </a:r>
            <a:endParaRPr lang="sl-SI" altLang="sl-SI" sz="2800" dirty="0">
              <a:latin typeface="Garamond" panose="02020404030301010803" pitchFamily="18" charset="0"/>
            </a:endParaRPr>
          </a:p>
        </p:txBody>
      </p:sp>
      <p:sp>
        <p:nvSpPr>
          <p:cNvPr id="45059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sl-SI" altLang="sl-SI" dirty="0" smtClean="0">
                <a:latin typeface="Garamond" panose="02020404030301010803" pitchFamily="18" charset="0"/>
              </a:rPr>
              <a:t>Sledimo Van </a:t>
            </a:r>
            <a:r>
              <a:rPr lang="sl-SI" altLang="sl-SI" dirty="0" err="1" smtClean="0">
                <a:latin typeface="Garamond" panose="02020404030301010803" pitchFamily="18" charset="0"/>
              </a:rPr>
              <a:t>Hielovim</a:t>
            </a:r>
            <a:r>
              <a:rPr lang="sl-SI" altLang="sl-SI" dirty="0" smtClean="0">
                <a:latin typeface="Garamond" panose="02020404030301010803" pitchFamily="18" charset="0"/>
              </a:rPr>
              <a:t> stopnjam pri obravnavi izbranega geometrijskega pojma</a:t>
            </a:r>
          </a:p>
          <a:p>
            <a:pPr eaLnBrk="1" hangingPunct="1"/>
            <a:r>
              <a:rPr lang="sl-SI" altLang="sl-SI" dirty="0" smtClean="0">
                <a:latin typeface="Garamond" panose="02020404030301010803" pitchFamily="18" charset="0"/>
              </a:rPr>
              <a:t>Vrstni red obravnave  geometrijskih pojmov: od telesa k točki </a:t>
            </a:r>
          </a:p>
          <a:p>
            <a:pPr eaLnBrk="1" hangingPunct="1"/>
            <a:r>
              <a:rPr lang="sl-SI" altLang="sl-SI" dirty="0" smtClean="0">
                <a:latin typeface="Garamond" panose="02020404030301010803" pitchFamily="18" charset="0"/>
              </a:rPr>
              <a:t>Od intuitivnega </a:t>
            </a:r>
            <a:r>
              <a:rPr lang="sl-SI" altLang="sl-SI" dirty="0" smtClean="0">
                <a:latin typeface="Garamond" panose="02020404030301010803" pitchFamily="18" charset="0"/>
              </a:rPr>
              <a:t>zaznavanja </a:t>
            </a:r>
            <a:r>
              <a:rPr lang="sl-SI" altLang="sl-SI" dirty="0" smtClean="0">
                <a:latin typeface="Garamond" panose="02020404030301010803" pitchFamily="18" charset="0"/>
              </a:rPr>
              <a:t>k </a:t>
            </a:r>
            <a:r>
              <a:rPr lang="sl-SI" altLang="sl-SI" dirty="0" smtClean="0">
                <a:solidFill>
                  <a:srgbClr val="FF0000"/>
                </a:solidFill>
                <a:latin typeface="Garamond" panose="02020404030301010803" pitchFamily="18" charset="0"/>
              </a:rPr>
              <a:t>matematičnim definicijam </a:t>
            </a:r>
            <a:r>
              <a:rPr lang="sl-SI" altLang="sl-SI" dirty="0" smtClean="0">
                <a:latin typeface="Garamond" panose="02020404030301010803" pitchFamily="18" charset="0"/>
              </a:rPr>
              <a:t>(postopno uvajanje mat. terminologije, definicij)</a:t>
            </a:r>
          </a:p>
        </p:txBody>
      </p:sp>
      <p:sp>
        <p:nvSpPr>
          <p:cNvPr id="45060" name="Ograda noge 3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hr-HR" altLang="sl-SI" sz="12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45061" name="Ograda številke diapozitiva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fld id="{2DBB9C1B-3595-4DDE-9260-3647A1BB30F2}" type="slidenum">
              <a:rPr lang="hr-HR" altLang="sl-SI" sz="1200">
                <a:solidFill>
                  <a:schemeClr val="tx2"/>
                </a:solidFill>
                <a:latin typeface="Arial" panose="020B0604020202020204" pitchFamily="34" charset="0"/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21</a:t>
            </a:fld>
            <a:endParaRPr lang="hr-HR" altLang="sl-SI" sz="12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4649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Naslov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altLang="sl-SI" sz="2800" dirty="0">
                <a:latin typeface="Garamond" panose="02020404030301010803" pitchFamily="18" charset="0"/>
              </a:rPr>
              <a:t>Zakaj definicije?</a:t>
            </a:r>
          </a:p>
        </p:txBody>
      </p:sp>
      <p:sp>
        <p:nvSpPr>
          <p:cNvPr id="4608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sl-SI" altLang="sl-SI" dirty="0" smtClean="0">
                <a:latin typeface="Garamond" panose="02020404030301010803" pitchFamily="18" charset="0"/>
              </a:rPr>
              <a:t>Natančna opredelitev matematičnega pojma</a:t>
            </a:r>
          </a:p>
          <a:p>
            <a:pPr eaLnBrk="1" hangingPunct="1"/>
            <a:r>
              <a:rPr lang="sl-SI" altLang="sl-SI" dirty="0" smtClean="0">
                <a:latin typeface="Garamond" panose="02020404030301010803" pitchFamily="18" charset="0"/>
              </a:rPr>
              <a:t>Jasno začrtana meja med primerom in </a:t>
            </a:r>
            <a:r>
              <a:rPr lang="sl-SI" altLang="sl-SI" dirty="0" err="1" smtClean="0">
                <a:latin typeface="Garamond" panose="02020404030301010803" pitchFamily="18" charset="0"/>
              </a:rPr>
              <a:t>protiprimerom</a:t>
            </a:r>
            <a:r>
              <a:rPr lang="sl-SI" altLang="sl-SI" dirty="0" smtClean="0">
                <a:latin typeface="Garamond" panose="02020404030301010803" pitchFamily="18" charset="0"/>
              </a:rPr>
              <a:t> danega matematičnega pojma </a:t>
            </a:r>
          </a:p>
        </p:txBody>
      </p:sp>
      <p:sp>
        <p:nvSpPr>
          <p:cNvPr id="46084" name="Ograda noge 8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hr-HR" altLang="sl-SI" sz="12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46085" name="Ograda številke diapozitiva 9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fld id="{A868A8D1-43D8-42A2-96B4-17421D481BD2}" type="slidenum">
              <a:rPr lang="hr-HR" altLang="sl-SI" sz="1200">
                <a:solidFill>
                  <a:schemeClr val="tx2"/>
                </a:solidFill>
                <a:latin typeface="Arial" panose="020B0604020202020204" pitchFamily="34" charset="0"/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22</a:t>
            </a:fld>
            <a:endParaRPr lang="hr-HR" altLang="sl-SI" sz="12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8425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Naslov 1"/>
          <p:cNvSpPr>
            <a:spLocks noGrp="1"/>
          </p:cNvSpPr>
          <p:nvPr>
            <p:ph type="title"/>
          </p:nvPr>
        </p:nvSpPr>
        <p:spPr>
          <a:xfrm>
            <a:off x="838200" y="427831"/>
            <a:ext cx="10515600" cy="1325563"/>
          </a:xfrm>
        </p:spPr>
        <p:txBody>
          <a:bodyPr/>
          <a:lstStyle/>
          <a:p>
            <a:pPr eaLnBrk="1" hangingPunct="1"/>
            <a:endParaRPr lang="sl-SI" altLang="sl-SI" sz="3600" dirty="0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 rtlCol="0">
            <a:normAutofit lnSpcReduction="10000"/>
          </a:bodyPr>
          <a:lstStyle/>
          <a:p>
            <a:pPr marL="274320" indent="-274320">
              <a:spcBef>
                <a:spcPts val="580"/>
              </a:spcBef>
              <a:buNone/>
              <a:defRPr/>
            </a:pPr>
            <a:r>
              <a:rPr lang="sl-SI" dirty="0" smtClean="0">
                <a:latin typeface="Garamond" panose="02020404030301010803" pitchFamily="18" charset="0"/>
              </a:rPr>
              <a:t>Ali je to trikotnik?</a:t>
            </a:r>
          </a:p>
          <a:p>
            <a:pPr marL="274320" indent="-274320">
              <a:spcBef>
                <a:spcPts val="580"/>
              </a:spcBef>
              <a:buFont typeface="Wingdings 2"/>
              <a:buChar char=""/>
              <a:defRPr/>
            </a:pPr>
            <a:endParaRPr lang="sl-SI" dirty="0" smtClean="0">
              <a:latin typeface="Garamond" panose="02020404030301010803" pitchFamily="18" charset="0"/>
            </a:endParaRPr>
          </a:p>
          <a:p>
            <a:pPr marL="274320" indent="-274320">
              <a:spcBef>
                <a:spcPts val="580"/>
              </a:spcBef>
              <a:buFont typeface="Wingdings 2"/>
              <a:buChar char=""/>
              <a:defRPr/>
            </a:pPr>
            <a:endParaRPr lang="sl-SI" dirty="0" smtClean="0">
              <a:latin typeface="Garamond" panose="02020404030301010803" pitchFamily="18" charset="0"/>
            </a:endParaRPr>
          </a:p>
          <a:p>
            <a:pPr marL="274320" indent="-274320">
              <a:spcBef>
                <a:spcPts val="580"/>
              </a:spcBef>
              <a:buFont typeface="Wingdings 2"/>
              <a:buChar char=""/>
              <a:defRPr/>
            </a:pPr>
            <a:endParaRPr lang="sl-SI" dirty="0" smtClean="0">
              <a:latin typeface="Garamond" panose="02020404030301010803" pitchFamily="18" charset="0"/>
            </a:endParaRPr>
          </a:p>
          <a:p>
            <a:pPr marL="274320" indent="-274320">
              <a:spcBef>
                <a:spcPts val="580"/>
              </a:spcBef>
              <a:buFont typeface="Wingdings 2"/>
              <a:buChar char=""/>
              <a:defRPr/>
            </a:pPr>
            <a:endParaRPr lang="sl-SI" dirty="0" smtClean="0">
              <a:latin typeface="Garamond" panose="02020404030301010803" pitchFamily="18" charset="0"/>
            </a:endParaRPr>
          </a:p>
          <a:p>
            <a:pPr marL="274320" indent="-274320">
              <a:spcBef>
                <a:spcPts val="580"/>
              </a:spcBef>
              <a:buFont typeface="Wingdings 2"/>
              <a:buChar char=""/>
              <a:defRPr/>
            </a:pPr>
            <a:endParaRPr lang="sl-SI" dirty="0" smtClean="0">
              <a:latin typeface="Garamond" panose="02020404030301010803" pitchFamily="18" charset="0"/>
            </a:endParaRPr>
          </a:p>
          <a:p>
            <a:pPr marL="274320" indent="-274320">
              <a:spcBef>
                <a:spcPts val="580"/>
              </a:spcBef>
              <a:buFont typeface="Wingdings 2"/>
              <a:buChar char=""/>
              <a:defRPr/>
            </a:pPr>
            <a:endParaRPr lang="sl-SI" dirty="0" smtClean="0">
              <a:latin typeface="Garamond" panose="02020404030301010803" pitchFamily="18" charset="0"/>
            </a:endParaRPr>
          </a:p>
          <a:p>
            <a:pPr marL="274320" indent="-274320">
              <a:spcBef>
                <a:spcPts val="580"/>
              </a:spcBef>
              <a:buNone/>
              <a:defRPr/>
            </a:pPr>
            <a:endParaRPr lang="sl-SI" dirty="0" smtClean="0">
              <a:latin typeface="Garamond" panose="02020404030301010803" pitchFamily="18" charset="0"/>
            </a:endParaRPr>
          </a:p>
          <a:p>
            <a:pPr marL="274320" indent="-274320">
              <a:spcBef>
                <a:spcPts val="580"/>
              </a:spcBef>
              <a:buNone/>
              <a:defRPr/>
            </a:pPr>
            <a:r>
              <a:rPr lang="sl-SI" dirty="0" smtClean="0">
                <a:latin typeface="Garamond" panose="02020404030301010803" pitchFamily="18" charset="0"/>
              </a:rPr>
              <a:t>Razhajanje med intuitivnim dojemanjem mat. pojmov in matematičnimi definicijami pojmov (ohlapno/površinsko razumevanje mat. pojmov).</a:t>
            </a:r>
            <a:endParaRPr lang="sl-SI" dirty="0">
              <a:latin typeface="Garamond" panose="02020404030301010803" pitchFamily="18" charset="0"/>
            </a:endParaRPr>
          </a:p>
        </p:txBody>
      </p:sp>
      <p:sp>
        <p:nvSpPr>
          <p:cNvPr id="47108" name="Ograda noge 10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hr-HR" altLang="sl-SI" sz="12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47109" name="Ograda številke diapozitiva 11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fld id="{BF964CA6-043A-4C42-9AB7-507744E06751}" type="slidenum">
              <a:rPr lang="hr-HR" altLang="sl-SI" sz="1200">
                <a:solidFill>
                  <a:schemeClr val="tx2"/>
                </a:solidFill>
                <a:latin typeface="Arial" panose="020B0604020202020204" pitchFamily="34" charset="0"/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23</a:t>
            </a:fld>
            <a:endParaRPr lang="hr-HR" altLang="sl-SI" sz="12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4" name="Pravokotni trikotnik 3"/>
          <p:cNvSpPr/>
          <p:nvPr/>
        </p:nvSpPr>
        <p:spPr>
          <a:xfrm>
            <a:off x="3719513" y="2276476"/>
            <a:ext cx="3600450" cy="576263"/>
          </a:xfrm>
          <a:prstGeom prst="rt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sl-SI"/>
          </a:p>
        </p:txBody>
      </p:sp>
      <p:sp>
        <p:nvSpPr>
          <p:cNvPr id="47111" name="PoljeZBesedilom 4"/>
          <p:cNvSpPr txBox="1">
            <a:spLocks noChangeArrowheads="1"/>
          </p:cNvSpPr>
          <p:nvPr/>
        </p:nvSpPr>
        <p:spPr bwMode="auto">
          <a:xfrm>
            <a:off x="2279651" y="3644900"/>
            <a:ext cx="28797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sl-SI" altLang="sl-SI" sz="1800">
              <a:latin typeface="Perpetua" panose="02020502060401020303" pitchFamily="18" charset="0"/>
            </a:endParaRPr>
          </a:p>
        </p:txBody>
      </p:sp>
      <p:sp>
        <p:nvSpPr>
          <p:cNvPr id="8" name="Oblak 7"/>
          <p:cNvSpPr/>
          <p:nvPr/>
        </p:nvSpPr>
        <p:spPr>
          <a:xfrm>
            <a:off x="2135188" y="3500438"/>
            <a:ext cx="2952750" cy="1223962"/>
          </a:xfrm>
          <a:prstGeom prst="cloud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sl-SI" dirty="0"/>
              <a:t>Ne, ker  je preveč ozek.</a:t>
            </a:r>
          </a:p>
        </p:txBody>
      </p:sp>
      <p:sp>
        <p:nvSpPr>
          <p:cNvPr id="10" name="Oblak 9"/>
          <p:cNvSpPr/>
          <p:nvPr/>
        </p:nvSpPr>
        <p:spPr>
          <a:xfrm>
            <a:off x="6816726" y="3500438"/>
            <a:ext cx="2951163" cy="1223962"/>
          </a:xfrm>
          <a:prstGeom prst="cloud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sl-SI" dirty="0"/>
              <a:t>Da, ker  je omejen s tremi stranicami.</a:t>
            </a:r>
          </a:p>
          <a:p>
            <a:pPr>
              <a:defRPr/>
            </a:pP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4236359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altLang="sl-SI" sz="2800" dirty="0">
                <a:latin typeface="Garamond" panose="02020404030301010803" pitchFamily="18" charset="0"/>
              </a:rPr>
              <a:t>Primer: pojem trikotnika</a:t>
            </a:r>
          </a:p>
        </p:txBody>
      </p:sp>
      <p:sp>
        <p:nvSpPr>
          <p:cNvPr id="48133" name="Ograda vsebine 3"/>
          <p:cNvSpPr>
            <a:spLocks noGrp="1"/>
          </p:cNvSpPr>
          <p:nvPr>
            <p:ph sz="half" idx="1"/>
          </p:nvPr>
        </p:nvSpPr>
        <p:spPr>
          <a:xfrm>
            <a:off x="1981200" y="2997201"/>
            <a:ext cx="3898900" cy="3128963"/>
          </a:xfrm>
        </p:spPr>
        <p:txBody>
          <a:bodyPr rtlCol="0">
            <a:normAutofit fontScale="92500" lnSpcReduction="20000"/>
          </a:bodyPr>
          <a:lstStyle/>
          <a:p>
            <a:pPr>
              <a:defRPr/>
            </a:pPr>
            <a:r>
              <a:rPr lang="sl-SI" altLang="sl-SI" dirty="0" smtClean="0">
                <a:latin typeface="Garamond" panose="02020404030301010803" pitchFamily="18" charset="0"/>
              </a:rPr>
              <a:t>Matematični vidik problema: temelji na matematičnih </a:t>
            </a:r>
            <a:r>
              <a:rPr lang="sl-SI" altLang="sl-SI" dirty="0" smtClean="0">
                <a:latin typeface="Garamond" panose="02020404030301010803" pitchFamily="18" charset="0"/>
              </a:rPr>
              <a:t>definicijah</a:t>
            </a:r>
            <a:endParaRPr lang="sl-SI" altLang="sl-SI" dirty="0" smtClean="0">
              <a:latin typeface="Garamond" panose="02020404030301010803" pitchFamily="18" charset="0"/>
            </a:endParaRPr>
          </a:p>
          <a:p>
            <a:pPr>
              <a:buNone/>
              <a:defRPr/>
            </a:pPr>
            <a:endParaRPr lang="sl-SI" altLang="sl-SI" dirty="0" smtClean="0">
              <a:latin typeface="Garamond" panose="02020404030301010803" pitchFamily="18" charset="0"/>
            </a:endParaRPr>
          </a:p>
          <a:p>
            <a:pPr>
              <a:buNone/>
              <a:defRPr/>
            </a:pPr>
            <a:r>
              <a:rPr lang="sl-SI" altLang="sl-SI" dirty="0" smtClean="0">
                <a:latin typeface="Garamond" panose="02020404030301010803" pitchFamily="18" charset="0"/>
              </a:rPr>
              <a:t>primeri               </a:t>
            </a:r>
          </a:p>
          <a:p>
            <a:pPr>
              <a:buNone/>
              <a:defRPr/>
            </a:pPr>
            <a:endParaRPr lang="sl-SI" altLang="sl-SI" dirty="0">
              <a:latin typeface="Garamond" panose="02020404030301010803" pitchFamily="18" charset="0"/>
            </a:endParaRPr>
          </a:p>
          <a:p>
            <a:pPr>
              <a:buNone/>
              <a:defRPr/>
            </a:pPr>
            <a:r>
              <a:rPr lang="sl-SI" altLang="sl-SI" dirty="0" err="1" smtClean="0">
                <a:latin typeface="Garamond" panose="02020404030301010803" pitchFamily="18" charset="0"/>
              </a:rPr>
              <a:t>protiprimeri</a:t>
            </a:r>
            <a:endParaRPr lang="sl-SI" altLang="sl-SI" dirty="0" smtClean="0">
              <a:latin typeface="Garamond" panose="02020404030301010803" pitchFamily="18" charset="0"/>
            </a:endParaRPr>
          </a:p>
        </p:txBody>
      </p:sp>
      <p:sp>
        <p:nvSpPr>
          <p:cNvPr id="48134" name="Ograda vsebine 4"/>
          <p:cNvSpPr>
            <a:spLocks noGrp="1"/>
          </p:cNvSpPr>
          <p:nvPr>
            <p:ph sz="half" idx="2"/>
          </p:nvPr>
        </p:nvSpPr>
        <p:spPr>
          <a:xfrm>
            <a:off x="6456364" y="3068639"/>
            <a:ext cx="3754437" cy="3057525"/>
          </a:xfrm>
        </p:spPr>
        <p:txBody>
          <a:bodyPr rtlCol="0">
            <a:normAutofit fontScale="92500" lnSpcReduction="20000"/>
          </a:bodyPr>
          <a:lstStyle/>
          <a:p>
            <a:pPr>
              <a:defRPr/>
            </a:pPr>
            <a:r>
              <a:rPr lang="sl-SI" altLang="sl-SI" dirty="0" smtClean="0">
                <a:latin typeface="Garamond" panose="02020404030301010803" pitchFamily="18" charset="0"/>
              </a:rPr>
              <a:t>Zaznavni </a:t>
            </a:r>
            <a:r>
              <a:rPr lang="sl-SI" altLang="sl-SI" dirty="0" smtClean="0">
                <a:latin typeface="Garamond" panose="02020404030301010803" pitchFamily="18" charset="0"/>
              </a:rPr>
              <a:t>vidik </a:t>
            </a:r>
            <a:r>
              <a:rPr lang="sl-SI" altLang="sl-SI" dirty="0" smtClean="0">
                <a:latin typeface="Garamond" panose="02020404030301010803" pitchFamily="18" charset="0"/>
              </a:rPr>
              <a:t>problema: temelji na izkušnjah, zaznavanju na podlagi izkušenj</a:t>
            </a:r>
            <a:endParaRPr lang="sl-SI" altLang="sl-SI" dirty="0" smtClean="0">
              <a:latin typeface="Garamond" panose="02020404030301010803" pitchFamily="18" charset="0"/>
            </a:endParaRPr>
          </a:p>
          <a:p>
            <a:pPr>
              <a:buNone/>
              <a:defRPr/>
            </a:pPr>
            <a:endParaRPr lang="sl-SI" altLang="sl-SI" dirty="0">
              <a:latin typeface="Garamond" panose="02020404030301010803" pitchFamily="18" charset="0"/>
            </a:endParaRPr>
          </a:p>
          <a:p>
            <a:pPr>
              <a:buNone/>
              <a:defRPr/>
            </a:pPr>
            <a:r>
              <a:rPr lang="sl-SI" altLang="sl-SI" dirty="0" smtClean="0">
                <a:latin typeface="Garamond" panose="02020404030301010803" pitchFamily="18" charset="0"/>
              </a:rPr>
              <a:t>intuitivno        </a:t>
            </a:r>
          </a:p>
          <a:p>
            <a:pPr>
              <a:buNone/>
              <a:defRPr/>
            </a:pPr>
            <a:endParaRPr lang="sl-SI" altLang="sl-SI" dirty="0">
              <a:latin typeface="Garamond" panose="02020404030301010803" pitchFamily="18" charset="0"/>
            </a:endParaRPr>
          </a:p>
          <a:p>
            <a:pPr>
              <a:buNone/>
              <a:defRPr/>
            </a:pPr>
            <a:r>
              <a:rPr lang="sl-SI" altLang="sl-SI" dirty="0" err="1" smtClean="0">
                <a:latin typeface="Garamond" panose="02020404030301010803" pitchFamily="18" charset="0"/>
              </a:rPr>
              <a:t>neintuitivno</a:t>
            </a:r>
            <a:endParaRPr lang="sl-SI" altLang="sl-SI" dirty="0" smtClean="0">
              <a:latin typeface="Garamond" panose="02020404030301010803" pitchFamily="18" charset="0"/>
            </a:endParaRPr>
          </a:p>
        </p:txBody>
      </p:sp>
      <p:sp>
        <p:nvSpPr>
          <p:cNvPr id="2" name="Ograda noge 8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hr-HR" altLang="sl-SI" sz="12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3" name="Ograda številke diapozitiva 9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fld id="{E429A9F4-4DF9-4565-A910-EF454E37FA5D}" type="slidenum">
              <a:rPr lang="hr-HR" altLang="sl-SI" sz="1200">
                <a:solidFill>
                  <a:schemeClr val="tx2"/>
                </a:solidFill>
                <a:latin typeface="Arial" panose="020B0604020202020204" pitchFamily="34" charset="0"/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24</a:t>
            </a:fld>
            <a:endParaRPr lang="hr-HR" altLang="sl-SI" sz="12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36871" name="Ograda vsebine 4"/>
          <p:cNvSpPr txBox="1">
            <a:spLocks/>
          </p:cNvSpPr>
          <p:nvPr/>
        </p:nvSpPr>
        <p:spPr bwMode="auto">
          <a:xfrm>
            <a:off x="833437" y="1476484"/>
            <a:ext cx="7777163" cy="1223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marL="0" indent="0">
              <a:lnSpc>
                <a:spcPct val="100000"/>
              </a:lnSpc>
              <a:spcBef>
                <a:spcPct val="20000"/>
              </a:spcBef>
              <a:buNone/>
              <a:defRPr/>
            </a:pPr>
            <a:r>
              <a:rPr lang="sl-SI" altLang="sl-SI" dirty="0"/>
              <a:t>Izhodiščni problem: dana je množica likov. Kateri med njimi so trikotniki?</a:t>
            </a:r>
          </a:p>
        </p:txBody>
      </p:sp>
    </p:spTree>
    <p:extLst>
      <p:ext uri="{BB962C8B-B14F-4D97-AF65-F5344CB8AC3E}">
        <p14:creationId xmlns:p14="http://schemas.microsoft.com/office/powerpoint/2010/main" val="2199512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Naslov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sl-SI" altLang="sl-SI" smtClean="0"/>
          </a:p>
        </p:txBody>
      </p:sp>
      <p:graphicFrame>
        <p:nvGraphicFramePr>
          <p:cNvPr id="4" name="Ograda vsebine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15666321"/>
              </p:ext>
            </p:extLst>
          </p:nvPr>
        </p:nvGraphicFramePr>
        <p:xfrm>
          <a:off x="2495550" y="1557339"/>
          <a:ext cx="7772400" cy="437832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1678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5107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045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04555">
                <a:tc>
                  <a:txBody>
                    <a:bodyPr/>
                    <a:lstStyle/>
                    <a:p>
                      <a:endParaRPr lang="sl-SI" sz="1800" dirty="0"/>
                    </a:p>
                  </a:txBody>
                  <a:tcPr marL="85829" marR="85829" marT="45712" marB="45712"/>
                </a:tc>
                <a:tc>
                  <a:txBody>
                    <a:bodyPr/>
                    <a:lstStyle/>
                    <a:p>
                      <a:r>
                        <a:rPr lang="sl-SI" sz="1800" dirty="0" smtClean="0"/>
                        <a:t>trikotnik</a:t>
                      </a:r>
                      <a:endParaRPr lang="sl-SI" sz="1800" dirty="0"/>
                    </a:p>
                  </a:txBody>
                  <a:tcPr marL="85829" marR="85829" marT="45712" marB="45712"/>
                </a:tc>
                <a:tc>
                  <a:txBody>
                    <a:bodyPr/>
                    <a:lstStyle/>
                    <a:p>
                      <a:r>
                        <a:rPr lang="sl-SI" sz="1800" dirty="0" smtClean="0"/>
                        <a:t>ni </a:t>
                      </a:r>
                      <a:r>
                        <a:rPr lang="sl-SI" sz="1800" dirty="0" smtClean="0"/>
                        <a:t>trikotnik</a:t>
                      </a:r>
                      <a:endParaRPr lang="sl-SI" sz="1800" dirty="0"/>
                    </a:p>
                  </a:txBody>
                  <a:tcPr marL="85829" marR="85829" marT="45712" marB="45712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43277">
                <a:tc>
                  <a:txBody>
                    <a:bodyPr/>
                    <a:lstStyle/>
                    <a:p>
                      <a:r>
                        <a:rPr lang="sl-SI" sz="1800" dirty="0" smtClean="0"/>
                        <a:t>intuitivno</a:t>
                      </a:r>
                      <a:endParaRPr lang="sl-SI" sz="1800" dirty="0"/>
                    </a:p>
                  </a:txBody>
                  <a:tcPr marL="85829" marR="85829" marT="45712" marB="45712"/>
                </a:tc>
                <a:tc>
                  <a:txBody>
                    <a:bodyPr/>
                    <a:lstStyle/>
                    <a:p>
                      <a:endParaRPr lang="sl-SI" sz="1800" dirty="0"/>
                    </a:p>
                  </a:txBody>
                  <a:tcPr marL="85829" marR="85829" marT="45712" marB="45712"/>
                </a:tc>
                <a:tc>
                  <a:txBody>
                    <a:bodyPr/>
                    <a:lstStyle/>
                    <a:p>
                      <a:endParaRPr lang="sl-SI" sz="1800" dirty="0"/>
                    </a:p>
                  </a:txBody>
                  <a:tcPr marL="85829" marR="85829" marT="45712" marB="45712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30492">
                <a:tc>
                  <a:txBody>
                    <a:bodyPr/>
                    <a:lstStyle/>
                    <a:p>
                      <a:r>
                        <a:rPr lang="sl-SI" sz="1800" dirty="0" err="1" smtClean="0"/>
                        <a:t>neintuitivno</a:t>
                      </a:r>
                      <a:endParaRPr lang="sl-SI" sz="1800" dirty="0"/>
                    </a:p>
                  </a:txBody>
                  <a:tcPr marL="85829" marR="85829" marT="45712" marB="45712"/>
                </a:tc>
                <a:tc>
                  <a:txBody>
                    <a:bodyPr/>
                    <a:lstStyle/>
                    <a:p>
                      <a:endParaRPr lang="sl-SI" sz="1800" dirty="0"/>
                    </a:p>
                  </a:txBody>
                  <a:tcPr marL="85829" marR="85829" marT="45712" marB="45712"/>
                </a:tc>
                <a:tc>
                  <a:txBody>
                    <a:bodyPr/>
                    <a:lstStyle/>
                    <a:p>
                      <a:endParaRPr lang="sl-SI" sz="1800" dirty="0" smtClean="0"/>
                    </a:p>
                    <a:p>
                      <a:endParaRPr lang="sl-SI" sz="1800" dirty="0" smtClean="0"/>
                    </a:p>
                    <a:p>
                      <a:endParaRPr lang="sl-SI" sz="1800" dirty="0" smtClean="0"/>
                    </a:p>
                    <a:p>
                      <a:endParaRPr lang="sl-SI" sz="1800" dirty="0" smtClean="0"/>
                    </a:p>
                    <a:p>
                      <a:endParaRPr lang="sl-SI" sz="1800" dirty="0" smtClean="0"/>
                    </a:p>
                    <a:p>
                      <a:endParaRPr lang="sl-SI" sz="1800" dirty="0"/>
                    </a:p>
                  </a:txBody>
                  <a:tcPr marL="85829" marR="85829" marT="45712" marB="45712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49173" name="Ograda noge 15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hr-HR" altLang="sl-SI" sz="12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49174" name="Ograda številke diapozitiva 16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fld id="{F599A351-09CA-40BF-9096-2FD863997525}" type="slidenum">
              <a:rPr lang="hr-HR" altLang="sl-SI" sz="1200">
                <a:solidFill>
                  <a:schemeClr val="tx2"/>
                </a:solidFill>
                <a:latin typeface="Arial" panose="020B0604020202020204" pitchFamily="34" charset="0"/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25</a:t>
            </a:fld>
            <a:endParaRPr lang="hr-HR" altLang="sl-SI" sz="12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4932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Naslov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sl-SI" altLang="sl-SI" smtClean="0"/>
          </a:p>
        </p:txBody>
      </p:sp>
      <p:graphicFrame>
        <p:nvGraphicFramePr>
          <p:cNvPr id="4" name="Ograda vsebine 3"/>
          <p:cNvGraphicFramePr>
            <a:graphicFrameLocks noGrp="1"/>
          </p:cNvGraphicFramePr>
          <p:nvPr>
            <p:ph idx="1"/>
          </p:nvPr>
        </p:nvGraphicFramePr>
        <p:xfrm>
          <a:off x="2495550" y="1557339"/>
          <a:ext cx="7772400" cy="437832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1678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5107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045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04555">
                <a:tc>
                  <a:txBody>
                    <a:bodyPr/>
                    <a:lstStyle/>
                    <a:p>
                      <a:endParaRPr lang="sl-SI" sz="1800" dirty="0"/>
                    </a:p>
                  </a:txBody>
                  <a:tcPr marL="85829" marR="85829" marT="45712" marB="45712"/>
                </a:tc>
                <a:tc>
                  <a:txBody>
                    <a:bodyPr/>
                    <a:lstStyle/>
                    <a:p>
                      <a:r>
                        <a:rPr lang="sl-SI" sz="1800" dirty="0" smtClean="0"/>
                        <a:t>trikotnik</a:t>
                      </a:r>
                      <a:endParaRPr lang="sl-SI" sz="1800" dirty="0"/>
                    </a:p>
                  </a:txBody>
                  <a:tcPr marL="85829" marR="85829" marT="45712" marB="45712"/>
                </a:tc>
                <a:tc>
                  <a:txBody>
                    <a:bodyPr/>
                    <a:lstStyle/>
                    <a:p>
                      <a:r>
                        <a:rPr lang="sl-SI" sz="1800" dirty="0" smtClean="0"/>
                        <a:t>Ni trikotnik</a:t>
                      </a:r>
                      <a:endParaRPr lang="sl-SI" sz="1800" dirty="0"/>
                    </a:p>
                  </a:txBody>
                  <a:tcPr marL="85829" marR="85829" marT="45712" marB="45712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43277">
                <a:tc>
                  <a:txBody>
                    <a:bodyPr/>
                    <a:lstStyle/>
                    <a:p>
                      <a:r>
                        <a:rPr lang="sl-SI" sz="1800" dirty="0" smtClean="0"/>
                        <a:t>Intuitivno</a:t>
                      </a:r>
                      <a:endParaRPr lang="sl-SI" sz="1800" dirty="0"/>
                    </a:p>
                  </a:txBody>
                  <a:tcPr marL="85829" marR="85829" marT="45712" marB="45712"/>
                </a:tc>
                <a:tc>
                  <a:txBody>
                    <a:bodyPr/>
                    <a:lstStyle/>
                    <a:p>
                      <a:endParaRPr lang="sl-SI" sz="1800" dirty="0"/>
                    </a:p>
                  </a:txBody>
                  <a:tcPr marL="85829" marR="85829" marT="45712" marB="45712"/>
                </a:tc>
                <a:tc>
                  <a:txBody>
                    <a:bodyPr/>
                    <a:lstStyle/>
                    <a:p>
                      <a:endParaRPr lang="sl-SI" sz="1800" dirty="0"/>
                    </a:p>
                  </a:txBody>
                  <a:tcPr marL="85829" marR="85829" marT="45712" marB="45712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30492">
                <a:tc>
                  <a:txBody>
                    <a:bodyPr/>
                    <a:lstStyle/>
                    <a:p>
                      <a:r>
                        <a:rPr lang="sl-SI" sz="1800" dirty="0" err="1" smtClean="0"/>
                        <a:t>neintuitivno</a:t>
                      </a:r>
                      <a:endParaRPr lang="sl-SI" sz="1800" dirty="0"/>
                    </a:p>
                  </a:txBody>
                  <a:tcPr marL="85829" marR="85829" marT="45712" marB="45712"/>
                </a:tc>
                <a:tc>
                  <a:txBody>
                    <a:bodyPr/>
                    <a:lstStyle/>
                    <a:p>
                      <a:endParaRPr lang="sl-SI" sz="1800" dirty="0"/>
                    </a:p>
                  </a:txBody>
                  <a:tcPr marL="85829" marR="85829" marT="45712" marB="45712"/>
                </a:tc>
                <a:tc>
                  <a:txBody>
                    <a:bodyPr/>
                    <a:lstStyle/>
                    <a:p>
                      <a:endParaRPr lang="sl-SI" sz="1800" dirty="0" smtClean="0"/>
                    </a:p>
                    <a:p>
                      <a:endParaRPr lang="sl-SI" sz="1800" dirty="0" smtClean="0"/>
                    </a:p>
                    <a:p>
                      <a:endParaRPr lang="sl-SI" sz="1800" dirty="0" smtClean="0"/>
                    </a:p>
                    <a:p>
                      <a:endParaRPr lang="sl-SI" sz="1800" dirty="0" smtClean="0"/>
                    </a:p>
                    <a:p>
                      <a:endParaRPr lang="sl-SI" sz="1800" dirty="0" smtClean="0"/>
                    </a:p>
                    <a:p>
                      <a:endParaRPr lang="sl-SI" sz="1800" dirty="0"/>
                    </a:p>
                  </a:txBody>
                  <a:tcPr marL="85829" marR="85829" marT="45712" marB="45712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50197" name="Ograda noge 15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hr-HR" altLang="sl-SI" sz="12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50198" name="Ograda številke diapozitiva 16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fld id="{4B8DA5DD-152D-4512-BCE1-077C79E3B64D}" type="slidenum">
              <a:rPr lang="hr-HR" altLang="sl-SI" sz="1200">
                <a:solidFill>
                  <a:schemeClr val="tx2"/>
                </a:solidFill>
                <a:latin typeface="Arial" panose="020B0604020202020204" pitchFamily="34" charset="0"/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26</a:t>
            </a:fld>
            <a:endParaRPr lang="hr-HR" altLang="sl-SI" sz="12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5" name="Enakokraki trikotnik 4"/>
          <p:cNvSpPr/>
          <p:nvPr/>
        </p:nvSpPr>
        <p:spPr>
          <a:xfrm>
            <a:off x="4008439" y="2349500"/>
            <a:ext cx="574675" cy="647700"/>
          </a:xfrm>
          <a:prstGeom prst="triangl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sl-SI"/>
          </a:p>
        </p:txBody>
      </p:sp>
      <p:sp>
        <p:nvSpPr>
          <p:cNvPr id="6" name="Enakokraki trikotnik 5"/>
          <p:cNvSpPr/>
          <p:nvPr/>
        </p:nvSpPr>
        <p:spPr>
          <a:xfrm>
            <a:off x="4295776" y="3068638"/>
            <a:ext cx="1008063" cy="792162"/>
          </a:xfrm>
          <a:prstGeom prst="triangl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sl-SI"/>
          </a:p>
        </p:txBody>
      </p:sp>
      <p:sp>
        <p:nvSpPr>
          <p:cNvPr id="7" name="Enakokraki trikotnik 6"/>
          <p:cNvSpPr/>
          <p:nvPr/>
        </p:nvSpPr>
        <p:spPr>
          <a:xfrm>
            <a:off x="5591176" y="2492375"/>
            <a:ext cx="792163" cy="431800"/>
          </a:xfrm>
          <a:prstGeom prst="triangl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sl-SI"/>
          </a:p>
        </p:txBody>
      </p:sp>
      <p:sp>
        <p:nvSpPr>
          <p:cNvPr id="8" name="Pravokotnik 7"/>
          <p:cNvSpPr/>
          <p:nvPr/>
        </p:nvSpPr>
        <p:spPr>
          <a:xfrm>
            <a:off x="7464426" y="2420938"/>
            <a:ext cx="576263" cy="57626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sl-SI"/>
          </a:p>
        </p:txBody>
      </p:sp>
      <p:sp>
        <p:nvSpPr>
          <p:cNvPr id="9" name="Pravokotnik 8"/>
          <p:cNvSpPr/>
          <p:nvPr/>
        </p:nvSpPr>
        <p:spPr>
          <a:xfrm>
            <a:off x="8759826" y="2349500"/>
            <a:ext cx="1008063" cy="431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sl-SI"/>
          </a:p>
        </p:txBody>
      </p:sp>
      <p:sp>
        <p:nvSpPr>
          <p:cNvPr id="11" name="Elipsa 10"/>
          <p:cNvSpPr/>
          <p:nvPr/>
        </p:nvSpPr>
        <p:spPr>
          <a:xfrm>
            <a:off x="9048750" y="3068639"/>
            <a:ext cx="719138" cy="72072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sl-SI"/>
          </a:p>
        </p:txBody>
      </p:sp>
      <p:sp>
        <p:nvSpPr>
          <p:cNvPr id="12" name="Šestkotnik 11"/>
          <p:cNvSpPr/>
          <p:nvPr/>
        </p:nvSpPr>
        <p:spPr>
          <a:xfrm>
            <a:off x="7608889" y="3213100"/>
            <a:ext cx="719137" cy="647700"/>
          </a:xfrm>
          <a:prstGeom prst="hexagon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sl-SI"/>
          </a:p>
        </p:txBody>
      </p:sp>
      <p:sp>
        <p:nvSpPr>
          <p:cNvPr id="14" name="Pravokotni trikotnik 13"/>
          <p:cNvSpPr/>
          <p:nvPr/>
        </p:nvSpPr>
        <p:spPr>
          <a:xfrm rot="10594598">
            <a:off x="5483225" y="4329113"/>
            <a:ext cx="865188" cy="863600"/>
          </a:xfrm>
          <a:prstGeom prst="rtTriangl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sl-SI"/>
          </a:p>
        </p:txBody>
      </p:sp>
      <p:sp>
        <p:nvSpPr>
          <p:cNvPr id="15" name="Enakokraki trikotnik 14"/>
          <p:cNvSpPr/>
          <p:nvPr/>
        </p:nvSpPr>
        <p:spPr>
          <a:xfrm rot="10800000">
            <a:off x="4583114" y="4365625"/>
            <a:ext cx="649287" cy="1295400"/>
          </a:xfrm>
          <a:prstGeom prst="triangl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sl-SI"/>
          </a:p>
        </p:txBody>
      </p:sp>
      <p:sp>
        <p:nvSpPr>
          <p:cNvPr id="18" name="Pravokotni trikotnik 17"/>
          <p:cNvSpPr/>
          <p:nvPr/>
        </p:nvSpPr>
        <p:spPr>
          <a:xfrm rot="2360428">
            <a:off x="4229101" y="4721226"/>
            <a:ext cx="200025" cy="1223963"/>
          </a:xfrm>
          <a:prstGeom prst="rtTriangl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sl-SI"/>
          </a:p>
        </p:txBody>
      </p:sp>
      <p:sp>
        <p:nvSpPr>
          <p:cNvPr id="19" name="Enakokraki trikotnik 18"/>
          <p:cNvSpPr/>
          <p:nvPr/>
        </p:nvSpPr>
        <p:spPr>
          <a:xfrm rot="13815897">
            <a:off x="4981575" y="5156200"/>
            <a:ext cx="1511300" cy="431800"/>
          </a:xfrm>
          <a:prstGeom prst="triangle">
            <a:avLst>
              <a:gd name="adj" fmla="val 71083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sl-SI"/>
          </a:p>
        </p:txBody>
      </p:sp>
      <p:pic>
        <p:nvPicPr>
          <p:cNvPr id="50210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8163" y="4221163"/>
            <a:ext cx="1333500" cy="723900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211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9600" y="5084763"/>
            <a:ext cx="865188" cy="747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212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2125" y="4724400"/>
            <a:ext cx="719138" cy="1106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213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4289" y="4149726"/>
            <a:ext cx="1196975" cy="1109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91081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altLang="sl-SI" smtClean="0"/>
              <a:t>Literatura</a:t>
            </a:r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/>
          </a:bodyPr>
          <a:lstStyle/>
          <a:p>
            <a:pPr marL="274320" indent="-274320">
              <a:spcBef>
                <a:spcPts val="580"/>
              </a:spcBef>
              <a:buFont typeface="Wingdings 2"/>
              <a:buChar char=""/>
              <a:defRPr/>
            </a:pPr>
            <a:r>
              <a:rPr lang="sl-SI" dirty="0" smtClean="0">
                <a:latin typeface="Garamond" panose="02020404030301010803" pitchFamily="18" charset="0"/>
              </a:rPr>
              <a:t>Cotič</a:t>
            </a:r>
            <a:r>
              <a:rPr lang="sl-SI" dirty="0" smtClean="0">
                <a:latin typeface="Garamond" panose="02020404030301010803" pitchFamily="18" charset="0"/>
              </a:rPr>
              <a:t>, M., Hodnik Čadež, T. </a:t>
            </a:r>
            <a:r>
              <a:rPr lang="sl-SI" dirty="0" smtClean="0">
                <a:latin typeface="Garamond" panose="02020404030301010803" pitchFamily="18" charset="0"/>
              </a:rPr>
              <a:t>(2002) </a:t>
            </a:r>
            <a:r>
              <a:rPr lang="sl-SI" i="1" dirty="0" smtClean="0">
                <a:latin typeface="Garamond" panose="02020404030301010803" pitchFamily="18" charset="0"/>
              </a:rPr>
              <a:t>Teoretična zasnova modela sprememb začetnega pouka matematike v devetletni osnovni šoli.</a:t>
            </a:r>
            <a:r>
              <a:rPr lang="sl-SI" dirty="0" smtClean="0">
                <a:latin typeface="Garamond" panose="02020404030301010803" pitchFamily="18" charset="0"/>
              </a:rPr>
              <a:t> Sodobna pedagogika, 53 (2), str. 8 – 24.</a:t>
            </a:r>
          </a:p>
          <a:p>
            <a:pPr marL="274320" indent="-274320">
              <a:spcBef>
                <a:spcPts val="580"/>
              </a:spcBef>
              <a:buFont typeface="Wingdings 2"/>
              <a:buChar char=""/>
              <a:defRPr/>
            </a:pPr>
            <a:r>
              <a:rPr lang="sl-SI" dirty="0" err="1" smtClean="0">
                <a:latin typeface="Garamond" panose="02020404030301010803" pitchFamily="18" charset="0"/>
              </a:rPr>
              <a:t>Dickson</a:t>
            </a:r>
            <a:r>
              <a:rPr lang="sl-SI" dirty="0" smtClean="0">
                <a:latin typeface="Garamond" panose="02020404030301010803" pitchFamily="18" charset="0"/>
              </a:rPr>
              <a:t>, L., Brown, M. in Gibson, O. (1984). </a:t>
            </a:r>
            <a:r>
              <a:rPr lang="sl-SI" i="1" dirty="0" err="1" smtClean="0">
                <a:latin typeface="Garamond" panose="02020404030301010803" pitchFamily="18" charset="0"/>
              </a:rPr>
              <a:t>Children</a:t>
            </a:r>
            <a:r>
              <a:rPr lang="sl-SI" i="1" dirty="0" smtClean="0">
                <a:latin typeface="Garamond" panose="02020404030301010803" pitchFamily="18" charset="0"/>
              </a:rPr>
              <a:t> </a:t>
            </a:r>
            <a:r>
              <a:rPr lang="sl-SI" i="1" dirty="0" err="1" smtClean="0">
                <a:latin typeface="Garamond" panose="02020404030301010803" pitchFamily="18" charset="0"/>
              </a:rPr>
              <a:t>learning</a:t>
            </a:r>
            <a:r>
              <a:rPr lang="sl-SI" i="1" dirty="0" smtClean="0">
                <a:latin typeface="Garamond" panose="02020404030301010803" pitchFamily="18" charset="0"/>
              </a:rPr>
              <a:t> </a:t>
            </a:r>
            <a:r>
              <a:rPr lang="sl-SI" i="1" dirty="0" err="1" smtClean="0">
                <a:latin typeface="Garamond" panose="02020404030301010803" pitchFamily="18" charset="0"/>
              </a:rPr>
              <a:t>mathematics</a:t>
            </a:r>
            <a:r>
              <a:rPr lang="sl-SI" dirty="0" smtClean="0">
                <a:latin typeface="Garamond" panose="02020404030301010803" pitchFamily="18" charset="0"/>
              </a:rPr>
              <a:t>. </a:t>
            </a:r>
            <a:r>
              <a:rPr lang="sl-SI" dirty="0" err="1" smtClean="0">
                <a:latin typeface="Garamond" panose="02020404030301010803" pitchFamily="18" charset="0"/>
              </a:rPr>
              <a:t>Cassell</a:t>
            </a:r>
            <a:r>
              <a:rPr lang="sl-SI" dirty="0" smtClean="0">
                <a:latin typeface="Garamond" panose="02020404030301010803" pitchFamily="18" charset="0"/>
              </a:rPr>
              <a:t>: London. Str. 12 – 51.</a:t>
            </a:r>
          </a:p>
          <a:p>
            <a:pPr marL="274320" indent="-274320">
              <a:spcBef>
                <a:spcPts val="580"/>
              </a:spcBef>
              <a:buFont typeface="Wingdings 2"/>
              <a:buChar char=""/>
              <a:defRPr/>
            </a:pPr>
            <a:r>
              <a:rPr lang="sl-SI" dirty="0" err="1" smtClean="0">
                <a:latin typeface="Garamond" panose="02020404030301010803" pitchFamily="18" charset="0"/>
              </a:rPr>
              <a:t>Tsamir</a:t>
            </a:r>
            <a:r>
              <a:rPr lang="sl-SI" dirty="0" smtClean="0">
                <a:latin typeface="Garamond" panose="02020404030301010803" pitchFamily="18" charset="0"/>
              </a:rPr>
              <a:t>, P. in </a:t>
            </a:r>
            <a:r>
              <a:rPr lang="sl-SI" dirty="0" err="1" smtClean="0">
                <a:latin typeface="Garamond" panose="02020404030301010803" pitchFamily="18" charset="0"/>
              </a:rPr>
              <a:t>Tirosh</a:t>
            </a:r>
            <a:r>
              <a:rPr lang="sl-SI" dirty="0" smtClean="0">
                <a:latin typeface="Garamond" panose="02020404030301010803" pitchFamily="18" charset="0"/>
              </a:rPr>
              <a:t>, D. (2010). </a:t>
            </a:r>
            <a:r>
              <a:rPr lang="sl-SI" dirty="0" err="1" smtClean="0">
                <a:latin typeface="Garamond" panose="02020404030301010803" pitchFamily="18" charset="0"/>
              </a:rPr>
              <a:t>Defining</a:t>
            </a:r>
            <a:r>
              <a:rPr lang="sl-SI" dirty="0" smtClean="0">
                <a:latin typeface="Garamond" panose="02020404030301010803" pitchFamily="18" charset="0"/>
              </a:rPr>
              <a:t> </a:t>
            </a:r>
            <a:r>
              <a:rPr lang="sl-SI" dirty="0" err="1" smtClean="0">
                <a:latin typeface="Garamond" panose="02020404030301010803" pitchFamily="18" charset="0"/>
              </a:rPr>
              <a:t>and</a:t>
            </a:r>
            <a:r>
              <a:rPr lang="sl-SI" dirty="0" smtClean="0">
                <a:latin typeface="Garamond" panose="02020404030301010803" pitchFamily="18" charset="0"/>
              </a:rPr>
              <a:t> </a:t>
            </a:r>
            <a:r>
              <a:rPr lang="sl-SI" dirty="0" err="1" smtClean="0">
                <a:latin typeface="Garamond" panose="02020404030301010803" pitchFamily="18" charset="0"/>
              </a:rPr>
              <a:t>proving</a:t>
            </a:r>
            <a:r>
              <a:rPr lang="sl-SI" dirty="0" smtClean="0">
                <a:latin typeface="Garamond" panose="02020404030301010803" pitchFamily="18" charset="0"/>
              </a:rPr>
              <a:t> </a:t>
            </a:r>
            <a:r>
              <a:rPr lang="sl-SI" dirty="0" err="1" smtClean="0">
                <a:latin typeface="Garamond" panose="02020404030301010803" pitchFamily="18" charset="0"/>
              </a:rPr>
              <a:t>with</a:t>
            </a:r>
            <a:r>
              <a:rPr lang="sl-SI" dirty="0" smtClean="0">
                <a:latin typeface="Garamond" panose="02020404030301010803" pitchFamily="18" charset="0"/>
              </a:rPr>
              <a:t> </a:t>
            </a:r>
            <a:r>
              <a:rPr lang="sl-SI" dirty="0" err="1" smtClean="0">
                <a:latin typeface="Garamond" panose="02020404030301010803" pitchFamily="18" charset="0"/>
              </a:rPr>
              <a:t>teachers</a:t>
            </a:r>
            <a:r>
              <a:rPr lang="sl-SI" dirty="0" smtClean="0">
                <a:latin typeface="Garamond" panose="02020404030301010803" pitchFamily="18" charset="0"/>
              </a:rPr>
              <a:t>: </a:t>
            </a:r>
            <a:r>
              <a:rPr lang="sl-SI" dirty="0" err="1" smtClean="0">
                <a:latin typeface="Garamond" panose="02020404030301010803" pitchFamily="18" charset="0"/>
              </a:rPr>
              <a:t>from</a:t>
            </a:r>
            <a:r>
              <a:rPr lang="sl-SI" dirty="0" smtClean="0">
                <a:latin typeface="Garamond" panose="02020404030301010803" pitchFamily="18" charset="0"/>
              </a:rPr>
              <a:t> </a:t>
            </a:r>
            <a:r>
              <a:rPr lang="sl-SI" dirty="0" err="1" smtClean="0">
                <a:latin typeface="Garamond" panose="02020404030301010803" pitchFamily="18" charset="0"/>
              </a:rPr>
              <a:t>preschool</a:t>
            </a:r>
            <a:r>
              <a:rPr lang="sl-SI" dirty="0" smtClean="0">
                <a:latin typeface="Garamond" panose="02020404030301010803" pitchFamily="18" charset="0"/>
              </a:rPr>
              <a:t> to </a:t>
            </a:r>
            <a:r>
              <a:rPr lang="sl-SI" dirty="0" err="1" smtClean="0">
                <a:latin typeface="Garamond" panose="02020404030301010803" pitchFamily="18" charset="0"/>
              </a:rPr>
              <a:t>secondary</a:t>
            </a:r>
            <a:r>
              <a:rPr lang="sl-SI" dirty="0" smtClean="0">
                <a:latin typeface="Garamond" panose="02020404030301010803" pitchFamily="18" charset="0"/>
              </a:rPr>
              <a:t> </a:t>
            </a:r>
            <a:r>
              <a:rPr lang="sl-SI" dirty="0" err="1" smtClean="0">
                <a:latin typeface="Garamond" panose="02020404030301010803" pitchFamily="18" charset="0"/>
              </a:rPr>
              <a:t>school</a:t>
            </a:r>
            <a:r>
              <a:rPr lang="sl-SI" dirty="0" smtClean="0">
                <a:latin typeface="Garamond" panose="02020404030301010803" pitchFamily="18" charset="0"/>
              </a:rPr>
              <a:t>. V: Maj, B. </a:t>
            </a:r>
            <a:r>
              <a:rPr lang="sl-SI" dirty="0" err="1" smtClean="0">
                <a:latin typeface="Garamond" panose="02020404030301010803" pitchFamily="18" charset="0"/>
              </a:rPr>
              <a:t>Swoboda</a:t>
            </a:r>
            <a:r>
              <a:rPr lang="sl-SI" dirty="0" smtClean="0">
                <a:latin typeface="Garamond" panose="02020404030301010803" pitchFamily="18" charset="0"/>
              </a:rPr>
              <a:t>, E. in </a:t>
            </a:r>
            <a:r>
              <a:rPr lang="sl-SI" dirty="0" err="1" smtClean="0">
                <a:latin typeface="Garamond" panose="02020404030301010803" pitchFamily="18" charset="0"/>
              </a:rPr>
              <a:t>Tatsis</a:t>
            </a:r>
            <a:r>
              <a:rPr lang="sl-SI" dirty="0" smtClean="0">
                <a:latin typeface="Garamond" panose="02020404030301010803" pitchFamily="18" charset="0"/>
              </a:rPr>
              <a:t>, K. (ur.). </a:t>
            </a:r>
            <a:r>
              <a:rPr lang="sl-SI" i="1" dirty="0" err="1" smtClean="0">
                <a:latin typeface="Garamond" panose="02020404030301010803" pitchFamily="18" charset="0"/>
              </a:rPr>
              <a:t>Motivation</a:t>
            </a:r>
            <a:r>
              <a:rPr lang="sl-SI" i="1" dirty="0" smtClean="0">
                <a:latin typeface="Garamond" panose="02020404030301010803" pitchFamily="18" charset="0"/>
              </a:rPr>
              <a:t> </a:t>
            </a:r>
            <a:r>
              <a:rPr lang="sl-SI" i="1" dirty="0" err="1" smtClean="0">
                <a:latin typeface="Garamond" panose="02020404030301010803" pitchFamily="18" charset="0"/>
              </a:rPr>
              <a:t>via</a:t>
            </a:r>
            <a:r>
              <a:rPr lang="sl-SI" i="1" dirty="0" smtClean="0">
                <a:latin typeface="Garamond" panose="02020404030301010803" pitchFamily="18" charset="0"/>
              </a:rPr>
              <a:t> </a:t>
            </a:r>
            <a:r>
              <a:rPr lang="sl-SI" i="1" dirty="0" err="1" smtClean="0">
                <a:latin typeface="Garamond" panose="02020404030301010803" pitchFamily="18" charset="0"/>
              </a:rPr>
              <a:t>natural</a:t>
            </a:r>
            <a:r>
              <a:rPr lang="sl-SI" i="1" dirty="0" smtClean="0">
                <a:latin typeface="Garamond" panose="02020404030301010803" pitchFamily="18" charset="0"/>
              </a:rPr>
              <a:t> </a:t>
            </a:r>
            <a:r>
              <a:rPr lang="sl-SI" i="1" dirty="0" err="1" smtClean="0">
                <a:latin typeface="Garamond" panose="02020404030301010803" pitchFamily="18" charset="0"/>
              </a:rPr>
              <a:t>differentiation</a:t>
            </a:r>
            <a:r>
              <a:rPr lang="sl-SI" i="1" dirty="0" smtClean="0">
                <a:latin typeface="Garamond" panose="02020404030301010803" pitchFamily="18" charset="0"/>
              </a:rPr>
              <a:t> in </a:t>
            </a:r>
            <a:r>
              <a:rPr lang="sl-SI" i="1" dirty="0" err="1" smtClean="0">
                <a:latin typeface="Garamond" panose="02020404030301010803" pitchFamily="18" charset="0"/>
              </a:rPr>
              <a:t>mathematics</a:t>
            </a:r>
            <a:r>
              <a:rPr lang="sl-SI" dirty="0" smtClean="0">
                <a:latin typeface="Garamond" panose="02020404030301010803" pitchFamily="18" charset="0"/>
              </a:rPr>
              <a:t>. </a:t>
            </a:r>
            <a:r>
              <a:rPr lang="sl-SI" dirty="0" err="1" smtClean="0">
                <a:latin typeface="Garamond" panose="02020404030301010803" pitchFamily="18" charset="0"/>
              </a:rPr>
              <a:t>University</a:t>
            </a:r>
            <a:r>
              <a:rPr lang="sl-SI" dirty="0" smtClean="0">
                <a:latin typeface="Garamond" panose="02020404030301010803" pitchFamily="18" charset="0"/>
              </a:rPr>
              <a:t> </a:t>
            </a:r>
            <a:r>
              <a:rPr lang="sl-SI" dirty="0" err="1" smtClean="0">
                <a:latin typeface="Garamond" panose="02020404030301010803" pitchFamily="18" charset="0"/>
              </a:rPr>
              <a:t>of</a:t>
            </a:r>
            <a:r>
              <a:rPr lang="sl-SI" dirty="0" smtClean="0">
                <a:latin typeface="Garamond" panose="02020404030301010803" pitchFamily="18" charset="0"/>
              </a:rPr>
              <a:t> Rzeszow: </a:t>
            </a:r>
            <a:r>
              <a:rPr lang="sl-SI" dirty="0" err="1" smtClean="0">
                <a:latin typeface="Garamond" panose="02020404030301010803" pitchFamily="18" charset="0"/>
              </a:rPr>
              <a:t>Rzeszow</a:t>
            </a:r>
            <a:r>
              <a:rPr lang="sl-SI" dirty="0" smtClean="0">
                <a:latin typeface="Garamond" panose="02020404030301010803" pitchFamily="18" charset="0"/>
              </a:rPr>
              <a:t>. Str. 207 – 227</a:t>
            </a:r>
          </a:p>
          <a:p>
            <a:pPr marL="274320" indent="-274320">
              <a:spcBef>
                <a:spcPts val="580"/>
              </a:spcBef>
              <a:buFont typeface="Wingdings 2"/>
              <a:buChar char=""/>
              <a:defRPr/>
            </a:pPr>
            <a:r>
              <a:rPr lang="sl-SI" dirty="0" err="1" smtClean="0">
                <a:latin typeface="Garamond" panose="02020404030301010803" pitchFamily="18" charset="0"/>
              </a:rPr>
              <a:t>Knight</a:t>
            </a:r>
            <a:r>
              <a:rPr lang="sl-SI" dirty="0" smtClean="0">
                <a:latin typeface="Garamond" panose="02020404030301010803" pitchFamily="18" charset="0"/>
              </a:rPr>
              <a:t>, K.CC. (1981). </a:t>
            </a:r>
            <a:r>
              <a:rPr lang="sl-SI" i="1" dirty="0" smtClean="0">
                <a:latin typeface="Garamond" panose="02020404030301010803" pitchFamily="18" charset="0"/>
              </a:rPr>
              <a:t>An </a:t>
            </a:r>
            <a:r>
              <a:rPr lang="sl-SI" i="1" dirty="0" err="1" smtClean="0">
                <a:latin typeface="Garamond" panose="02020404030301010803" pitchFamily="18" charset="0"/>
              </a:rPr>
              <a:t>investigation</a:t>
            </a:r>
            <a:r>
              <a:rPr lang="sl-SI" i="1" dirty="0" smtClean="0">
                <a:latin typeface="Garamond" panose="02020404030301010803" pitchFamily="18" charset="0"/>
              </a:rPr>
              <a:t> </a:t>
            </a:r>
            <a:r>
              <a:rPr lang="sl-SI" i="1" dirty="0" err="1" smtClean="0">
                <a:latin typeface="Garamond" panose="02020404030301010803" pitchFamily="18" charset="0"/>
              </a:rPr>
              <a:t>into</a:t>
            </a:r>
            <a:r>
              <a:rPr lang="sl-SI" i="1" dirty="0" smtClean="0">
                <a:latin typeface="Garamond" panose="02020404030301010803" pitchFamily="18" charset="0"/>
              </a:rPr>
              <a:t> </a:t>
            </a:r>
            <a:r>
              <a:rPr lang="sl-SI" i="1" dirty="0" err="1" smtClean="0">
                <a:latin typeface="Garamond" panose="02020404030301010803" pitchFamily="18" charset="0"/>
              </a:rPr>
              <a:t>the</a:t>
            </a:r>
            <a:r>
              <a:rPr lang="sl-SI" i="1" dirty="0" smtClean="0">
                <a:latin typeface="Garamond" panose="02020404030301010803" pitchFamily="18" charset="0"/>
              </a:rPr>
              <a:t> </a:t>
            </a:r>
            <a:r>
              <a:rPr lang="sl-SI" i="1" dirty="0" err="1" smtClean="0">
                <a:latin typeface="Garamond" panose="02020404030301010803" pitchFamily="18" charset="0"/>
              </a:rPr>
              <a:t>change</a:t>
            </a:r>
            <a:r>
              <a:rPr lang="sl-SI" i="1" dirty="0" smtClean="0">
                <a:latin typeface="Garamond" panose="02020404030301010803" pitchFamily="18" charset="0"/>
              </a:rPr>
              <a:t> in </a:t>
            </a:r>
            <a:r>
              <a:rPr lang="sl-SI" i="1" dirty="0" err="1" smtClean="0">
                <a:latin typeface="Garamond" panose="02020404030301010803" pitchFamily="18" charset="0"/>
              </a:rPr>
              <a:t>the</a:t>
            </a:r>
            <a:r>
              <a:rPr lang="sl-SI" i="1" dirty="0" smtClean="0">
                <a:latin typeface="Garamond" panose="02020404030301010803" pitchFamily="18" charset="0"/>
              </a:rPr>
              <a:t> </a:t>
            </a:r>
            <a:r>
              <a:rPr lang="sl-SI" i="1" dirty="0" err="1" smtClean="0">
                <a:latin typeface="Garamond" panose="02020404030301010803" pitchFamily="18" charset="0"/>
              </a:rPr>
              <a:t>van</a:t>
            </a:r>
            <a:r>
              <a:rPr lang="sl-SI" i="1" dirty="0" smtClean="0">
                <a:latin typeface="Garamond" panose="02020404030301010803" pitchFamily="18" charset="0"/>
              </a:rPr>
              <a:t> </a:t>
            </a:r>
            <a:r>
              <a:rPr lang="sl-SI" i="1" dirty="0" err="1" smtClean="0">
                <a:latin typeface="Garamond" panose="02020404030301010803" pitchFamily="18" charset="0"/>
              </a:rPr>
              <a:t>Hiele</a:t>
            </a:r>
            <a:r>
              <a:rPr lang="sl-SI" i="1" dirty="0" smtClean="0">
                <a:latin typeface="Garamond" panose="02020404030301010803" pitchFamily="18" charset="0"/>
              </a:rPr>
              <a:t> </a:t>
            </a:r>
            <a:r>
              <a:rPr lang="sl-SI" i="1" dirty="0" err="1" smtClean="0">
                <a:latin typeface="Garamond" panose="02020404030301010803" pitchFamily="18" charset="0"/>
              </a:rPr>
              <a:t>levels</a:t>
            </a:r>
            <a:r>
              <a:rPr lang="sl-SI" i="1" dirty="0" smtClean="0">
                <a:latin typeface="Garamond" panose="02020404030301010803" pitchFamily="18" charset="0"/>
              </a:rPr>
              <a:t> </a:t>
            </a:r>
            <a:r>
              <a:rPr lang="sl-SI" i="1" dirty="0" err="1" smtClean="0">
                <a:latin typeface="Garamond" panose="02020404030301010803" pitchFamily="18" charset="0"/>
              </a:rPr>
              <a:t>of</a:t>
            </a:r>
            <a:r>
              <a:rPr lang="sl-SI" i="1" dirty="0" smtClean="0">
                <a:latin typeface="Garamond" panose="02020404030301010803" pitchFamily="18" charset="0"/>
              </a:rPr>
              <a:t> </a:t>
            </a:r>
            <a:r>
              <a:rPr lang="sl-SI" i="1" dirty="0" err="1" smtClean="0">
                <a:latin typeface="Garamond" panose="02020404030301010803" pitchFamily="18" charset="0"/>
              </a:rPr>
              <a:t>understanding</a:t>
            </a:r>
            <a:r>
              <a:rPr lang="sl-SI" i="1" dirty="0" smtClean="0">
                <a:latin typeface="Garamond" panose="02020404030301010803" pitchFamily="18" charset="0"/>
              </a:rPr>
              <a:t> </a:t>
            </a:r>
            <a:r>
              <a:rPr lang="sl-SI" i="1" dirty="0" err="1" smtClean="0">
                <a:latin typeface="Garamond" panose="02020404030301010803" pitchFamily="18" charset="0"/>
              </a:rPr>
              <a:t>geometry</a:t>
            </a:r>
            <a:r>
              <a:rPr lang="sl-SI" i="1" dirty="0" smtClean="0">
                <a:latin typeface="Garamond" panose="02020404030301010803" pitchFamily="18" charset="0"/>
              </a:rPr>
              <a:t> </a:t>
            </a:r>
            <a:r>
              <a:rPr lang="sl-SI" i="1" dirty="0" err="1" smtClean="0">
                <a:latin typeface="Garamond" panose="02020404030301010803" pitchFamily="18" charset="0"/>
              </a:rPr>
              <a:t>of</a:t>
            </a:r>
            <a:r>
              <a:rPr lang="sl-SI" i="1" dirty="0" smtClean="0">
                <a:latin typeface="Garamond" panose="02020404030301010803" pitchFamily="18" charset="0"/>
              </a:rPr>
              <a:t> </a:t>
            </a:r>
            <a:r>
              <a:rPr lang="sl-SI" i="1" dirty="0" err="1" smtClean="0">
                <a:latin typeface="Garamond" panose="02020404030301010803" pitchFamily="18" charset="0"/>
              </a:rPr>
              <a:t>pre</a:t>
            </a:r>
            <a:r>
              <a:rPr lang="sl-SI" i="1" dirty="0" smtClean="0">
                <a:latin typeface="Garamond" panose="02020404030301010803" pitchFamily="18" charset="0"/>
              </a:rPr>
              <a:t>-</a:t>
            </a:r>
            <a:r>
              <a:rPr lang="sl-SI" i="1" dirty="0" err="1" smtClean="0">
                <a:latin typeface="Garamond" panose="02020404030301010803" pitchFamily="18" charset="0"/>
              </a:rPr>
              <a:t>service</a:t>
            </a:r>
            <a:r>
              <a:rPr lang="sl-SI" i="1" dirty="0" smtClean="0">
                <a:latin typeface="Garamond" panose="02020404030301010803" pitchFamily="18" charset="0"/>
              </a:rPr>
              <a:t> </a:t>
            </a:r>
            <a:r>
              <a:rPr lang="sl-SI" i="1" dirty="0" err="1" smtClean="0">
                <a:latin typeface="Garamond" panose="02020404030301010803" pitchFamily="18" charset="0"/>
              </a:rPr>
              <a:t>elementary</a:t>
            </a:r>
            <a:r>
              <a:rPr lang="sl-SI" i="1" dirty="0" smtClean="0">
                <a:latin typeface="Garamond" panose="02020404030301010803" pitchFamily="18" charset="0"/>
              </a:rPr>
              <a:t> </a:t>
            </a:r>
            <a:r>
              <a:rPr lang="sl-SI" i="1" dirty="0" err="1" smtClean="0">
                <a:latin typeface="Garamond" panose="02020404030301010803" pitchFamily="18" charset="0"/>
              </a:rPr>
              <a:t>and</a:t>
            </a:r>
            <a:r>
              <a:rPr lang="sl-SI" i="1" dirty="0" smtClean="0">
                <a:latin typeface="Garamond" panose="02020404030301010803" pitchFamily="18" charset="0"/>
              </a:rPr>
              <a:t> </a:t>
            </a:r>
            <a:r>
              <a:rPr lang="sl-SI" i="1" dirty="0" err="1" smtClean="0">
                <a:latin typeface="Garamond" panose="02020404030301010803" pitchFamily="18" charset="0"/>
              </a:rPr>
              <a:t>secondary</a:t>
            </a:r>
            <a:r>
              <a:rPr lang="sl-SI" i="1" dirty="0" smtClean="0">
                <a:latin typeface="Garamond" panose="02020404030301010803" pitchFamily="18" charset="0"/>
              </a:rPr>
              <a:t> </a:t>
            </a:r>
            <a:r>
              <a:rPr lang="sl-SI" i="1" dirty="0" err="1" smtClean="0">
                <a:latin typeface="Garamond" panose="02020404030301010803" pitchFamily="18" charset="0"/>
              </a:rPr>
              <a:t>mathematics</a:t>
            </a:r>
            <a:r>
              <a:rPr lang="sl-SI" i="1" dirty="0" smtClean="0">
                <a:latin typeface="Garamond" panose="02020404030301010803" pitchFamily="18" charset="0"/>
              </a:rPr>
              <a:t> </a:t>
            </a:r>
            <a:r>
              <a:rPr lang="sl-SI" i="1" dirty="0" err="1" smtClean="0">
                <a:latin typeface="Garamond" panose="02020404030301010803" pitchFamily="18" charset="0"/>
              </a:rPr>
              <a:t>teachers</a:t>
            </a:r>
            <a:r>
              <a:rPr lang="sl-SI" i="1" dirty="0" smtClean="0">
                <a:latin typeface="Garamond" panose="02020404030301010803" pitchFamily="18" charset="0"/>
              </a:rPr>
              <a:t>. </a:t>
            </a:r>
            <a:r>
              <a:rPr lang="sl-SI" dirty="0" smtClean="0">
                <a:latin typeface="Garamond" panose="02020404030301010803" pitchFamily="18" charset="0"/>
              </a:rPr>
              <a:t>B. S. Maine </a:t>
            </a:r>
            <a:r>
              <a:rPr lang="sl-SI" dirty="0" err="1" smtClean="0">
                <a:latin typeface="Garamond" panose="02020404030301010803" pitchFamily="18" charset="0"/>
              </a:rPr>
              <a:t>Maritime</a:t>
            </a:r>
            <a:r>
              <a:rPr lang="sl-SI" dirty="0" smtClean="0">
                <a:latin typeface="Garamond" panose="02020404030301010803" pitchFamily="18" charset="0"/>
              </a:rPr>
              <a:t> </a:t>
            </a:r>
            <a:r>
              <a:rPr lang="sl-SI" dirty="0" err="1" smtClean="0">
                <a:latin typeface="Garamond" panose="02020404030301010803" pitchFamily="18" charset="0"/>
              </a:rPr>
              <a:t>Academy</a:t>
            </a:r>
            <a:r>
              <a:rPr lang="sl-SI" dirty="0" smtClean="0">
                <a:latin typeface="Garamond" panose="02020404030301010803" pitchFamily="18" charset="0"/>
              </a:rPr>
              <a:t>. </a:t>
            </a:r>
            <a:endParaRPr lang="sl-SI" dirty="0">
              <a:latin typeface="Garamond" panose="02020404030301010803" pitchFamily="18" charset="0"/>
            </a:endParaRPr>
          </a:p>
        </p:txBody>
      </p:sp>
      <p:sp>
        <p:nvSpPr>
          <p:cNvPr id="51204" name="Ograda noge 3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hr-HR" altLang="sl-SI" sz="12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51205" name="Ograda številke diapozitiva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fld id="{11176811-5F42-49F0-BDAF-C119835F9F73}" type="slidenum">
              <a:rPr lang="hr-HR" altLang="sl-SI" sz="1200">
                <a:solidFill>
                  <a:schemeClr val="tx2"/>
                </a:solidFill>
                <a:latin typeface="Arial" panose="020B0604020202020204" pitchFamily="34" charset="0"/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27</a:t>
            </a:fld>
            <a:endParaRPr lang="hr-HR" altLang="sl-SI" sz="12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3624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altLang="sl-SI" sz="2800" dirty="0" smtClean="0">
                <a:latin typeface="Garamond" panose="02020404030301010803" pitchFamily="18" charset="0"/>
              </a:rPr>
              <a:t>Piaget</a:t>
            </a:r>
            <a:endParaRPr lang="sl-SI" altLang="sl-SI" sz="2800" dirty="0">
              <a:latin typeface="Garamond" panose="02020404030301010803" pitchFamily="18" charset="0"/>
            </a:endParaRPr>
          </a:p>
        </p:txBody>
      </p:sp>
      <p:sp>
        <p:nvSpPr>
          <p:cNvPr id="9219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  <a:defRPr/>
            </a:pPr>
            <a:r>
              <a:rPr lang="sl-SI" altLang="sl-SI" dirty="0" smtClean="0">
                <a:latin typeface="Garamond" panose="02020404030301010803" pitchFamily="18" charset="0"/>
              </a:rPr>
              <a:t>Dve </a:t>
            </a:r>
            <a:r>
              <a:rPr lang="sl-SI" altLang="sl-SI" dirty="0" smtClean="0">
                <a:latin typeface="Garamond" panose="02020404030301010803" pitchFamily="18" charset="0"/>
              </a:rPr>
              <a:t>ključni stopnji pri pridobivanju geometrijskih predstav</a:t>
            </a:r>
          </a:p>
          <a:p>
            <a:pPr eaLnBrk="1" hangingPunct="1">
              <a:defRPr/>
            </a:pPr>
            <a:r>
              <a:rPr lang="sl-SI" altLang="sl-SI" dirty="0">
                <a:latin typeface="Garamond" panose="02020404030301010803" pitchFamily="18" charset="0"/>
              </a:rPr>
              <a:t>1</a:t>
            </a:r>
            <a:r>
              <a:rPr lang="sl-SI" altLang="sl-SI" dirty="0" smtClean="0">
                <a:latin typeface="Garamond" panose="02020404030301010803" pitchFamily="18" charset="0"/>
              </a:rPr>
              <a:t>. </a:t>
            </a:r>
            <a:r>
              <a:rPr lang="sl-SI" altLang="sl-SI" dirty="0" smtClean="0">
                <a:latin typeface="Garamond" panose="02020404030301010803" pitchFamily="18" charset="0"/>
              </a:rPr>
              <a:t>stopnja: zaznavanje : pridobivanje znanja prek aktivne manipulacije s predmeti – do </a:t>
            </a:r>
            <a:r>
              <a:rPr lang="sl-SI" altLang="sl-SI" dirty="0" smtClean="0">
                <a:latin typeface="Garamond" panose="02020404030301010803" pitchFamily="18" charset="0"/>
              </a:rPr>
              <a:t>dveh </a:t>
            </a:r>
            <a:r>
              <a:rPr lang="sl-SI" altLang="sl-SI" dirty="0" smtClean="0">
                <a:latin typeface="Garamond" panose="02020404030301010803" pitchFamily="18" charset="0"/>
              </a:rPr>
              <a:t>let</a:t>
            </a:r>
          </a:p>
          <a:p>
            <a:pPr eaLnBrk="1" hangingPunct="1">
              <a:defRPr/>
            </a:pPr>
            <a:r>
              <a:rPr lang="sl-SI" altLang="sl-SI" dirty="0" smtClean="0">
                <a:latin typeface="Garamond" panose="02020404030301010803" pitchFamily="18" charset="0"/>
              </a:rPr>
              <a:t>2. </a:t>
            </a:r>
            <a:r>
              <a:rPr lang="sl-SI" altLang="sl-SI" dirty="0" smtClean="0">
                <a:latin typeface="Garamond" panose="02020404030301010803" pitchFamily="18" charset="0"/>
              </a:rPr>
              <a:t>stopnja: reprezentacija: ponotranjenje fizičnih aktivnosti in zmožnost manipuliranja z miselnimi predstavami o objektih  (predstavljanje objektov tudi v njihovi odsotnosti) – okrog </a:t>
            </a:r>
            <a:r>
              <a:rPr lang="sl-SI" altLang="sl-SI" dirty="0" smtClean="0">
                <a:latin typeface="Garamond" panose="02020404030301010803" pitchFamily="18" charset="0"/>
              </a:rPr>
              <a:t>sedmega </a:t>
            </a:r>
            <a:r>
              <a:rPr lang="sl-SI" altLang="sl-SI" dirty="0" smtClean="0">
                <a:latin typeface="Garamond" panose="02020404030301010803" pitchFamily="18" charset="0"/>
              </a:rPr>
              <a:t>leta starosti</a:t>
            </a:r>
          </a:p>
        </p:txBody>
      </p:sp>
      <p:sp>
        <p:nvSpPr>
          <p:cNvPr id="22532" name="Ograda noge 3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hr-HR" altLang="sl-SI" sz="12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22533" name="Ograda številke diapozitiva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fld id="{A848B818-B92E-4307-B359-65709C0B52F4}" type="slidenum">
              <a:rPr lang="hr-HR" altLang="sl-SI" sz="1200">
                <a:solidFill>
                  <a:schemeClr val="tx2"/>
                </a:solidFill>
                <a:latin typeface="Arial" panose="020B0604020202020204" pitchFamily="34" charset="0"/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3</a:t>
            </a:fld>
            <a:endParaRPr lang="hr-HR" altLang="sl-SI" sz="12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6301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altLang="sl-SI" sz="2800" dirty="0" smtClean="0">
                <a:latin typeface="Garamond" panose="02020404030301010803" pitchFamily="18" charset="0"/>
              </a:rPr>
              <a:t>Razlikovanje </a:t>
            </a:r>
            <a:r>
              <a:rPr lang="sl-SI" altLang="sl-SI" sz="2800" dirty="0">
                <a:latin typeface="Garamond" panose="02020404030301010803" pitchFamily="18" charset="0"/>
              </a:rPr>
              <a:t>geometrijskih </a:t>
            </a:r>
            <a:r>
              <a:rPr lang="sl-SI" altLang="sl-SI" sz="2800" dirty="0" smtClean="0">
                <a:latin typeface="Garamond" panose="02020404030301010803" pitchFamily="18" charset="0"/>
              </a:rPr>
              <a:t>lastnosti pri otroku (Piaget)</a:t>
            </a:r>
            <a:endParaRPr lang="sl-SI" altLang="sl-SI" sz="2800" dirty="0">
              <a:latin typeface="Garamond" panose="02020404030301010803" pitchFamily="18" charset="0"/>
            </a:endParaRPr>
          </a:p>
        </p:txBody>
      </p:sp>
      <p:sp>
        <p:nvSpPr>
          <p:cNvPr id="23555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sl-SI" altLang="sl-SI" dirty="0" smtClean="0">
                <a:latin typeface="Garamond" panose="02020404030301010803" pitchFamily="18" charset="0"/>
              </a:rPr>
              <a:t>Topološke lastnosti </a:t>
            </a:r>
          </a:p>
          <a:p>
            <a:pPr eaLnBrk="1" hangingPunct="1"/>
            <a:r>
              <a:rPr lang="sl-SI" altLang="sl-SI" dirty="0" smtClean="0">
                <a:latin typeface="Garamond" panose="02020404030301010803" pitchFamily="18" charset="0"/>
              </a:rPr>
              <a:t>Projektivne lastnosti</a:t>
            </a:r>
          </a:p>
          <a:p>
            <a:pPr eaLnBrk="1" hangingPunct="1"/>
            <a:r>
              <a:rPr lang="sl-SI" altLang="sl-SI" dirty="0" smtClean="0">
                <a:latin typeface="Garamond" panose="02020404030301010803" pitchFamily="18" charset="0"/>
              </a:rPr>
              <a:t>Evklidske lastnosti </a:t>
            </a:r>
          </a:p>
        </p:txBody>
      </p:sp>
      <p:sp>
        <p:nvSpPr>
          <p:cNvPr id="23556" name="Ograda noge 3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hr-HR" altLang="sl-SI" sz="12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23557" name="Ograda številke diapozitiva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fld id="{0C21B9EC-20A9-4887-9B65-6F4647857DB2}" type="slidenum">
              <a:rPr lang="hr-HR" altLang="sl-SI" sz="1200">
                <a:solidFill>
                  <a:schemeClr val="tx2"/>
                </a:solidFill>
                <a:latin typeface="Arial" panose="020B0604020202020204" pitchFamily="34" charset="0"/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4</a:t>
            </a:fld>
            <a:endParaRPr lang="hr-HR" altLang="sl-SI" sz="12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2308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altLang="sl-SI" sz="2800" dirty="0">
                <a:latin typeface="Garamond" panose="02020404030301010803" pitchFamily="18" charset="0"/>
              </a:rPr>
              <a:t>Topološke lastnosti</a:t>
            </a:r>
          </a:p>
        </p:txBody>
      </p:sp>
      <p:sp>
        <p:nvSpPr>
          <p:cNvPr id="24579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 2" panose="05020102010507070707" pitchFamily="18" charset="2"/>
              <a:buNone/>
            </a:pPr>
            <a:r>
              <a:rPr lang="sl-SI" altLang="sl-SI" dirty="0" smtClean="0">
                <a:latin typeface="Garamond" panose="02020404030301010803" pitchFamily="18" charset="0"/>
              </a:rPr>
              <a:t>Lastnosti objektov, ki so neodvisne od velikosti in oblike, npr.:</a:t>
            </a:r>
          </a:p>
          <a:p>
            <a:pPr lvl="1" eaLnBrk="1" hangingPunct="1"/>
            <a:r>
              <a:rPr lang="sl-SI" altLang="sl-SI" dirty="0" smtClean="0">
                <a:latin typeface="Garamond" panose="02020404030301010803" pitchFamily="18" charset="0"/>
              </a:rPr>
              <a:t>Bližina (otrok ve, da mora narisati oči človeka skupaj)</a:t>
            </a:r>
          </a:p>
          <a:p>
            <a:pPr lvl="1" eaLnBrk="1" hangingPunct="1"/>
            <a:r>
              <a:rPr lang="sl-SI" altLang="sl-SI" dirty="0" smtClean="0">
                <a:latin typeface="Garamond" panose="02020404030301010803" pitchFamily="18" charset="0"/>
              </a:rPr>
              <a:t>Ločevanje (glava in trup človeka se ne prekrivata)</a:t>
            </a:r>
          </a:p>
          <a:p>
            <a:pPr lvl="1" eaLnBrk="1" hangingPunct="1"/>
            <a:r>
              <a:rPr lang="sl-SI" altLang="sl-SI" dirty="0" smtClean="0">
                <a:latin typeface="Garamond" panose="02020404030301010803" pitchFamily="18" charset="0"/>
              </a:rPr>
              <a:t>Urejenost (nos je pod očmi in nad usti)</a:t>
            </a:r>
          </a:p>
          <a:p>
            <a:pPr lvl="1" eaLnBrk="1" hangingPunct="1"/>
            <a:r>
              <a:rPr lang="sl-SI" altLang="sl-SI" dirty="0" smtClean="0">
                <a:latin typeface="Garamond" panose="02020404030301010803" pitchFamily="18" charset="0"/>
              </a:rPr>
              <a:t>Vsebovanost (oči so ‚znotraj‘ glave)</a:t>
            </a:r>
          </a:p>
          <a:p>
            <a:pPr lvl="1" eaLnBrk="1" hangingPunct="1"/>
            <a:r>
              <a:rPr lang="sl-SI" altLang="sl-SI" dirty="0" smtClean="0">
                <a:latin typeface="Garamond" panose="02020404030301010803" pitchFamily="18" charset="0"/>
              </a:rPr>
              <a:t>Zveznost (roke so povezane s trupom)</a:t>
            </a:r>
          </a:p>
          <a:p>
            <a:pPr lvl="1" eaLnBrk="1" hangingPunct="1"/>
            <a:endParaRPr lang="sl-SI" altLang="sl-SI" dirty="0" smtClean="0"/>
          </a:p>
        </p:txBody>
      </p:sp>
      <p:sp>
        <p:nvSpPr>
          <p:cNvPr id="24580" name="Ograda noge 3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hr-HR" altLang="sl-SI" sz="12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24581" name="Ograda številke diapozitiva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fld id="{E2ACA043-7135-47A9-9333-481529C28E74}" type="slidenum">
              <a:rPr lang="hr-HR" altLang="sl-SI" sz="1200">
                <a:solidFill>
                  <a:schemeClr val="tx2"/>
                </a:solidFill>
                <a:latin typeface="Arial" panose="020B0604020202020204" pitchFamily="34" charset="0"/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5</a:t>
            </a:fld>
            <a:endParaRPr lang="hr-HR" altLang="sl-SI" sz="12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8423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duotone>
              <a:prstClr val="black"/>
              <a:schemeClr val="accent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 rot="16200000">
            <a:off x="3783360" y="2069232"/>
            <a:ext cx="3429000" cy="3124200"/>
          </a:xfrm>
          <a:ln>
            <a:solidFill>
              <a:srgbClr val="92D050"/>
            </a:solidFill>
          </a:ln>
        </p:spPr>
      </p:pic>
      <p:sp>
        <p:nvSpPr>
          <p:cNvPr id="25603" name="Ograda besedila 5"/>
          <p:cNvSpPr>
            <a:spLocks noGrp="1"/>
          </p:cNvSpPr>
          <p:nvPr>
            <p:ph sz="half" idx="2"/>
          </p:nvPr>
        </p:nvSpPr>
        <p:spPr>
          <a:xfrm>
            <a:off x="2279651" y="908051"/>
            <a:ext cx="6911975" cy="1152525"/>
          </a:xfrm>
        </p:spPr>
        <p:txBody>
          <a:bodyPr/>
          <a:lstStyle/>
          <a:p>
            <a:pPr eaLnBrk="1" hangingPunct="1">
              <a:buFont typeface="Wingdings 2" panose="05020102010507070707" pitchFamily="18" charset="2"/>
              <a:buNone/>
            </a:pPr>
            <a:r>
              <a:rPr lang="sl-SI" altLang="sl-SI" dirty="0" smtClean="0">
                <a:latin typeface="Garamond" panose="02020404030301010803" pitchFamily="18" charset="0"/>
              </a:rPr>
              <a:t>Katere lastnosti so/niso bile upoštevane pri risanju?</a:t>
            </a:r>
          </a:p>
          <a:p>
            <a:pPr eaLnBrk="1" hangingPunct="1"/>
            <a:endParaRPr lang="sl-SI" altLang="sl-SI" dirty="0" smtClean="0"/>
          </a:p>
        </p:txBody>
      </p:sp>
      <p:sp>
        <p:nvSpPr>
          <p:cNvPr id="25604" name="Ograda noge 8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hr-HR" altLang="sl-SI" sz="12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25605" name="Ograda številke diapozitiva 9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fld id="{FACDB110-0485-458A-AF93-61E43903F627}" type="slidenum">
              <a:rPr lang="hr-HR" altLang="sl-SI" sz="1200">
                <a:solidFill>
                  <a:schemeClr val="tx2"/>
                </a:solidFill>
                <a:latin typeface="Arial" panose="020B0604020202020204" pitchFamily="34" charset="0"/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6</a:t>
            </a:fld>
            <a:endParaRPr lang="hr-HR" altLang="sl-SI" sz="12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0802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Ograda besedila 5"/>
          <p:cNvSpPr>
            <a:spLocks noGrp="1"/>
          </p:cNvSpPr>
          <p:nvPr>
            <p:ph type="body" idx="1"/>
          </p:nvPr>
        </p:nvSpPr>
        <p:spPr>
          <a:xfrm>
            <a:off x="2063750" y="620714"/>
            <a:ext cx="4248150" cy="784225"/>
          </a:xfrm>
        </p:spPr>
        <p:txBody>
          <a:bodyPr/>
          <a:lstStyle/>
          <a:p>
            <a:pPr>
              <a:spcBef>
                <a:spcPts val="575"/>
              </a:spcBef>
            </a:pPr>
            <a:r>
              <a:rPr lang="sl-SI" altLang="sl-SI" sz="2800" b="0" dirty="0">
                <a:latin typeface="Garamond" panose="02020404030301010803" pitchFamily="18" charset="0"/>
              </a:rPr>
              <a:t>Projektivne lastnosti</a:t>
            </a:r>
          </a:p>
        </p:txBody>
      </p:sp>
      <p:sp>
        <p:nvSpPr>
          <p:cNvPr id="26627" name="Ograda vsebine 2"/>
          <p:cNvSpPr>
            <a:spLocks noGrp="1"/>
          </p:cNvSpPr>
          <p:nvPr>
            <p:ph sz="half" idx="2"/>
          </p:nvPr>
        </p:nvSpPr>
        <p:spPr>
          <a:xfrm>
            <a:off x="1981200" y="1484313"/>
            <a:ext cx="4040188" cy="4824412"/>
          </a:xfrm>
        </p:spPr>
        <p:txBody>
          <a:bodyPr/>
          <a:lstStyle/>
          <a:p>
            <a:pPr eaLnBrk="1" hangingPunct="1"/>
            <a:r>
              <a:rPr lang="sl-SI" altLang="sl-SI" dirty="0" smtClean="0">
                <a:latin typeface="Garamond" panose="02020404030301010803" pitchFamily="18" charset="0"/>
              </a:rPr>
              <a:t>Otrok zna predvideti, kako bo objekt videti iz različnih perspektiv</a:t>
            </a:r>
          </a:p>
          <a:p>
            <a:pPr eaLnBrk="1" hangingPunct="1"/>
            <a:endParaRPr lang="sl-SI" altLang="sl-SI" dirty="0" smtClean="0">
              <a:latin typeface="Garamond" panose="02020404030301010803" pitchFamily="18" charset="0"/>
            </a:endParaRPr>
          </a:p>
          <a:p>
            <a:pPr eaLnBrk="1" hangingPunct="1"/>
            <a:endParaRPr lang="sl-SI" altLang="sl-SI" dirty="0" smtClean="0">
              <a:latin typeface="Garamond" panose="02020404030301010803" pitchFamily="18" charset="0"/>
            </a:endParaRPr>
          </a:p>
          <a:p>
            <a:pPr eaLnBrk="1" hangingPunct="1"/>
            <a:endParaRPr lang="sl-SI" altLang="sl-SI" dirty="0" smtClean="0">
              <a:latin typeface="Garamond" panose="02020404030301010803" pitchFamily="18" charset="0"/>
            </a:endParaRPr>
          </a:p>
          <a:p>
            <a:pPr eaLnBrk="1" hangingPunct="1"/>
            <a:r>
              <a:rPr lang="sl-SI" altLang="sl-SI" dirty="0" smtClean="0">
                <a:latin typeface="Garamond" panose="02020404030301010803" pitchFamily="18" charset="0"/>
              </a:rPr>
              <a:t>Iz vidika projektivne geometrije gre za ekvivalentni obliki.</a:t>
            </a:r>
          </a:p>
          <a:p>
            <a:pPr eaLnBrk="1" hangingPunct="1"/>
            <a:endParaRPr lang="sl-SI" altLang="sl-SI" dirty="0" smtClean="0"/>
          </a:p>
          <a:p>
            <a:pPr eaLnBrk="1" hangingPunct="1"/>
            <a:endParaRPr lang="sl-SI" altLang="sl-SI" dirty="0" smtClean="0"/>
          </a:p>
        </p:txBody>
      </p:sp>
      <p:sp>
        <p:nvSpPr>
          <p:cNvPr id="26628" name="Ograda besedila 6"/>
          <p:cNvSpPr>
            <a:spLocks noGrp="1"/>
          </p:cNvSpPr>
          <p:nvPr>
            <p:ph type="body" sz="quarter" idx="3"/>
          </p:nvPr>
        </p:nvSpPr>
        <p:spPr>
          <a:xfrm>
            <a:off x="6456364" y="549276"/>
            <a:ext cx="3825875" cy="855663"/>
          </a:xfrm>
        </p:spPr>
        <p:txBody>
          <a:bodyPr/>
          <a:lstStyle/>
          <a:p>
            <a:pPr>
              <a:spcBef>
                <a:spcPts val="575"/>
              </a:spcBef>
            </a:pPr>
            <a:r>
              <a:rPr lang="sl-SI" altLang="sl-SI" sz="2800" b="0" dirty="0">
                <a:latin typeface="Garamond" panose="02020404030301010803" pitchFamily="18" charset="0"/>
              </a:rPr>
              <a:t>Evklidske lastnosti</a:t>
            </a:r>
          </a:p>
        </p:txBody>
      </p:sp>
      <p:sp>
        <p:nvSpPr>
          <p:cNvPr id="26629" name="Ograda vsebine 7"/>
          <p:cNvSpPr>
            <a:spLocks noGrp="1"/>
          </p:cNvSpPr>
          <p:nvPr>
            <p:ph sz="quarter" idx="4"/>
          </p:nvPr>
        </p:nvSpPr>
        <p:spPr>
          <a:xfrm>
            <a:off x="6311901" y="1484313"/>
            <a:ext cx="3681413" cy="4641850"/>
          </a:xfrm>
        </p:spPr>
        <p:txBody>
          <a:bodyPr/>
          <a:lstStyle/>
          <a:p>
            <a:pPr eaLnBrk="1" hangingPunct="1"/>
            <a:r>
              <a:rPr lang="sl-SI" altLang="sl-SI" dirty="0" smtClean="0">
                <a:latin typeface="Garamond" panose="02020404030301010803" pitchFamily="18" charset="0"/>
              </a:rPr>
              <a:t>Lastnosti, ki se nanašajo na velikost, razdalje, lego (merjenje kotov, dolžin, ploščin…)</a:t>
            </a:r>
          </a:p>
          <a:p>
            <a:pPr eaLnBrk="1" hangingPunct="1"/>
            <a:endParaRPr lang="sl-SI" altLang="sl-SI" dirty="0" smtClean="0">
              <a:latin typeface="Garamond" panose="02020404030301010803" pitchFamily="18" charset="0"/>
            </a:endParaRPr>
          </a:p>
          <a:p>
            <a:pPr eaLnBrk="1" hangingPunct="1"/>
            <a:endParaRPr lang="sl-SI" altLang="sl-SI" dirty="0" smtClean="0">
              <a:latin typeface="Garamond" panose="02020404030301010803" pitchFamily="18" charset="0"/>
            </a:endParaRPr>
          </a:p>
          <a:p>
            <a:pPr eaLnBrk="1" hangingPunct="1"/>
            <a:r>
              <a:rPr lang="sl-SI" altLang="sl-SI" dirty="0" smtClean="0">
                <a:latin typeface="Garamond" panose="02020404030301010803" pitchFamily="18" charset="0"/>
              </a:rPr>
              <a:t>Iz vidika evklidske geometrije gre za različni obliki.</a:t>
            </a:r>
          </a:p>
          <a:p>
            <a:pPr eaLnBrk="1" hangingPunct="1"/>
            <a:endParaRPr lang="sl-SI" altLang="sl-SI" dirty="0" smtClean="0"/>
          </a:p>
        </p:txBody>
      </p:sp>
      <p:sp>
        <p:nvSpPr>
          <p:cNvPr id="26630" name="Ograda noge 10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hr-HR" altLang="sl-SI" sz="12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26631" name="Ograda številke diapozitiva 1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fld id="{87CF47D4-9B5A-4680-8352-2D312A7C6B3C}" type="slidenum">
              <a:rPr lang="hr-HR" altLang="sl-SI" sz="1200">
                <a:solidFill>
                  <a:schemeClr val="tx2"/>
                </a:solidFill>
                <a:latin typeface="Arial" panose="020B0604020202020204" pitchFamily="34" charset="0"/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7</a:t>
            </a:fld>
            <a:endParaRPr lang="hr-HR" altLang="sl-SI" sz="12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26632" name="Ograda vsebine 2"/>
          <p:cNvSpPr txBox="1">
            <a:spLocks/>
          </p:cNvSpPr>
          <p:nvPr/>
        </p:nvSpPr>
        <p:spPr bwMode="auto">
          <a:xfrm>
            <a:off x="1919289" y="4005263"/>
            <a:ext cx="7705725" cy="2303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20000"/>
              </a:spcBef>
            </a:pPr>
            <a:endParaRPr lang="sl-SI" altLang="sl-SI" sz="2400">
              <a:latin typeface="Perpetua" panose="02020502060401020303" pitchFamily="18" charset="0"/>
            </a:endParaRPr>
          </a:p>
          <a:p>
            <a:pPr eaLnBrk="1" hangingPunct="1">
              <a:lnSpc>
                <a:spcPct val="100000"/>
              </a:lnSpc>
              <a:spcBef>
                <a:spcPct val="20000"/>
              </a:spcBef>
            </a:pPr>
            <a:endParaRPr lang="sl-SI" altLang="sl-SI" sz="2400">
              <a:latin typeface="Perpetua" panose="02020502060401020303" pitchFamily="18" charset="0"/>
            </a:endParaRPr>
          </a:p>
        </p:txBody>
      </p:sp>
      <p:sp>
        <p:nvSpPr>
          <p:cNvPr id="12" name="Pravokotnik 11"/>
          <p:cNvSpPr/>
          <p:nvPr/>
        </p:nvSpPr>
        <p:spPr>
          <a:xfrm>
            <a:off x="2424114" y="3141664"/>
            <a:ext cx="1150937" cy="5746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sl-SI"/>
          </a:p>
        </p:txBody>
      </p:sp>
      <p:sp>
        <p:nvSpPr>
          <p:cNvPr id="13" name="Trapezoid 12"/>
          <p:cNvSpPr/>
          <p:nvPr/>
        </p:nvSpPr>
        <p:spPr>
          <a:xfrm>
            <a:off x="4367214" y="3213100"/>
            <a:ext cx="936625" cy="647700"/>
          </a:xfrm>
          <a:prstGeom prst="trapezoi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sl-SI"/>
          </a:p>
        </p:txBody>
      </p:sp>
      <p:sp>
        <p:nvSpPr>
          <p:cNvPr id="14" name="Pravokotnik 13"/>
          <p:cNvSpPr/>
          <p:nvPr/>
        </p:nvSpPr>
        <p:spPr>
          <a:xfrm>
            <a:off x="6669089" y="3705226"/>
            <a:ext cx="1152525" cy="5762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sl-SI"/>
          </a:p>
        </p:txBody>
      </p:sp>
      <p:sp>
        <p:nvSpPr>
          <p:cNvPr id="15" name="Trapezoid 14"/>
          <p:cNvSpPr/>
          <p:nvPr/>
        </p:nvSpPr>
        <p:spPr>
          <a:xfrm>
            <a:off x="8255000" y="3681413"/>
            <a:ext cx="935038" cy="647700"/>
          </a:xfrm>
          <a:prstGeom prst="trapezoi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976924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altLang="sl-SI" sz="2800" dirty="0" smtClean="0">
                <a:latin typeface="Garamond" panose="02020404030301010803" pitchFamily="18" charset="0"/>
              </a:rPr>
              <a:t>Kritika </a:t>
            </a:r>
            <a:r>
              <a:rPr lang="sl-SI" altLang="sl-SI" sz="2800" dirty="0" err="1">
                <a:latin typeface="Garamond" panose="02020404030301010803" pitchFamily="18" charset="0"/>
              </a:rPr>
              <a:t>Piagetove</a:t>
            </a:r>
            <a:r>
              <a:rPr lang="sl-SI" altLang="sl-SI" sz="2800" dirty="0">
                <a:latin typeface="Garamond" panose="02020404030301010803" pitchFamily="18" charset="0"/>
              </a:rPr>
              <a:t> teorije (nekateri primeri) </a:t>
            </a:r>
          </a:p>
        </p:txBody>
      </p:sp>
      <p:sp>
        <p:nvSpPr>
          <p:cNvPr id="27651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sl-SI" altLang="sl-SI" dirty="0" smtClean="0">
                <a:latin typeface="Garamond" panose="02020404030301010803" pitchFamily="18" charset="0"/>
              </a:rPr>
              <a:t>Meja med stopnjo zaznavanja in stopnjo reprezentacije (že 2-letni otrok zna poimenovati nekatere os. geom. oblike)</a:t>
            </a:r>
          </a:p>
          <a:p>
            <a:pPr eaLnBrk="1" hangingPunct="1"/>
            <a:r>
              <a:rPr lang="sl-SI" altLang="sl-SI" dirty="0" smtClean="0">
                <a:latin typeface="Garamond" panose="02020404030301010803" pitchFamily="18" charset="0"/>
              </a:rPr>
              <a:t>Ustaljenost zaporedja topološke, </a:t>
            </a:r>
            <a:r>
              <a:rPr lang="sl-SI" altLang="sl-SI" dirty="0" smtClean="0">
                <a:latin typeface="Garamond" panose="02020404030301010803" pitchFamily="18" charset="0"/>
              </a:rPr>
              <a:t>projektivne in evklidske </a:t>
            </a:r>
            <a:r>
              <a:rPr lang="sl-SI" altLang="sl-SI" dirty="0" smtClean="0">
                <a:latin typeface="Garamond" panose="02020404030301010803" pitchFamily="18" charset="0"/>
              </a:rPr>
              <a:t>lastnosti</a:t>
            </a:r>
          </a:p>
        </p:txBody>
      </p:sp>
      <p:sp>
        <p:nvSpPr>
          <p:cNvPr id="27652" name="Ograda noge 5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hr-HR" altLang="sl-SI" sz="12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27653" name="Ograda številke diapozitiva 6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fld id="{2178ADCF-84C5-4CDC-B940-5DEAB6980F0D}" type="slidenum">
              <a:rPr lang="hr-HR" altLang="sl-SI" sz="1200">
                <a:solidFill>
                  <a:schemeClr val="tx2"/>
                </a:solidFill>
                <a:latin typeface="Arial" panose="020B0604020202020204" pitchFamily="34" charset="0"/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8</a:t>
            </a:fld>
            <a:endParaRPr lang="hr-HR" altLang="sl-SI" sz="12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7484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altLang="sl-SI" sz="2800" dirty="0" smtClean="0">
                <a:latin typeface="Garamond" panose="02020404030301010803" pitchFamily="18" charset="0"/>
              </a:rPr>
              <a:t>Van </a:t>
            </a:r>
            <a:r>
              <a:rPr lang="sl-SI" altLang="sl-SI" sz="2800" dirty="0" err="1">
                <a:latin typeface="Garamond" panose="02020404030301010803" pitchFamily="18" charset="0"/>
              </a:rPr>
              <a:t>Hiele</a:t>
            </a:r>
            <a:endParaRPr lang="sl-SI" altLang="sl-SI" sz="2800" dirty="0">
              <a:latin typeface="Garamond" panose="02020404030301010803" pitchFamily="18" charset="0"/>
            </a:endParaRPr>
          </a:p>
        </p:txBody>
      </p:sp>
      <p:sp>
        <p:nvSpPr>
          <p:cNvPr id="16387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  <a:defRPr/>
            </a:pPr>
            <a:r>
              <a:rPr lang="sl-SI" altLang="sl-SI" dirty="0" smtClean="0">
                <a:latin typeface="Garamond" panose="02020404030301010803" pitchFamily="18" charset="0"/>
              </a:rPr>
              <a:t>Stopnje </a:t>
            </a:r>
            <a:r>
              <a:rPr lang="sl-SI" altLang="sl-SI" dirty="0" smtClean="0">
                <a:latin typeface="Garamond" panose="02020404030301010803" pitchFamily="18" charset="0"/>
              </a:rPr>
              <a:t>razvoja geometrijskega znanja:</a:t>
            </a:r>
          </a:p>
          <a:p>
            <a:pPr marL="514350" indent="-514350">
              <a:buFont typeface="Franklin Gothic Book" panose="020B0503020102020204" pitchFamily="34" charset="0"/>
              <a:buAutoNum type="arabicPeriod"/>
              <a:defRPr/>
            </a:pPr>
            <a:r>
              <a:rPr lang="sl-SI" altLang="sl-SI" dirty="0" smtClean="0">
                <a:latin typeface="Garamond" panose="02020404030301010803" pitchFamily="18" charset="0"/>
              </a:rPr>
              <a:t>vizualna  stopnja</a:t>
            </a:r>
          </a:p>
          <a:p>
            <a:pPr marL="514350" indent="-514350">
              <a:buFont typeface="Franklin Gothic Book" panose="020B0503020102020204" pitchFamily="34" charset="0"/>
              <a:buAutoNum type="arabicPeriod"/>
              <a:defRPr/>
            </a:pPr>
            <a:r>
              <a:rPr lang="sl-SI" altLang="sl-SI" dirty="0" smtClean="0">
                <a:latin typeface="Garamond" panose="02020404030301010803" pitchFamily="18" charset="0"/>
              </a:rPr>
              <a:t>opisna – deskriptivno analitična stopnja</a:t>
            </a:r>
          </a:p>
          <a:p>
            <a:pPr marL="514350" indent="-514350">
              <a:buFont typeface="Franklin Gothic Book" panose="020B0503020102020204" pitchFamily="34" charset="0"/>
              <a:buAutoNum type="arabicPeriod"/>
              <a:defRPr/>
            </a:pPr>
            <a:r>
              <a:rPr lang="sl-SI" altLang="sl-SI" dirty="0" smtClean="0">
                <a:latin typeface="Garamond" panose="02020404030301010803" pitchFamily="18" charset="0"/>
              </a:rPr>
              <a:t>abstraktno relacijska stopnja – neformalna dedukcija</a:t>
            </a:r>
          </a:p>
          <a:p>
            <a:pPr marL="514350" indent="-514350">
              <a:buFont typeface="Franklin Gothic Book" panose="020B0503020102020204" pitchFamily="34" charset="0"/>
              <a:buAutoNum type="arabicPeriod"/>
              <a:defRPr/>
            </a:pPr>
            <a:r>
              <a:rPr lang="sl-SI" altLang="sl-SI" dirty="0" smtClean="0">
                <a:latin typeface="Garamond" panose="02020404030301010803" pitchFamily="18" charset="0"/>
              </a:rPr>
              <a:t>formalno deduktivna stopnja</a:t>
            </a:r>
          </a:p>
          <a:p>
            <a:pPr marL="514350" indent="-514350">
              <a:buFont typeface="Franklin Gothic Book" panose="020B0503020102020204" pitchFamily="34" charset="0"/>
              <a:buAutoNum type="arabicPeriod"/>
              <a:defRPr/>
            </a:pPr>
            <a:r>
              <a:rPr lang="sl-SI" altLang="sl-SI" dirty="0" smtClean="0">
                <a:latin typeface="Garamond" panose="02020404030301010803" pitchFamily="18" charset="0"/>
              </a:rPr>
              <a:t>strogo matematična stopnja</a:t>
            </a:r>
          </a:p>
          <a:p>
            <a:pPr marL="514350" indent="-514350">
              <a:buFont typeface="Franklin Gothic Book" panose="020B0503020102020204" pitchFamily="34" charset="0"/>
              <a:buAutoNum type="arabicPeriod"/>
              <a:defRPr/>
            </a:pPr>
            <a:endParaRPr lang="sl-SI" altLang="sl-SI" dirty="0" smtClean="0"/>
          </a:p>
        </p:txBody>
      </p:sp>
      <p:sp>
        <p:nvSpPr>
          <p:cNvPr id="28676" name="Ograda noge 3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hr-HR" altLang="sl-SI" sz="12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28677" name="Ograda številke diapozitiva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fld id="{FC1B7D5C-03ED-4F52-820D-305D5CC90B05}" type="slidenum">
              <a:rPr lang="hr-HR" altLang="sl-SI" sz="1200">
                <a:solidFill>
                  <a:schemeClr val="tx2"/>
                </a:solidFill>
                <a:latin typeface="Arial" panose="020B0604020202020204" pitchFamily="34" charset="0"/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9</a:t>
            </a:fld>
            <a:endParaRPr lang="hr-HR" altLang="sl-SI" sz="12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107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</TotalTime>
  <Words>1264</Words>
  <Application>Microsoft Office PowerPoint</Application>
  <PresentationFormat>Širokozaslonsko</PresentationFormat>
  <Paragraphs>218</Paragraphs>
  <Slides>27</Slides>
  <Notes>0</Notes>
  <HiddenSlides>0</HiddenSlides>
  <MMClips>0</MMClips>
  <ScaleCrop>false</ScaleCrop>
  <HeadingPairs>
    <vt:vector size="6" baseType="variant">
      <vt:variant>
        <vt:lpstr>Uporabljene pisave</vt:lpstr>
      </vt:variant>
      <vt:variant>
        <vt:i4>7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27</vt:i4>
      </vt:variant>
    </vt:vector>
  </HeadingPairs>
  <TitlesOfParts>
    <vt:vector size="35" baseType="lpstr">
      <vt:lpstr>Arial</vt:lpstr>
      <vt:lpstr>Calibri</vt:lpstr>
      <vt:lpstr>Calibri Light</vt:lpstr>
      <vt:lpstr>Franklin Gothic Book</vt:lpstr>
      <vt:lpstr>Garamond</vt:lpstr>
      <vt:lpstr>Perpetua</vt:lpstr>
      <vt:lpstr>Wingdings 2</vt:lpstr>
      <vt:lpstr>Officeova tema</vt:lpstr>
      <vt:lpstr>Didaktika matematike 1 –  2. strokovno-didaktična obravnava matematičnih pojmov po vsebinskih sklopih: razvoj pojmov v geometriji (izročki za predavanja pri predmetu didaktika matematike, 2. l., RP)</vt:lpstr>
      <vt:lpstr>Razvoj geometrijskih pojmov Primerjava učenja in poučevanja aritmetike in geometrije</vt:lpstr>
      <vt:lpstr>Piaget</vt:lpstr>
      <vt:lpstr>Razlikovanje geometrijskih lastnosti pri otroku (Piaget)</vt:lpstr>
      <vt:lpstr>Topološke lastnosti</vt:lpstr>
      <vt:lpstr>PowerPointova predstavitev</vt:lpstr>
      <vt:lpstr>PowerPointova predstavitev</vt:lpstr>
      <vt:lpstr>Kritika Piagetove teorije (nekateri primeri) </vt:lpstr>
      <vt:lpstr>Van Hiele</vt:lpstr>
      <vt:lpstr>1. stopnja: vizualna stopnja</vt:lpstr>
      <vt:lpstr>2. stopnja: opisna stopnja</vt:lpstr>
      <vt:lpstr>Primerjava</vt:lpstr>
      <vt:lpstr> 3. stopnja: abstraktno relacijska stopnja  </vt:lpstr>
      <vt:lpstr>Primerjava</vt:lpstr>
      <vt:lpstr>4. stopnja: formalno deduktivna stopnja </vt:lpstr>
      <vt:lpstr>5. stopnja: strogo matematična stopnja</vt:lpstr>
      <vt:lpstr>Poenostavljena primerjava obeh teorij</vt:lpstr>
      <vt:lpstr>Poučevanje geometrijskih pojmov </vt:lpstr>
      <vt:lpstr>PowerPointova predstavitev</vt:lpstr>
      <vt:lpstr>PowerPointova predstavitev</vt:lpstr>
      <vt:lpstr>Učenje geometrije pri nas</vt:lpstr>
      <vt:lpstr>Zakaj definicije?</vt:lpstr>
      <vt:lpstr>PowerPointova predstavitev</vt:lpstr>
      <vt:lpstr>Primer: pojem trikotnika</vt:lpstr>
      <vt:lpstr>PowerPointova predstavitev</vt:lpstr>
      <vt:lpstr>PowerPointova predstavitev</vt:lpstr>
      <vt:lpstr>Literatura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Didaktika matematike 1 –  2. strokovno-didaktična obravnava matematičnih pojmov po vsebinskih sklopih: razvoj pojmov v geometriji (izročki za predavanja pri predmetu didaktika matematike, 2. l., RP)</dc:title>
  <dc:creator>Rewiever</dc:creator>
  <cp:lastModifiedBy>Rewiever</cp:lastModifiedBy>
  <cp:revision>7</cp:revision>
  <dcterms:created xsi:type="dcterms:W3CDTF">2022-03-28T17:49:20Z</dcterms:created>
  <dcterms:modified xsi:type="dcterms:W3CDTF">2022-03-28T18:34:06Z</dcterms:modified>
</cp:coreProperties>
</file>