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ka" initials="P" lastIdx="2" clrIdx="0"/>
  <p:cmAuthor id="1" name="ŽivaČebulj" initials="ŽČ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F1FA9"/>
    <a:srgbClr val="21C18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8368"/>
          </a:xfrm>
        </p:spPr>
        <p:txBody>
          <a:bodyPr/>
          <a:lstStyle/>
          <a:p>
            <a:pPr algn="ctr"/>
            <a:r>
              <a:rPr lang="sl-SI" dirty="0" smtClean="0"/>
              <a:t> </a:t>
            </a:r>
            <a:r>
              <a:rPr lang="sl-SI" b="1" dirty="0" smtClean="0"/>
              <a:t>KROŽNICA IN KROG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/>
          <a:lstStyle/>
          <a:p>
            <a:r>
              <a:rPr lang="sl-SI" dirty="0" smtClean="0"/>
              <a:t>Množico vseh točk, ki so od izbrane točke (središča) enako oddaljene, imenujemo </a:t>
            </a:r>
            <a:r>
              <a:rPr lang="sl-SI" b="1" dirty="0" smtClean="0"/>
              <a:t>krožnica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smtClean="0"/>
              <a:t>	Razdalja med središčem krožnice in poljubno točko na krožnici je </a:t>
            </a:r>
            <a:r>
              <a:rPr lang="sl-SI" b="1" dirty="0" smtClean="0"/>
              <a:t>polmer</a:t>
            </a:r>
            <a:r>
              <a:rPr lang="sl-SI" dirty="0" smtClean="0"/>
              <a:t> ali </a:t>
            </a:r>
            <a:r>
              <a:rPr lang="sl-SI" b="1" dirty="0" smtClean="0"/>
              <a:t>radij</a:t>
            </a:r>
            <a:r>
              <a:rPr lang="sl-SI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1187624" y="4329360"/>
            <a:ext cx="2340000" cy="234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Straight Connector 5"/>
          <p:cNvCxnSpPr>
            <a:stCxn id="4" idx="7"/>
            <a:endCxn id="14" idx="0"/>
          </p:cNvCxnSpPr>
          <p:nvPr/>
        </p:nvCxnSpPr>
        <p:spPr>
          <a:xfrm flipH="1">
            <a:off x="2375756" y="4672045"/>
            <a:ext cx="809183" cy="8094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2339760" y="5481496"/>
            <a:ext cx="72000" cy="720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23728" y="54814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S</a:t>
            </a:r>
            <a:endParaRPr lang="sl-SI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483768" y="468940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5616" y="44013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27984" y="4725144"/>
            <a:ext cx="2448272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400" dirty="0" smtClean="0">
                <a:solidFill>
                  <a:schemeClr val="tx1"/>
                </a:solidFill>
              </a:rPr>
              <a:t>k - krožnica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S - središče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r - polmer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d</a:t>
            </a:r>
            <a:r>
              <a:rPr lang="sl-SI" sz="2400" dirty="0" smtClean="0">
                <a:solidFill>
                  <a:schemeClr val="tx1"/>
                </a:solidFill>
              </a:rPr>
              <a:t> -premer</a:t>
            </a:r>
            <a:endParaRPr lang="sl-SI" sz="240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4" idx="6"/>
            <a:endCxn id="4" idx="2"/>
          </p:cNvCxnSpPr>
          <p:nvPr/>
        </p:nvCxnSpPr>
        <p:spPr>
          <a:xfrm flipH="1">
            <a:off x="1187624" y="5499360"/>
            <a:ext cx="23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19672" y="51214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d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/>
          <a:lstStyle/>
          <a:p>
            <a:r>
              <a:rPr lang="sl-SI" b="1" dirty="0" smtClean="0"/>
              <a:t>Krog </a:t>
            </a:r>
            <a:r>
              <a:rPr lang="sl-SI" dirty="0" smtClean="0"/>
              <a:t>je množica vseh točk, ki so od izbrane točke (središča) oddaljene za polmer ali manj. Krožnica je njegova mejna črta.</a:t>
            </a:r>
            <a:endParaRPr lang="sl-SI" dirty="0"/>
          </a:p>
        </p:txBody>
      </p:sp>
      <p:sp>
        <p:nvSpPr>
          <p:cNvPr id="4" name="Oval 3"/>
          <p:cNvSpPr/>
          <p:nvPr/>
        </p:nvSpPr>
        <p:spPr>
          <a:xfrm>
            <a:off x="1187624" y="3861048"/>
            <a:ext cx="2340000" cy="23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" name="Straight Connector 4"/>
          <p:cNvCxnSpPr>
            <a:stCxn id="4" idx="7"/>
            <a:endCxn id="6" idx="0"/>
          </p:cNvCxnSpPr>
          <p:nvPr/>
        </p:nvCxnSpPr>
        <p:spPr>
          <a:xfrm flipH="1">
            <a:off x="2375756" y="4203733"/>
            <a:ext cx="809183" cy="8094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23728" y="50131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S</a:t>
            </a:r>
            <a:endParaRPr lang="sl-SI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42210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616" y="39330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k</a:t>
            </a:r>
          </a:p>
        </p:txBody>
      </p:sp>
      <p:sp>
        <p:nvSpPr>
          <p:cNvPr id="9" name="Rectangle 8"/>
          <p:cNvSpPr/>
          <p:nvPr/>
        </p:nvSpPr>
        <p:spPr>
          <a:xfrm>
            <a:off x="4211960" y="4293096"/>
            <a:ext cx="2448272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400" dirty="0" smtClean="0">
                <a:solidFill>
                  <a:schemeClr val="tx1"/>
                </a:solidFill>
              </a:rPr>
              <a:t>k - krog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S - središče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r - polmer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d</a:t>
            </a:r>
            <a:r>
              <a:rPr lang="sl-SI" sz="2400" dirty="0" smtClean="0">
                <a:solidFill>
                  <a:schemeClr val="tx1"/>
                </a:solidFill>
              </a:rPr>
              <a:t> - premer</a:t>
            </a:r>
            <a:endParaRPr lang="sl-SI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832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</a:rPr>
              <a:t>Medsebojna lega dveh krožnic</a:t>
            </a:r>
          </a:p>
          <a:p>
            <a:pPr>
              <a:buFont typeface="Arial" pitchFamily="34" charset="0"/>
              <a:buChar char="•"/>
            </a:pPr>
            <a:r>
              <a:rPr lang="sl-SI" sz="2800" dirty="0" smtClean="0"/>
              <a:t>Krožnici </a:t>
            </a:r>
            <a:r>
              <a:rPr lang="sl-SI" sz="2800" b="1" dirty="0" smtClean="0"/>
              <a:t>se sekata</a:t>
            </a:r>
            <a:r>
              <a:rPr lang="sl-SI" sz="2800" dirty="0" smtClean="0"/>
              <a:t>: imata 2 skupni točki.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r>
              <a:rPr lang="sl-SI" sz="2800" dirty="0" smtClean="0"/>
              <a:t>Krožnici </a:t>
            </a:r>
            <a:r>
              <a:rPr lang="sl-SI" sz="2800" b="1" dirty="0" smtClean="0"/>
              <a:t>se dotikata</a:t>
            </a:r>
            <a:r>
              <a:rPr lang="sl-SI" sz="2800" dirty="0" smtClean="0"/>
              <a:t>: imata eno skupno točko.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r>
              <a:rPr lang="sl-SI" sz="2800" dirty="0" smtClean="0"/>
              <a:t>Krožnici </a:t>
            </a:r>
            <a:r>
              <a:rPr lang="sl-SI" sz="2800" b="1" dirty="0" smtClean="0"/>
              <a:t>se ne dotikata</a:t>
            </a:r>
            <a:r>
              <a:rPr lang="sl-SI" sz="2800" dirty="0" smtClean="0"/>
              <a:t>: nimata skupnih točk.</a:t>
            </a:r>
            <a:endParaRPr lang="sl-SI" sz="2800" dirty="0"/>
          </a:p>
        </p:txBody>
      </p:sp>
      <p:sp>
        <p:nvSpPr>
          <p:cNvPr id="4" name="Oval 3"/>
          <p:cNvSpPr/>
          <p:nvPr/>
        </p:nvSpPr>
        <p:spPr>
          <a:xfrm>
            <a:off x="3059832" y="1700808"/>
            <a:ext cx="1188000" cy="1224136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Oval 4"/>
          <p:cNvSpPr/>
          <p:nvPr/>
        </p:nvSpPr>
        <p:spPr>
          <a:xfrm>
            <a:off x="1619672" y="3284984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Oval 5"/>
          <p:cNvSpPr/>
          <p:nvPr/>
        </p:nvSpPr>
        <p:spPr>
          <a:xfrm>
            <a:off x="5220072" y="3212976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1907704" y="4941168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Oval 7"/>
          <p:cNvSpPr/>
          <p:nvPr/>
        </p:nvSpPr>
        <p:spPr>
          <a:xfrm>
            <a:off x="5508104" y="4941168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Oval 8"/>
          <p:cNvSpPr/>
          <p:nvPr/>
        </p:nvSpPr>
        <p:spPr>
          <a:xfrm>
            <a:off x="3923928" y="1916832"/>
            <a:ext cx="720000" cy="720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Oval 9"/>
          <p:cNvSpPr/>
          <p:nvPr/>
        </p:nvSpPr>
        <p:spPr>
          <a:xfrm>
            <a:off x="3203848" y="5085184"/>
            <a:ext cx="720000" cy="720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Oval 10"/>
          <p:cNvSpPr/>
          <p:nvPr/>
        </p:nvSpPr>
        <p:spPr>
          <a:xfrm>
            <a:off x="5796136" y="5157192"/>
            <a:ext cx="720000" cy="720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Oval 11"/>
          <p:cNvSpPr/>
          <p:nvPr/>
        </p:nvSpPr>
        <p:spPr>
          <a:xfrm>
            <a:off x="2843808" y="3645024"/>
            <a:ext cx="432048" cy="432048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Oval 12"/>
          <p:cNvSpPr/>
          <p:nvPr/>
        </p:nvSpPr>
        <p:spPr>
          <a:xfrm>
            <a:off x="5652120" y="3501008"/>
            <a:ext cx="756000" cy="756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/>
          <a:lstStyle/>
          <a:p>
            <a:r>
              <a:rPr lang="sl-SI" b="1" dirty="0" smtClean="0"/>
              <a:t>Središčna razdalja </a:t>
            </a:r>
            <a:r>
              <a:rPr lang="sl-SI" dirty="0" smtClean="0"/>
              <a:t>je razdalja med središčema krožnic. Če sta S</a:t>
            </a:r>
            <a:r>
              <a:rPr lang="sl-SI" baseline="-25000" dirty="0" smtClean="0"/>
              <a:t>1</a:t>
            </a:r>
            <a:r>
              <a:rPr lang="sl-SI" dirty="0" smtClean="0"/>
              <a:t> in S</a:t>
            </a:r>
            <a:r>
              <a:rPr lang="sl-SI" baseline="-25000" dirty="0" smtClean="0"/>
              <a:t>2</a:t>
            </a:r>
            <a:r>
              <a:rPr lang="sl-SI" dirty="0" smtClean="0"/>
              <a:t> središči krožnic, je njuna središčna razdalja enaka </a:t>
            </a:r>
          </a:p>
          <a:p>
            <a:pPr>
              <a:buNone/>
            </a:pPr>
            <a:r>
              <a:rPr lang="sl-SI" dirty="0" smtClean="0"/>
              <a:t>	|S</a:t>
            </a:r>
            <a:r>
              <a:rPr lang="sl-SI" baseline="-25000" dirty="0" smtClean="0"/>
              <a:t>1</a:t>
            </a:r>
            <a:r>
              <a:rPr lang="sl-SI" dirty="0" smtClean="0"/>
              <a:t>S</a:t>
            </a:r>
            <a:r>
              <a:rPr lang="sl-SI" baseline="-25000" dirty="0" smtClean="0"/>
              <a:t>2</a:t>
            </a:r>
            <a:r>
              <a:rPr lang="sl-SI" dirty="0" smtClean="0"/>
              <a:t>| = d(S</a:t>
            </a:r>
            <a:r>
              <a:rPr lang="sl-SI" baseline="-25000" dirty="0" smtClean="0"/>
              <a:t>1</a:t>
            </a:r>
            <a:r>
              <a:rPr lang="sl-SI" dirty="0" smtClean="0"/>
              <a:t>, S</a:t>
            </a:r>
            <a:r>
              <a:rPr lang="sl-SI" baseline="-25000" dirty="0" smtClean="0"/>
              <a:t>2</a:t>
            </a:r>
            <a:r>
              <a:rPr lang="sl-SI" dirty="0" smtClean="0"/>
              <a:t>).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b="1" dirty="0" smtClean="0"/>
              <a:t>Koncentrični (istosrediščni) krožnici </a:t>
            </a:r>
            <a:r>
              <a:rPr lang="sl-SI" dirty="0" smtClean="0"/>
              <a:t>sta krožnici z istim središčem.</a:t>
            </a:r>
            <a:endParaRPr lang="sl-SI" dirty="0"/>
          </a:p>
        </p:txBody>
      </p:sp>
      <p:sp>
        <p:nvSpPr>
          <p:cNvPr id="4" name="Oval 3"/>
          <p:cNvSpPr/>
          <p:nvPr/>
        </p:nvSpPr>
        <p:spPr>
          <a:xfrm>
            <a:off x="4355976" y="3356992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Oval 4"/>
          <p:cNvSpPr/>
          <p:nvPr/>
        </p:nvSpPr>
        <p:spPr>
          <a:xfrm>
            <a:off x="5796216" y="3429000"/>
            <a:ext cx="720000" cy="720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Oval 5"/>
          <p:cNvSpPr/>
          <p:nvPr/>
        </p:nvSpPr>
        <p:spPr>
          <a:xfrm>
            <a:off x="4788024" y="5445224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5004048" y="5661328"/>
            <a:ext cx="720000" cy="720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Flowchart: Connector 7"/>
          <p:cNvSpPr/>
          <p:nvPr/>
        </p:nvSpPr>
        <p:spPr>
          <a:xfrm>
            <a:off x="4932048" y="3933056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6084176" y="3789040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5364096" y="6021296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378904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sl-SI" sz="2000" baseline="-25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168" y="360495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sl-SI" sz="20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040560"/>
          </a:xfrm>
        </p:spPr>
        <p:txBody>
          <a:bodyPr/>
          <a:lstStyle/>
          <a:p>
            <a:pPr algn="ctr">
              <a:buNone/>
            </a:pP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</a:rPr>
              <a:t>Medsebojna lega krožnice in premice</a:t>
            </a:r>
          </a:p>
          <a:p>
            <a:pPr>
              <a:buFont typeface="Arial" pitchFamily="34" charset="0"/>
              <a:buChar char="•"/>
            </a:pPr>
            <a:r>
              <a:rPr lang="sl-SI" sz="3000" dirty="0" smtClean="0"/>
              <a:t>Krožnica in premica </a:t>
            </a:r>
            <a:r>
              <a:rPr lang="sl-SI" sz="3000" b="1" dirty="0" smtClean="0"/>
              <a:t>se sekata </a:t>
            </a:r>
            <a:r>
              <a:rPr lang="sl-SI" sz="3000" dirty="0" smtClean="0"/>
              <a:t>: imata dve skupni točki –</a:t>
            </a:r>
            <a:r>
              <a:rPr lang="sl-SI" sz="3000" b="1" dirty="0" smtClean="0"/>
              <a:t> </a:t>
            </a:r>
            <a:r>
              <a:rPr lang="sl-SI" sz="3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presečišči.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endParaRPr lang="sl-SI" sz="2800" dirty="0" smtClean="0"/>
          </a:p>
          <a:p>
            <a:pPr>
              <a:buFont typeface="Arial" pitchFamily="34" charset="0"/>
              <a:buChar char="•"/>
            </a:pPr>
            <a:r>
              <a:rPr lang="sl-SI" sz="3000" dirty="0" smtClean="0"/>
              <a:t>Krožnica in premica </a:t>
            </a:r>
            <a:r>
              <a:rPr lang="sl-SI" sz="3000" b="1" dirty="0" smtClean="0"/>
              <a:t>se dotikata</a:t>
            </a:r>
            <a:r>
              <a:rPr lang="sl-SI" sz="3000" dirty="0" smtClean="0"/>
              <a:t>: imata eno skupno točko – </a:t>
            </a:r>
            <a:r>
              <a:rPr lang="sl-SI" sz="3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dotikališče</a:t>
            </a:r>
            <a:r>
              <a:rPr lang="sl-SI" sz="3000" dirty="0" smtClean="0"/>
              <a:t>.</a:t>
            </a:r>
            <a:endParaRPr lang="sl-SI" sz="3000" dirty="0"/>
          </a:p>
        </p:txBody>
      </p:sp>
      <p:sp>
        <p:nvSpPr>
          <p:cNvPr id="4" name="Oval 3"/>
          <p:cNvSpPr/>
          <p:nvPr/>
        </p:nvSpPr>
        <p:spPr>
          <a:xfrm>
            <a:off x="4139952" y="2780928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Oval 4"/>
          <p:cNvSpPr/>
          <p:nvPr/>
        </p:nvSpPr>
        <p:spPr>
          <a:xfrm>
            <a:off x="3347864" y="5445224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3707904" y="2852936"/>
            <a:ext cx="2736304" cy="57606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83968" y="4941168"/>
            <a:ext cx="432048" cy="18002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804248" y="2492896"/>
            <a:ext cx="1944216" cy="14401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Premica s je </a:t>
            </a:r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sekanta</a:t>
            </a:r>
            <a:r>
              <a:rPr lang="sl-SI" sz="2400" dirty="0" smtClean="0"/>
              <a:t>. Daljica AB je </a:t>
            </a:r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tetiva</a:t>
            </a:r>
            <a:r>
              <a:rPr lang="sl-SI" sz="2400" dirty="0" smtClean="0"/>
              <a:t>.</a:t>
            </a:r>
            <a:endParaRPr lang="sl-SI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5724128" y="4797152"/>
            <a:ext cx="3240360" cy="1584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Premica t je </a:t>
            </a:r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tangenta</a:t>
            </a:r>
            <a:r>
              <a:rPr lang="sl-SI" sz="2400" dirty="0" smtClean="0"/>
              <a:t> ali </a:t>
            </a:r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dotikalnica</a:t>
            </a:r>
            <a:r>
              <a:rPr lang="sl-SI" sz="2400" dirty="0" smtClean="0"/>
              <a:t>. Je pravokotna na polmer.</a:t>
            </a:r>
            <a:endParaRPr lang="sl-SI" sz="2400" dirty="0"/>
          </a:p>
        </p:txBody>
      </p:sp>
      <p:sp>
        <p:nvSpPr>
          <p:cNvPr id="19" name="Flowchart: Connector 18"/>
          <p:cNvSpPr/>
          <p:nvPr/>
        </p:nvSpPr>
        <p:spPr>
          <a:xfrm>
            <a:off x="4499992" y="5805264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Flowchart: Connector 19"/>
          <p:cNvSpPr/>
          <p:nvPr/>
        </p:nvSpPr>
        <p:spPr>
          <a:xfrm>
            <a:off x="5292080" y="3140976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Flowchart: Connector 20"/>
          <p:cNvSpPr/>
          <p:nvPr/>
        </p:nvSpPr>
        <p:spPr>
          <a:xfrm>
            <a:off x="4283968" y="2924944"/>
            <a:ext cx="72000" cy="72000"/>
          </a:xfrm>
          <a:prstGeom prst="flowChartConnector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68144" y="29969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55976" y="486916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995936" y="5877272"/>
            <a:ext cx="504056" cy="14401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44008" y="558924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23928" y="256490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92080" y="278092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9" grpId="0" animBg="1"/>
      <p:bldP spid="23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l-SI" dirty="0" smtClean="0"/>
              <a:t>Krožnica in premica </a:t>
            </a:r>
            <a:r>
              <a:rPr lang="sl-SI" b="1" dirty="0" smtClean="0"/>
              <a:t>se ne dotikata</a:t>
            </a:r>
            <a:r>
              <a:rPr lang="sl-SI" dirty="0" smtClean="0"/>
              <a:t>: nimata skupnih točk.</a:t>
            </a:r>
            <a:endParaRPr lang="sl-SI" dirty="0"/>
          </a:p>
        </p:txBody>
      </p:sp>
      <p:sp>
        <p:nvSpPr>
          <p:cNvPr id="4" name="Oval 3"/>
          <p:cNvSpPr/>
          <p:nvPr/>
        </p:nvSpPr>
        <p:spPr>
          <a:xfrm>
            <a:off x="3347864" y="2852936"/>
            <a:ext cx="1188000" cy="1188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" name="Straight Connector 4"/>
          <p:cNvCxnSpPr/>
          <p:nvPr/>
        </p:nvCxnSpPr>
        <p:spPr>
          <a:xfrm>
            <a:off x="3347864" y="2420888"/>
            <a:ext cx="2736304" cy="57606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660232" y="2420888"/>
            <a:ext cx="2160240" cy="14401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Premica m je </a:t>
            </a:r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mimobežnica</a:t>
            </a:r>
            <a:r>
              <a:rPr lang="sl-SI" sz="2400" dirty="0" smtClean="0"/>
              <a:t>.</a:t>
            </a:r>
            <a:endParaRPr lang="sl-SI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245282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endParaRPr lang="sl-SI" sz="20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/>
              <a:t>KROŽNI LOK IN KROŽNI IZSEK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6499448" cy="5112568"/>
          </a:xfrm>
        </p:spPr>
        <p:txBody>
          <a:bodyPr numCol="1">
            <a:normAutofit/>
          </a:bodyPr>
          <a:lstStyle/>
          <a:p>
            <a:pPr>
              <a:buNone/>
            </a:pPr>
            <a:r>
              <a:rPr lang="sl-SI" sz="3000" b="1" dirty="0" smtClean="0">
                <a:solidFill>
                  <a:srgbClr val="CF1FA9"/>
                </a:solidFill>
              </a:rPr>
              <a:t>Krožni lok </a:t>
            </a:r>
            <a:r>
              <a:rPr lang="sl-SI" sz="3000" dirty="0" smtClean="0"/>
              <a:t>je izbrani del krožnice, ki povezuje dve točki na krožnici.</a:t>
            </a:r>
            <a:endParaRPr lang="sl-SI" sz="3000" dirty="0" smtClean="0">
              <a:solidFill>
                <a:srgbClr val="CF1FA9"/>
              </a:solidFill>
            </a:endParaRPr>
          </a:p>
          <a:p>
            <a:pPr>
              <a:buNone/>
            </a:pPr>
            <a:r>
              <a:rPr lang="sl-SI" sz="3000" b="1" dirty="0" smtClean="0">
                <a:solidFill>
                  <a:srgbClr val="21C184"/>
                </a:solidFill>
              </a:rPr>
              <a:t>Krožni izsek</a:t>
            </a:r>
            <a:r>
              <a:rPr lang="sl-SI" sz="3000" b="1" dirty="0" smtClean="0"/>
              <a:t> </a:t>
            </a:r>
            <a:r>
              <a:rPr lang="sl-SI" sz="3000" dirty="0" smtClean="0"/>
              <a:t>je izbrani del kroga, ki ga odrežeta dva polmera. Omejuje ga krožni lok.</a:t>
            </a:r>
          </a:p>
          <a:p>
            <a:pPr>
              <a:buNone/>
            </a:pPr>
            <a:r>
              <a:rPr lang="sl-SI" sz="3000" dirty="0" smtClean="0"/>
              <a:t>	Vsak krožni izsek pripada določenemu </a:t>
            </a:r>
            <a:r>
              <a:rPr lang="sl-SI" sz="3000" b="1" dirty="0" smtClean="0"/>
              <a:t>središčnemu kotu</a:t>
            </a:r>
            <a:r>
              <a:rPr lang="sl-SI" sz="3000" dirty="0" smtClean="0"/>
              <a:t>.</a:t>
            </a:r>
          </a:p>
          <a:p>
            <a:pPr>
              <a:buNone/>
            </a:pPr>
            <a:r>
              <a:rPr lang="sl-SI" sz="3000" b="1" dirty="0" smtClean="0">
                <a:solidFill>
                  <a:srgbClr val="21C184"/>
                </a:solidFill>
              </a:rPr>
              <a:t>Krožni </a:t>
            </a:r>
            <a:r>
              <a:rPr lang="sl-SI" sz="3000" b="1" dirty="0" smtClean="0">
                <a:solidFill>
                  <a:srgbClr val="21C184"/>
                </a:solidFill>
              </a:rPr>
              <a:t>odsek</a:t>
            </a:r>
            <a:r>
              <a:rPr lang="sl-SI" sz="3000" b="1" dirty="0" smtClean="0"/>
              <a:t> </a:t>
            </a:r>
            <a:r>
              <a:rPr lang="sl-SI" sz="3000" dirty="0" smtClean="0"/>
              <a:t>je del kroga, ki ga omejujeta tetiva in krožni lok.</a:t>
            </a:r>
          </a:p>
          <a:p>
            <a:pPr>
              <a:buNone/>
            </a:pPr>
            <a:endParaRPr lang="sl-SI" dirty="0" smtClean="0">
              <a:solidFill>
                <a:srgbClr val="21C184"/>
              </a:solidFill>
            </a:endParaRPr>
          </a:p>
          <a:p>
            <a:pPr>
              <a:buNone/>
            </a:pPr>
            <a:endParaRPr lang="sl-SI" dirty="0" smtClean="0">
              <a:solidFill>
                <a:srgbClr val="21C184"/>
              </a:solidFill>
            </a:endParaRPr>
          </a:p>
          <a:p>
            <a:pPr>
              <a:buNone/>
            </a:pPr>
            <a:endParaRPr lang="sl-SI" dirty="0" smtClean="0">
              <a:solidFill>
                <a:srgbClr val="21C184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700808"/>
            <a:ext cx="204420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869160"/>
            <a:ext cx="1764385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433</TotalTime>
  <Words>245</Words>
  <Application>Microsoft Office PowerPoint</Application>
  <PresentationFormat>Diaprojekcija na zaslonu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Potek</vt:lpstr>
      <vt:lpstr> KROŽNICA IN KROG</vt:lpstr>
      <vt:lpstr>Diapozitiv 2</vt:lpstr>
      <vt:lpstr>Diapozitiv 3</vt:lpstr>
      <vt:lpstr>Diapozitiv 4</vt:lpstr>
      <vt:lpstr>Diapozitiv 5</vt:lpstr>
      <vt:lpstr>Diapozitiv 6</vt:lpstr>
      <vt:lpstr>KROŽNI LOK IN KROŽNI IZSEK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 in krog</dc:title>
  <dc:creator>Pika</dc:creator>
  <cp:lastModifiedBy>Spela</cp:lastModifiedBy>
  <cp:revision>47</cp:revision>
  <dcterms:created xsi:type="dcterms:W3CDTF">2015-07-10T09:53:48Z</dcterms:created>
  <dcterms:modified xsi:type="dcterms:W3CDTF">2021-04-12T16:52:33Z</dcterms:modified>
</cp:coreProperties>
</file>