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CB6179D-0183-48DE-9261-DFDE8182045C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FB894D-7350-42F6-8E3D-0533E13B9144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634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179D-0183-48DE-9261-DFDE8182045C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894D-7350-42F6-8E3D-0533E13B91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057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179D-0183-48DE-9261-DFDE8182045C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894D-7350-42F6-8E3D-0533E13B91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473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179D-0183-48DE-9261-DFDE8182045C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894D-7350-42F6-8E3D-0533E13B91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795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CB6179D-0183-48DE-9261-DFDE8182045C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5FB894D-7350-42F6-8E3D-0533E13B9144}" type="slidenum">
              <a:rPr lang="sl-SI" smtClean="0"/>
              <a:t>‹#›</a:t>
            </a:fld>
            <a:endParaRPr lang="sl-SI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39092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179D-0183-48DE-9261-DFDE8182045C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894D-7350-42F6-8E3D-0533E13B91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4902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179D-0183-48DE-9261-DFDE8182045C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894D-7350-42F6-8E3D-0533E13B91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27742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179D-0183-48DE-9261-DFDE8182045C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894D-7350-42F6-8E3D-0533E13B91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469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179D-0183-48DE-9261-DFDE8182045C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894D-7350-42F6-8E3D-0533E13B91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012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CB6179D-0183-48DE-9261-DFDE8182045C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5FB894D-7350-42F6-8E3D-0533E13B9144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80174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CB6179D-0183-48DE-9261-DFDE8182045C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5FB894D-7350-42F6-8E3D-0533E13B91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266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CB6179D-0183-48DE-9261-DFDE8182045C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5FB894D-7350-42F6-8E3D-0533E13B9144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796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qAbtBO2_6Q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narodnenose.s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Z56pi5xtqk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AA92FE4-52E5-4969-A765-BD8D20CE6F4F}"/>
              </a:ext>
            </a:extLst>
          </p:cNvPr>
          <p:cNvSpPr txBox="1"/>
          <p:nvPr/>
        </p:nvSpPr>
        <p:spPr>
          <a:xfrm>
            <a:off x="3903216" y="1613118"/>
            <a:ext cx="4752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latin typeface="Century Gothic" panose="020B0502020202020204" pitchFamily="34" charset="0"/>
              </a:rPr>
              <a:t>4. RAZRED</a:t>
            </a:r>
          </a:p>
          <a:p>
            <a:pPr algn="ctr"/>
            <a:endParaRPr lang="sl-SI" sz="2400" dirty="0">
              <a:latin typeface="Century Gothic" panose="020B0502020202020204" pitchFamily="34" charset="0"/>
            </a:endParaRPr>
          </a:p>
          <a:p>
            <a:pPr algn="ctr"/>
            <a:endParaRPr lang="sl-SI" sz="2400" dirty="0">
              <a:latin typeface="Century Gothic" panose="020B0502020202020204" pitchFamily="34" charset="0"/>
            </a:endParaRPr>
          </a:p>
          <a:p>
            <a:pPr algn="ctr"/>
            <a:r>
              <a:rPr lang="sl-SI" sz="4800" b="1" dirty="0">
                <a:solidFill>
                  <a:srgbClr val="FFC000"/>
                </a:solidFill>
                <a:latin typeface="Chiller" panose="04020404031007020602" pitchFamily="82" charset="0"/>
              </a:rPr>
              <a:t>GLASBENA UMETNOST</a:t>
            </a:r>
          </a:p>
          <a:p>
            <a:pPr algn="ctr"/>
            <a:endParaRPr lang="sl-SI" sz="2400" dirty="0">
              <a:latin typeface="Century Gothic" panose="020B0502020202020204" pitchFamily="34" charset="0"/>
            </a:endParaRPr>
          </a:p>
          <a:p>
            <a:pPr algn="ctr"/>
            <a:endParaRPr lang="sl-SI" sz="2400" dirty="0">
              <a:latin typeface="Century Gothic" panose="020B0502020202020204" pitchFamily="34" charset="0"/>
            </a:endParaRPr>
          </a:p>
          <a:p>
            <a:pPr algn="ctr"/>
            <a:r>
              <a:rPr lang="sl-SI" sz="2400" b="1" dirty="0">
                <a:latin typeface="Century Gothic" panose="020B0502020202020204" pitchFamily="34" charset="0"/>
              </a:rPr>
              <a:t>NAVODILA ZA DELO DOMA </a:t>
            </a:r>
          </a:p>
          <a:p>
            <a:pPr algn="ctr"/>
            <a:endParaRPr lang="sl-SI" sz="2400" dirty="0">
              <a:latin typeface="Century Gothic" panose="020B0502020202020204" pitchFamily="34" charset="0"/>
            </a:endParaRPr>
          </a:p>
          <a:p>
            <a:pPr algn="ctr"/>
            <a:r>
              <a:rPr lang="sl-SI" b="1" dirty="0">
                <a:latin typeface="Century Gothic" panose="020B0502020202020204" pitchFamily="34" charset="0"/>
              </a:rPr>
              <a:t>30. 3. – 3. 4. </a:t>
            </a:r>
          </a:p>
        </p:txBody>
      </p:sp>
    </p:spTree>
    <p:extLst>
      <p:ext uri="{BB962C8B-B14F-4D97-AF65-F5344CB8AC3E}">
        <p14:creationId xmlns:p14="http://schemas.microsoft.com/office/powerpoint/2010/main" val="3748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B6204418-5B60-4429-9E97-2DE636F59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67" y="223336"/>
            <a:ext cx="2321343" cy="320566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871646C-F585-44CF-8201-A33E2DC2E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022" y="0"/>
            <a:ext cx="5152903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06DA9B2-783A-4624-948A-D80772532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718" y="223336"/>
            <a:ext cx="2245767" cy="3205664"/>
          </a:xfrm>
          <a:prstGeom prst="rect">
            <a:avLst/>
          </a:prstGeom>
        </p:spPr>
      </p:pic>
      <p:pic>
        <p:nvPicPr>
          <p:cNvPr id="4098" name="Picture 2" descr="Bitmoji Image">
            <a:extLst>
              <a:ext uri="{FF2B5EF4-FFF2-40B4-BE49-F238E27FC236}">
                <a16:creationId xmlns:a16="http://schemas.microsoft.com/office/drawing/2014/main" id="{7A1ABB40-BE2E-4D46-9A28-00B9E5703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0"/>
          <a:stretch/>
        </p:blipFill>
        <p:spPr bwMode="auto">
          <a:xfrm>
            <a:off x="33374" y="3280883"/>
            <a:ext cx="2821336" cy="48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CCEFA66C-507F-43CC-A277-016177E1E4F6}"/>
              </a:ext>
            </a:extLst>
          </p:cNvPr>
          <p:cNvSpPr/>
          <p:nvPr/>
        </p:nvSpPr>
        <p:spPr>
          <a:xfrm>
            <a:off x="1412600" y="3429000"/>
            <a:ext cx="1944210" cy="8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KOSTELSKI KOSTUM</a:t>
            </a:r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02DC8639-EDB9-4360-B272-5341211F4197}"/>
              </a:ext>
            </a:extLst>
          </p:cNvPr>
          <p:cNvSpPr/>
          <p:nvPr/>
        </p:nvSpPr>
        <p:spPr>
          <a:xfrm>
            <a:off x="4491663" y="5133475"/>
            <a:ext cx="3208674" cy="1155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/>
              <a:t>BELOKRANJSKI  KOSTUM</a:t>
            </a:r>
          </a:p>
        </p:txBody>
      </p:sp>
      <p:sp>
        <p:nvSpPr>
          <p:cNvPr id="10" name="Pravokotnik: zaokroženi vogali 9">
            <a:extLst>
              <a:ext uri="{FF2B5EF4-FFF2-40B4-BE49-F238E27FC236}">
                <a16:creationId xmlns:a16="http://schemas.microsoft.com/office/drawing/2014/main" id="{437BC3BE-9678-4E3E-BD58-44E117D0062A}"/>
              </a:ext>
            </a:extLst>
          </p:cNvPr>
          <p:cNvSpPr/>
          <p:nvPr/>
        </p:nvSpPr>
        <p:spPr>
          <a:xfrm>
            <a:off x="9519496" y="3567931"/>
            <a:ext cx="1944210" cy="8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REZIJANSKI KOSTUM</a:t>
            </a:r>
          </a:p>
        </p:txBody>
      </p:sp>
    </p:spTree>
    <p:extLst>
      <p:ext uri="{BB962C8B-B14F-4D97-AF65-F5344CB8AC3E}">
        <p14:creationId xmlns:p14="http://schemas.microsoft.com/office/powerpoint/2010/main" val="117407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B41932A0-88AC-4B5A-B861-0C81999BA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37385" cy="6858000"/>
          </a:xfrm>
          <a:prstGeom prst="rect">
            <a:avLst/>
          </a:prstGeom>
        </p:spPr>
      </p:pic>
      <p:sp>
        <p:nvSpPr>
          <p:cNvPr id="5" name="Puščica: levo 4">
            <a:extLst>
              <a:ext uri="{FF2B5EF4-FFF2-40B4-BE49-F238E27FC236}">
                <a16:creationId xmlns:a16="http://schemas.microsoft.com/office/drawing/2014/main" id="{9F82A7E7-7BCF-48AB-85FC-CDD2544E05C8}"/>
              </a:ext>
            </a:extLst>
          </p:cNvPr>
          <p:cNvSpPr/>
          <p:nvPr/>
        </p:nvSpPr>
        <p:spPr>
          <a:xfrm>
            <a:off x="4856085" y="2911877"/>
            <a:ext cx="1796169" cy="5171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62D8B97-87D3-4675-9E48-D4A421203067}"/>
              </a:ext>
            </a:extLst>
          </p:cNvPr>
          <p:cNvSpPr txBox="1"/>
          <p:nvPr/>
        </p:nvSpPr>
        <p:spPr>
          <a:xfrm>
            <a:off x="8474805" y="1944210"/>
            <a:ext cx="3146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 delovnem zvezku na strani 77 si DOBRO oglej in preberi kaj vse spada k narodni noši. 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11" name="Zvezda: 10 krakov 10">
            <a:extLst>
              <a:ext uri="{FF2B5EF4-FFF2-40B4-BE49-F238E27FC236}">
                <a16:creationId xmlns:a16="http://schemas.microsoft.com/office/drawing/2014/main" id="{BBB4834A-2F6A-4DED-95E9-AA4B7039EE2E}"/>
              </a:ext>
            </a:extLst>
          </p:cNvPr>
          <p:cNvSpPr/>
          <p:nvPr/>
        </p:nvSpPr>
        <p:spPr>
          <a:xfrm>
            <a:off x="8269707" y="3346881"/>
            <a:ext cx="3124940" cy="331217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latin typeface="Freestyle Script" panose="030804020302050B0404" pitchFamily="66" charset="0"/>
              </a:rPr>
              <a:t>REŠI 1. NALOGO V DELOVNEM ZVEZKU NA STRANI 78. 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2072D368-AB56-4C6D-851A-97C8880B3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935" y="2322943"/>
            <a:ext cx="17526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C0000559-27E0-4E52-9DB0-7619DEFD19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26750"/>
            <a:ext cx="6019800" cy="5286375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22C2101-E794-4F68-8CFB-B9C002D95AF0}"/>
              </a:ext>
            </a:extLst>
          </p:cNvPr>
          <p:cNvSpPr txBox="1"/>
          <p:nvPr/>
        </p:nvSpPr>
        <p:spPr>
          <a:xfrm>
            <a:off x="6445189" y="878888"/>
            <a:ext cx="47850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entury Gothic" panose="020B0502020202020204" pitchFamily="34" charset="0"/>
              </a:rPr>
              <a:t>Tako, za ta teden je to vse. 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Upam, da ti je bila ta predstavitev vsebine všeč. </a:t>
            </a:r>
          </a:p>
          <a:p>
            <a:r>
              <a:rPr lang="sl-SI" dirty="0">
                <a:latin typeface="Century Gothic" panose="020B0502020202020204" pitchFamily="34" charset="0"/>
              </a:rPr>
              <a:t>Tudi naslednji teden bomo obravnavali ljudsko izročilo, le da se bomo osredotočili na PESEM.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 Mogoče že poznaš kakšno?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B94508D2-B76D-43F6-B336-9792D92F5B65}"/>
              </a:ext>
            </a:extLst>
          </p:cNvPr>
          <p:cNvSpPr/>
          <p:nvPr/>
        </p:nvSpPr>
        <p:spPr>
          <a:xfrm>
            <a:off x="4761389" y="4918043"/>
            <a:ext cx="646886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SREČNO!</a:t>
            </a:r>
            <a:r>
              <a:rPr lang="sl-SI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Učiteljica glasbe, Ana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Če česa ne razumeš mi lahko ti ali tvoji starši pišejo na:  ana.banovec@os-loka-crnomelj.si</a:t>
            </a:r>
          </a:p>
        </p:txBody>
      </p:sp>
    </p:spTree>
    <p:extLst>
      <p:ext uri="{BB962C8B-B14F-4D97-AF65-F5344CB8AC3E}">
        <p14:creationId xmlns:p14="http://schemas.microsoft.com/office/powerpoint/2010/main" val="216975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9BDB3BA-70E3-438D-8DED-31D83A6C4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56" y="2980570"/>
            <a:ext cx="3426781" cy="2703698"/>
          </a:xfrm>
          <a:prstGeom prst="rect">
            <a:avLst/>
          </a:prstGeom>
        </p:spPr>
      </p:pic>
      <p:sp>
        <p:nvSpPr>
          <p:cNvPr id="7" name="Puščica: levo 6">
            <a:extLst>
              <a:ext uri="{FF2B5EF4-FFF2-40B4-BE49-F238E27FC236}">
                <a16:creationId xmlns:a16="http://schemas.microsoft.com/office/drawing/2014/main" id="{E82E0465-E637-43B0-9F94-6571FC4ADA24}"/>
              </a:ext>
            </a:extLst>
          </p:cNvPr>
          <p:cNvSpPr/>
          <p:nvPr/>
        </p:nvSpPr>
        <p:spPr>
          <a:xfrm>
            <a:off x="3799644" y="2662245"/>
            <a:ext cx="6418555" cy="10407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  <a:p>
            <a:pPr algn="ctr"/>
            <a:r>
              <a:rPr lang="sl-SI" dirty="0"/>
              <a:t>Za začetek predstavitve v tej obliki, klikni zgoraj levo na obkroženo ikono.  </a:t>
            </a:r>
          </a:p>
          <a:p>
            <a:pPr algn="ctr"/>
            <a:endParaRPr lang="sl-SI" dirty="0"/>
          </a:p>
        </p:txBody>
      </p:sp>
      <p:sp>
        <p:nvSpPr>
          <p:cNvPr id="9" name="Diagram poteka: povezovalnik 8">
            <a:extLst>
              <a:ext uri="{FF2B5EF4-FFF2-40B4-BE49-F238E27FC236}">
                <a16:creationId xmlns:a16="http://schemas.microsoft.com/office/drawing/2014/main" id="{756B6B37-D84E-42E5-A0BD-7EC07DA9F82E}"/>
              </a:ext>
            </a:extLst>
          </p:cNvPr>
          <p:cNvSpPr/>
          <p:nvPr/>
        </p:nvSpPr>
        <p:spPr>
          <a:xfrm>
            <a:off x="2947388" y="2778710"/>
            <a:ext cx="790112" cy="807868"/>
          </a:xfrm>
          <a:prstGeom prst="flowChartConnector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Zvezda: 12 krakov 9">
            <a:extLst>
              <a:ext uri="{FF2B5EF4-FFF2-40B4-BE49-F238E27FC236}">
                <a16:creationId xmlns:a16="http://schemas.microsoft.com/office/drawing/2014/main" id="{D36F74D7-9478-41FC-9FDF-346D8168C527}"/>
              </a:ext>
            </a:extLst>
          </p:cNvPr>
          <p:cNvSpPr/>
          <p:nvPr/>
        </p:nvSpPr>
        <p:spPr>
          <a:xfrm>
            <a:off x="3799644" y="275208"/>
            <a:ext cx="3755253" cy="198859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dirty="0">
                <a:solidFill>
                  <a:srgbClr val="FFFF00"/>
                </a:solidFill>
              </a:rPr>
              <a:t>NAMIG</a:t>
            </a:r>
          </a:p>
        </p:txBody>
      </p:sp>
    </p:spTree>
    <p:extLst>
      <p:ext uri="{BB962C8B-B14F-4D97-AF65-F5344CB8AC3E}">
        <p14:creationId xmlns:p14="http://schemas.microsoft.com/office/powerpoint/2010/main" val="85002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30B3C9F-BDD9-45A8-B8BC-D949536C5A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1" b="1"/>
          <a:stretch/>
        </p:blipFill>
        <p:spPr>
          <a:xfrm>
            <a:off x="-176166" y="4123677"/>
            <a:ext cx="4158754" cy="2734323"/>
          </a:xfrm>
          <a:prstGeom prst="rect">
            <a:avLst/>
          </a:prstGeom>
        </p:spPr>
      </p:pic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D6534533-6A30-4D54-9564-9575844F9FD5}"/>
              </a:ext>
            </a:extLst>
          </p:cNvPr>
          <p:cNvSpPr/>
          <p:nvPr/>
        </p:nvSpPr>
        <p:spPr>
          <a:xfrm>
            <a:off x="798990" y="562182"/>
            <a:ext cx="8380519" cy="2866819"/>
          </a:xfrm>
          <a:prstGeom prst="wedgeEllipseCallout">
            <a:avLst>
              <a:gd name="adj1" fmla="val -24528"/>
              <a:gd name="adj2" fmla="val 82692"/>
            </a:avLst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5B475CC-78A3-4581-BFF5-D677877CA89D}"/>
              </a:ext>
            </a:extLst>
          </p:cNvPr>
          <p:cNvSpPr txBox="1"/>
          <p:nvPr/>
        </p:nvSpPr>
        <p:spPr>
          <a:xfrm>
            <a:off x="1903211" y="2625545"/>
            <a:ext cx="308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8EFA2FD-7A8D-4C54-9E1F-F1E15725A633}"/>
              </a:ext>
            </a:extLst>
          </p:cNvPr>
          <p:cNvSpPr txBox="1"/>
          <p:nvPr/>
        </p:nvSpPr>
        <p:spPr>
          <a:xfrm>
            <a:off x="1903211" y="1038688"/>
            <a:ext cx="6631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entury Gothic" panose="020B0502020202020204" pitchFamily="34" charset="0"/>
              </a:rPr>
              <a:t>Pozdravljeni učenci!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Teden je naokoli in zopet se družimo v nekoliko drugačni obliki. Verjemite mi, da sem raje v učilnici skupaj z vami, kakor pa da sedim sama za računalnikom. 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                 Kakorkoli …</a:t>
            </a:r>
            <a:r>
              <a:rPr lang="sl-SI" sz="2400" b="1" dirty="0">
                <a:latin typeface="Century Gothic" panose="020B0502020202020204" pitchFamily="34" charset="0"/>
              </a:rPr>
              <a:t>VESELO NA DELO!</a:t>
            </a:r>
            <a:r>
              <a:rPr lang="sl-SI" sz="3200" dirty="0">
                <a:latin typeface="Century Gothic" panose="020B0502020202020204" pitchFamily="34" charset="0"/>
              </a:rPr>
              <a:t> </a:t>
            </a:r>
            <a:r>
              <a:rPr lang="sl-SI" sz="3200" dirty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sl-SI" dirty="0">
              <a:latin typeface="Century Gothic" panose="020B050202020202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6FBECD4-9536-410A-B394-85F07A3C8016}"/>
              </a:ext>
            </a:extLst>
          </p:cNvPr>
          <p:cNvSpPr txBox="1"/>
          <p:nvPr/>
        </p:nvSpPr>
        <p:spPr>
          <a:xfrm>
            <a:off x="5326602" y="3808520"/>
            <a:ext cx="61433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entury Gothic" panose="020B0502020202020204" pitchFamily="34" charset="0"/>
              </a:rPr>
              <a:t>Pred nami je nova snov, ki se bo navezovala predvsem na glasbo preteklosti, ki živi med nami. KAJ MISLIŠ, O ČEMU BO GOVORA? 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Govorili bomo o 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SLOVENSKEM LJUDSKEM IZROČILU.   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4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dstavnost v spletu 4" title="Neandertalčeva piščal. Najstarejše glasbilo na svetu.">
            <a:hlinkClick r:id="" action="ppaction://media"/>
            <a:extLst>
              <a:ext uri="{FF2B5EF4-FFF2-40B4-BE49-F238E27FC236}">
                <a16:creationId xmlns:a16="http://schemas.microsoft.com/office/drawing/2014/main" id="{B0C6E70C-EA49-4589-ABCD-B107B845DC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8994" y="3018407"/>
            <a:ext cx="6644444" cy="373750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A729946-5A74-467F-86B7-9851EE46C3C8}"/>
              </a:ext>
            </a:extLst>
          </p:cNvPr>
          <p:cNvSpPr txBox="1"/>
          <p:nvPr/>
        </p:nvSpPr>
        <p:spPr>
          <a:xfrm>
            <a:off x="8158579" y="3018407"/>
            <a:ext cx="33823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entury Gothic" panose="020B0502020202020204" pitchFamily="34" charset="0"/>
              </a:rPr>
              <a:t>Najstarejše ohranjeno glasbilo na svetu je </a:t>
            </a:r>
            <a:r>
              <a:rPr lang="sl-SI" b="1" dirty="0">
                <a:latin typeface="Century Gothic" panose="020B0502020202020204" pitchFamily="34" charset="0"/>
              </a:rPr>
              <a:t>KOŠČENA PIŠČAL</a:t>
            </a:r>
            <a:r>
              <a:rPr lang="sl-SI" dirty="0">
                <a:latin typeface="Century Gothic" panose="020B0502020202020204" pitchFamily="34" charset="0"/>
              </a:rPr>
              <a:t>, ki so jo našli prav v SLOVENIJI. 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Izdelana je iz stegnenice mladega jamskega medveda, v katero so izvrtane luknjice, ki ustrezajo razmiku prstov na roku. 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4C8F4D5F-E83A-4382-917D-3EABA519FAA5}"/>
              </a:ext>
            </a:extLst>
          </p:cNvPr>
          <p:cNvSpPr txBox="1"/>
          <p:nvPr/>
        </p:nvSpPr>
        <p:spPr>
          <a:xfrm>
            <a:off x="3897297" y="310718"/>
            <a:ext cx="6107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entury Gothic" panose="020B0502020202020204" pitchFamily="34" charset="0"/>
              </a:rPr>
              <a:t>Kako so nastala prva glasbila? Iz česa so bila narejena? Zakaj jih je človek ustvaril?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Človek je najprej uporabljal svoj </a:t>
            </a:r>
            <a:r>
              <a:rPr lang="sl-SI" b="1" dirty="0">
                <a:latin typeface="Century Gothic" panose="020B0502020202020204" pitchFamily="34" charset="0"/>
              </a:rPr>
              <a:t>GLAS</a:t>
            </a:r>
            <a:r>
              <a:rPr lang="sl-SI" dirty="0">
                <a:latin typeface="Century Gothic" panose="020B0502020202020204" pitchFamily="34" charset="0"/>
              </a:rPr>
              <a:t>, potem pa je za </a:t>
            </a:r>
            <a:r>
              <a:rPr lang="sl-SI" b="1" dirty="0">
                <a:latin typeface="Century Gothic" panose="020B0502020202020204" pitchFamily="34" charset="0"/>
              </a:rPr>
              <a:t>spremljavo petju </a:t>
            </a:r>
            <a:r>
              <a:rPr lang="sl-SI" dirty="0">
                <a:latin typeface="Century Gothic" panose="020B0502020202020204" pitchFamily="34" charset="0"/>
              </a:rPr>
              <a:t>uporabljal </a:t>
            </a:r>
            <a:r>
              <a:rPr lang="sl-SI" b="1" dirty="0">
                <a:latin typeface="Century Gothic" panose="020B0502020202020204" pitchFamily="34" charset="0"/>
              </a:rPr>
              <a:t>različne naravne materiale. 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C1C9983E-2C7A-4FE0-87F9-714F60958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994" y="166224"/>
            <a:ext cx="27336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8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BF237148-DE48-4F44-9246-3D4E602F0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4"/>
            <a:ext cx="4905375" cy="6848475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F015C94-825B-47D3-A7CD-69B781855F72}"/>
              </a:ext>
            </a:extLst>
          </p:cNvPr>
          <p:cNvSpPr txBox="1"/>
          <p:nvPr/>
        </p:nvSpPr>
        <p:spPr>
          <a:xfrm>
            <a:off x="5601810" y="648070"/>
            <a:ext cx="4225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entury Gothic" panose="020B0502020202020204" pitchFamily="34" charset="0"/>
              </a:rPr>
              <a:t>Preberi si besedila na strani 76 v delovnem zvezku</a:t>
            </a:r>
            <a:r>
              <a:rPr lang="sl-SI" dirty="0"/>
              <a:t>. </a:t>
            </a:r>
          </a:p>
        </p:txBody>
      </p:sp>
      <p:sp>
        <p:nvSpPr>
          <p:cNvPr id="6" name="Puščica: levo 5">
            <a:extLst>
              <a:ext uri="{FF2B5EF4-FFF2-40B4-BE49-F238E27FC236}">
                <a16:creationId xmlns:a16="http://schemas.microsoft.com/office/drawing/2014/main" id="{AEB7B1C1-E414-4843-AE0A-5809CA67FFDF}"/>
              </a:ext>
            </a:extLst>
          </p:cNvPr>
          <p:cNvSpPr/>
          <p:nvPr/>
        </p:nvSpPr>
        <p:spPr>
          <a:xfrm>
            <a:off x="4678532" y="3080552"/>
            <a:ext cx="3036163" cy="4438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4B74875-5AEA-45B5-8C56-9C3CAA1154D5}"/>
              </a:ext>
            </a:extLst>
          </p:cNvPr>
          <p:cNvSpPr txBox="1"/>
          <p:nvPr/>
        </p:nvSpPr>
        <p:spPr>
          <a:xfrm>
            <a:off x="7794594" y="3048610"/>
            <a:ext cx="3160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entury Gothic" panose="020B0502020202020204" pitchFamily="34" charset="0"/>
              </a:rPr>
              <a:t>Te naloge ti NI POTREBNO DELATI. </a:t>
            </a:r>
            <a:r>
              <a:rPr lang="sl-SI" dirty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sl-SI" dirty="0">
              <a:latin typeface="Century Gothic" panose="020B050202020202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C9D7BA4-F954-4936-AA6F-B5DE446E012E}"/>
              </a:ext>
            </a:extLst>
          </p:cNvPr>
          <p:cNvSpPr txBox="1"/>
          <p:nvPr/>
        </p:nvSpPr>
        <p:spPr>
          <a:xfrm>
            <a:off x="5362113" y="5078027"/>
            <a:ext cx="5877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</a:t>
            </a:r>
            <a:r>
              <a:rPr lang="sl-SI" dirty="0"/>
              <a:t>. Da ti olajšam delo, sem se odločila, da interaktivno gradivo prenesem na to predstavitev (tako ti ni potrebno „skakati“ na različne spletne strani). </a:t>
            </a:r>
            <a:r>
              <a:rPr lang="sl-SI" dirty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1456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F70DD63-43F6-4108-9D3D-FDD2F1B28D12}"/>
              </a:ext>
            </a:extLst>
          </p:cNvPr>
          <p:cNvSpPr txBox="1"/>
          <p:nvPr/>
        </p:nvSpPr>
        <p:spPr>
          <a:xfrm>
            <a:off x="1287262" y="230819"/>
            <a:ext cx="58503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LJUDSKO IZROČILO</a:t>
            </a:r>
          </a:p>
          <a:p>
            <a:endParaRPr lang="sl-S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77C890B0-7712-442E-9F58-F7CDA5BB68A4}"/>
              </a:ext>
            </a:extLst>
          </p:cNvPr>
          <p:cNvSpPr txBox="1"/>
          <p:nvPr/>
        </p:nvSpPr>
        <p:spPr>
          <a:xfrm>
            <a:off x="1287262" y="705853"/>
            <a:ext cx="7215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entury Gothic" panose="020B0502020202020204" pitchFamily="34" charset="0"/>
              </a:rPr>
              <a:t>Ljudsko izročilo je del preteklosti nekega naroda. To so stvari, ki so nastale v preteklosti, se ohranile in nam pomagajo razumeti življenje v preteklosti. 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2951F189-D5E5-4218-A179-31B6CE15DAE2}"/>
              </a:ext>
            </a:extLst>
          </p:cNvPr>
          <p:cNvSpPr txBox="1"/>
          <p:nvPr/>
        </p:nvSpPr>
        <p:spPr>
          <a:xfrm>
            <a:off x="6853561" y="2494625"/>
            <a:ext cx="512241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  <a:latin typeface="Century Gothic" panose="020B0502020202020204" pitchFamily="34" charset="0"/>
              </a:rPr>
              <a:t>* Narodna noša </a:t>
            </a:r>
          </a:p>
          <a:p>
            <a:br>
              <a:rPr lang="sl-SI" dirty="0">
                <a:latin typeface="Century Gothic" panose="020B0502020202020204" pitchFamily="34" charset="0"/>
              </a:rPr>
            </a:br>
            <a:r>
              <a:rPr lang="sl-SI" sz="2000" dirty="0">
                <a:latin typeface="Century Gothic" panose="020B0502020202020204" pitchFamily="34" charset="0"/>
              </a:rPr>
              <a:t>Slovenija ima pri narodnih nošah zelo bogato izročilo, saj se od pokrajine do pokrajine razlikujejo</a:t>
            </a:r>
            <a:r>
              <a:rPr lang="sl-SI" sz="2000" dirty="0"/>
              <a:t>. </a:t>
            </a:r>
          </a:p>
          <a:p>
            <a:endParaRPr lang="sl-SI" sz="2000" dirty="0"/>
          </a:p>
          <a:p>
            <a:r>
              <a:rPr lang="sl-SI" sz="2000" dirty="0">
                <a:latin typeface="Century Gothic" panose="020B0502020202020204" pitchFamily="34" charset="0"/>
              </a:rPr>
              <a:t>V Kamniku vsako leto obeležujejo dneve narodnih noš.  Če te zanima še kaj več, si lahko program ogledaš na </a:t>
            </a:r>
            <a:r>
              <a:rPr lang="sl-SI" sz="2000" dirty="0">
                <a:latin typeface="Century Gothic" panose="020B0502020202020204" pitchFamily="34" charset="0"/>
                <a:hlinkClick r:id="rId2"/>
              </a:rPr>
              <a:t>https://narodnenose.si/</a:t>
            </a:r>
            <a:r>
              <a:rPr lang="sl-SI" sz="2000" dirty="0">
                <a:latin typeface="Century Gothic" panose="020B0502020202020204" pitchFamily="34" charset="0"/>
              </a:rPr>
              <a:t>. </a:t>
            </a:r>
          </a:p>
          <a:p>
            <a:endParaRPr lang="sl-SI" sz="2000" dirty="0"/>
          </a:p>
          <a:p>
            <a:endParaRPr lang="sl-SI" sz="2000" dirty="0"/>
          </a:p>
          <a:p>
            <a:endParaRPr lang="sl-SI" dirty="0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FC3FD5E-BCDA-44D3-B6E0-DC297715B3FC}"/>
              </a:ext>
            </a:extLst>
          </p:cNvPr>
          <p:cNvSpPr txBox="1"/>
          <p:nvPr/>
        </p:nvSpPr>
        <p:spPr>
          <a:xfrm>
            <a:off x="4829452" y="1788153"/>
            <a:ext cx="658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0070C0"/>
                </a:solidFill>
                <a:latin typeface="Freestyle Script" panose="030804020302050B0404" pitchFamily="66" charset="0"/>
              </a:rPr>
              <a:t>„Le kdo </a:t>
            </a:r>
            <a:r>
              <a:rPr lang="sl-SI" sz="3600" dirty="0" err="1">
                <a:solidFill>
                  <a:srgbClr val="0070C0"/>
                </a:solidFill>
                <a:latin typeface="Freestyle Script" panose="030804020302050B0404" pitchFamily="66" charset="0"/>
              </a:rPr>
              <a:t>jetale</a:t>
            </a:r>
            <a:r>
              <a:rPr lang="sl-SI" sz="3600" dirty="0">
                <a:solidFill>
                  <a:srgbClr val="0070C0"/>
                </a:solidFill>
                <a:latin typeface="Freestyle Script" panose="030804020302050B0404" pitchFamily="66" charset="0"/>
              </a:rPr>
              <a:t> muzikant, ki nosi danes pisan gvant?“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23F4E359-9432-4D0B-BFDB-0D1502E80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4" y="2592280"/>
            <a:ext cx="6154092" cy="434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0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FEBE8A68-E686-4559-9C86-9D196FE9E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F25166BC-0320-406E-AB1B-47284F9E0331}"/>
              </a:ext>
            </a:extLst>
          </p:cNvPr>
          <p:cNvSpPr/>
          <p:nvPr/>
        </p:nvSpPr>
        <p:spPr>
          <a:xfrm>
            <a:off x="7066626" y="1315453"/>
            <a:ext cx="3537206" cy="2280004"/>
          </a:xfrm>
          <a:prstGeom prst="wedgeEllipseCallout">
            <a:avLst>
              <a:gd name="adj1" fmla="val 28170"/>
              <a:gd name="adj2" fmla="val 636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3D4AF48-722D-4425-A0E7-ECC98B7C702D}"/>
              </a:ext>
            </a:extLst>
          </p:cNvPr>
          <p:cNvSpPr txBox="1"/>
          <p:nvPr/>
        </p:nvSpPr>
        <p:spPr>
          <a:xfrm>
            <a:off x="7429504" y="1795143"/>
            <a:ext cx="3174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entury Gothic" panose="020B0502020202020204" pitchFamily="34" charset="0"/>
              </a:rPr>
              <a:t>Ej, poglej levo! Da te malo razvedrim, ti prilagam pesem o narodnih nošah </a:t>
            </a:r>
            <a:r>
              <a:rPr lang="sl-SI" dirty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sl-SI" dirty="0">
              <a:latin typeface="Century Gothic" panose="020B0502020202020204" pitchFamily="34" charset="0"/>
            </a:endParaRPr>
          </a:p>
        </p:txBody>
      </p:sp>
      <p:pic>
        <p:nvPicPr>
          <p:cNvPr id="6" name="Predstavnost v spletu 5" title="Ansambel Galop - Narodne noše">
            <a:hlinkClick r:id="" action="ppaction://media"/>
            <a:extLst>
              <a:ext uri="{FF2B5EF4-FFF2-40B4-BE49-F238E27FC236}">
                <a16:creationId xmlns:a16="http://schemas.microsoft.com/office/drawing/2014/main" id="{765AB363-15E9-48C1-8025-9DB399A4C3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26850" y="296293"/>
            <a:ext cx="5991440" cy="3370185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2141201-A698-4D8B-A46D-478B0FB05FE4}"/>
              </a:ext>
            </a:extLst>
          </p:cNvPr>
          <p:cNvSpPr txBox="1"/>
          <p:nvPr/>
        </p:nvSpPr>
        <p:spPr>
          <a:xfrm>
            <a:off x="1267325" y="4267199"/>
            <a:ext cx="6545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Century Gothic" panose="020B0502020202020204" pitchFamily="34" charset="0"/>
              </a:rPr>
              <a:t>Narodna noša je </a:t>
            </a:r>
            <a:r>
              <a:rPr lang="sl-SI" sz="2400" b="1" dirty="0">
                <a:latin typeface="Century Gothic" panose="020B0502020202020204" pitchFamily="34" charset="0"/>
              </a:rPr>
              <a:t>tradicionalno oblačilo </a:t>
            </a:r>
            <a:r>
              <a:rPr lang="sl-SI" sz="2400" dirty="0">
                <a:latin typeface="Century Gothic" panose="020B0502020202020204" pitchFamily="34" charset="0"/>
              </a:rPr>
              <a:t>nekega naroda. To je </a:t>
            </a:r>
            <a:r>
              <a:rPr lang="sl-SI" sz="2400" b="1" dirty="0">
                <a:latin typeface="Century Gothic" panose="020B0502020202020204" pitchFamily="34" charset="0"/>
              </a:rPr>
              <a:t>svečano oblačilo</a:t>
            </a:r>
            <a:r>
              <a:rPr lang="sl-SI" sz="2400" dirty="0">
                <a:latin typeface="Century Gothic" panose="020B0502020202020204" pitchFamily="34" charset="0"/>
              </a:rPr>
              <a:t>, ki so si ga ljudje nadeli ob različnih velikih praznovanjih. </a:t>
            </a:r>
          </a:p>
        </p:txBody>
      </p:sp>
    </p:spTree>
    <p:extLst>
      <p:ext uri="{BB962C8B-B14F-4D97-AF65-F5344CB8AC3E}">
        <p14:creationId xmlns:p14="http://schemas.microsoft.com/office/powerpoint/2010/main" val="221910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A1A35FD-EA11-4DC6-9FEF-D8AEFA795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37" y="256674"/>
            <a:ext cx="3022512" cy="360947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EE30B12-69D2-4F3C-A6D8-7CBFEDA68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489" y="256674"/>
            <a:ext cx="2242637" cy="360947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5C29B36-C49C-4845-98AE-D9CB3A596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6136" y="256674"/>
            <a:ext cx="2463969" cy="3605176"/>
          </a:xfrm>
          <a:prstGeom prst="rect">
            <a:avLst/>
          </a:prstGeom>
        </p:spPr>
      </p:pic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F6A9FAE7-5B8F-42FE-844C-3F51E80EE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57" y="3193649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AD8C1EC4-C9DB-4AE4-85C6-0D81C4678C4F}"/>
              </a:ext>
            </a:extLst>
          </p:cNvPr>
          <p:cNvSpPr/>
          <p:nvPr/>
        </p:nvSpPr>
        <p:spPr>
          <a:xfrm>
            <a:off x="1154097" y="4101483"/>
            <a:ext cx="1944210" cy="8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GORENJSKI KOSTUM</a:t>
            </a:r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BB813A98-18CB-417E-B241-3AE6F4916174}"/>
              </a:ext>
            </a:extLst>
          </p:cNvPr>
          <p:cNvSpPr/>
          <p:nvPr/>
        </p:nvSpPr>
        <p:spPr>
          <a:xfrm>
            <a:off x="6135362" y="4007955"/>
            <a:ext cx="1944210" cy="8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KOROŠKI KOSTUM</a:t>
            </a:r>
          </a:p>
        </p:txBody>
      </p:sp>
      <p:sp>
        <p:nvSpPr>
          <p:cNvPr id="10" name="Pravokotnik: zaokroženi vogali 9">
            <a:extLst>
              <a:ext uri="{FF2B5EF4-FFF2-40B4-BE49-F238E27FC236}">
                <a16:creationId xmlns:a16="http://schemas.microsoft.com/office/drawing/2014/main" id="{391783F4-BF35-4CB4-8852-281DFF325D62}"/>
              </a:ext>
            </a:extLst>
          </p:cNvPr>
          <p:cNvSpPr/>
          <p:nvPr/>
        </p:nvSpPr>
        <p:spPr>
          <a:xfrm>
            <a:off x="9266015" y="4007955"/>
            <a:ext cx="1944210" cy="8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DOLENJSKI KOSTUM</a:t>
            </a:r>
          </a:p>
        </p:txBody>
      </p:sp>
    </p:spTree>
    <p:extLst>
      <p:ext uri="{BB962C8B-B14F-4D97-AF65-F5344CB8AC3E}">
        <p14:creationId xmlns:p14="http://schemas.microsoft.com/office/powerpoint/2010/main" val="23309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A798975-E438-4E50-BA09-BB462B8EA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697" y="131094"/>
            <a:ext cx="2432714" cy="341421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2320EDB-85EC-4543-9553-F77489A01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25" y="131095"/>
            <a:ext cx="2276141" cy="341421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636CFD7-5AAB-4934-AEFA-F57562A31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780" y="131095"/>
            <a:ext cx="2432714" cy="3414212"/>
          </a:xfrm>
          <a:prstGeom prst="rect">
            <a:avLst/>
          </a:prstGeom>
        </p:spPr>
      </p:pic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C051C9E9-9AED-40B5-B2EB-274B720E2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253" y="3968496"/>
            <a:ext cx="2957684" cy="295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81EF7210-F574-4CAE-BB1D-6977C2D8B9B4}"/>
              </a:ext>
            </a:extLst>
          </p:cNvPr>
          <p:cNvSpPr/>
          <p:nvPr/>
        </p:nvSpPr>
        <p:spPr>
          <a:xfrm>
            <a:off x="1311000" y="3683341"/>
            <a:ext cx="1944210" cy="8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PRIMORSKI KOSTUM</a:t>
            </a:r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4A907641-F513-47F4-BD19-AC4C140F5CCA}"/>
              </a:ext>
            </a:extLst>
          </p:cNvPr>
          <p:cNvSpPr/>
          <p:nvPr/>
        </p:nvSpPr>
        <p:spPr>
          <a:xfrm>
            <a:off x="4541637" y="3621821"/>
            <a:ext cx="1944210" cy="8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PREKMURSKI KOSTUM</a:t>
            </a:r>
          </a:p>
        </p:txBody>
      </p:sp>
      <p:sp>
        <p:nvSpPr>
          <p:cNvPr id="10" name="Pravokotnik: zaokroženi vogali 9">
            <a:extLst>
              <a:ext uri="{FF2B5EF4-FFF2-40B4-BE49-F238E27FC236}">
                <a16:creationId xmlns:a16="http://schemas.microsoft.com/office/drawing/2014/main" id="{38C7B056-612C-4EFF-90B9-D79FBF3B581B}"/>
              </a:ext>
            </a:extLst>
          </p:cNvPr>
          <p:cNvSpPr/>
          <p:nvPr/>
        </p:nvSpPr>
        <p:spPr>
          <a:xfrm>
            <a:off x="7964687" y="3683341"/>
            <a:ext cx="1944210" cy="8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ŠTAJERSKI KOSTUM</a:t>
            </a:r>
          </a:p>
        </p:txBody>
      </p:sp>
    </p:spTree>
    <p:extLst>
      <p:ext uri="{BB962C8B-B14F-4D97-AF65-F5344CB8AC3E}">
        <p14:creationId xmlns:p14="http://schemas.microsoft.com/office/powerpoint/2010/main" val="40073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 </Template>
  <TotalTime>195</TotalTime>
  <Words>481</Words>
  <Application>Microsoft Office PowerPoint</Application>
  <PresentationFormat>Širokozaslonsko</PresentationFormat>
  <Paragraphs>60</Paragraphs>
  <Slides>12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20" baseType="lpstr">
      <vt:lpstr>Arial</vt:lpstr>
      <vt:lpstr>Century Gothic</vt:lpstr>
      <vt:lpstr>Chiller</vt:lpstr>
      <vt:lpstr>Freestyle Script</vt:lpstr>
      <vt:lpstr>Gill Sans MT</vt:lpstr>
      <vt:lpstr>Impact</vt:lpstr>
      <vt:lpstr>Wingdings</vt:lpstr>
      <vt:lpstr>Značka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Matej&amp;Ana</dc:creator>
  <cp:lastModifiedBy>Matej&amp;Ana</cp:lastModifiedBy>
  <cp:revision>16</cp:revision>
  <dcterms:created xsi:type="dcterms:W3CDTF">2020-03-31T18:18:38Z</dcterms:created>
  <dcterms:modified xsi:type="dcterms:W3CDTF">2020-03-31T21:33:45Z</dcterms:modified>
</cp:coreProperties>
</file>