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6" r:id="rId4"/>
    <p:sldId id="258" r:id="rId5"/>
    <p:sldId id="263" r:id="rId6"/>
    <p:sldId id="261" r:id="rId7"/>
    <p:sldId id="262" r:id="rId8"/>
    <p:sldId id="259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B5688-F42E-413B-B525-6317FB58CC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9773255-6E0A-498B-AD68-8B502F2B3A1A}">
      <dgm:prSet phldrT="[besedilo]" custT="1"/>
      <dgm:spPr/>
      <dgm:t>
        <a:bodyPr/>
        <a:lstStyle/>
        <a:p>
          <a:r>
            <a:rPr lang="sl-SI" sz="2800" b="1" dirty="0"/>
            <a:t>ZMERNO SREDOZEMSKO</a:t>
          </a:r>
          <a:br>
            <a:rPr lang="sl-SI" sz="2800" dirty="0"/>
          </a:br>
          <a:r>
            <a:rPr lang="sl-SI" sz="2800" dirty="0"/>
            <a:t>Povprečne temperature: januar nad 0</a:t>
          </a:r>
          <a:r>
            <a:rPr lang="sl-SI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2800" dirty="0"/>
            <a:t>, julij nad 20</a:t>
          </a:r>
          <a:r>
            <a:rPr lang="sl-SI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2800" dirty="0"/>
            <a:t>.</a:t>
          </a:r>
          <a:br>
            <a:rPr lang="sl-SI" sz="2800" dirty="0"/>
          </a:br>
          <a:r>
            <a:rPr lang="sl-SI" sz="2800" dirty="0"/>
            <a:t>Najvišje temperature  in najmanj padavin je ob obali, v notranjosti pa ravno obratno.</a:t>
          </a:r>
          <a:br>
            <a:rPr lang="sl-SI" sz="2800" dirty="0"/>
          </a:br>
          <a:r>
            <a:rPr lang="sl-SI" sz="2800" dirty="0"/>
            <a:t>Značilna je tudi burja.</a:t>
          </a:r>
        </a:p>
      </dgm:t>
    </dgm:pt>
    <dgm:pt modelId="{9314D0CB-985C-4684-9E99-D798DFE2A3ED}" type="parTrans" cxnId="{C3FA2859-4725-42CF-9423-33EF1DF9D7A2}">
      <dgm:prSet/>
      <dgm:spPr/>
      <dgm:t>
        <a:bodyPr/>
        <a:lstStyle/>
        <a:p>
          <a:endParaRPr lang="sl-SI"/>
        </a:p>
      </dgm:t>
    </dgm:pt>
    <dgm:pt modelId="{81CAB3D7-9437-4416-89A1-A92D6E19FC8A}" type="sibTrans" cxnId="{C3FA2859-4725-42CF-9423-33EF1DF9D7A2}">
      <dgm:prSet/>
      <dgm:spPr/>
      <dgm:t>
        <a:bodyPr/>
        <a:lstStyle/>
        <a:p>
          <a:endParaRPr lang="sl-SI"/>
        </a:p>
      </dgm:t>
    </dgm:pt>
    <dgm:pt modelId="{4456D5DB-6F72-4794-B436-704856EEC5BF}" type="pres">
      <dgm:prSet presAssocID="{DF3B5688-F42E-413B-B525-6317FB58CCA3}" presName="linearFlow" presStyleCnt="0">
        <dgm:presLayoutVars>
          <dgm:dir/>
          <dgm:resizeHandles val="exact"/>
        </dgm:presLayoutVars>
      </dgm:prSet>
      <dgm:spPr/>
    </dgm:pt>
    <dgm:pt modelId="{AE5442C2-8BC2-49B9-BAAB-9562FC2021C3}" type="pres">
      <dgm:prSet presAssocID="{B9773255-6E0A-498B-AD68-8B502F2B3A1A}" presName="composite" presStyleCnt="0"/>
      <dgm:spPr/>
    </dgm:pt>
    <dgm:pt modelId="{39D9BB18-9AB6-4EED-99B9-968A78FF29B2}" type="pres">
      <dgm:prSet presAssocID="{B9773255-6E0A-498B-AD68-8B502F2B3A1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0EDDE20-C54E-4F07-92A0-30D2D5B7F6C4}" type="pres">
      <dgm:prSet presAssocID="{B9773255-6E0A-498B-AD68-8B502F2B3A1A}" presName="txShp" presStyleLbl="node1" presStyleIdx="0" presStyleCnt="1" custScaleX="125999" custLinFactNeighborX="20344" custLinFactNeighborY="-2734">
        <dgm:presLayoutVars>
          <dgm:bulletEnabled val="1"/>
        </dgm:presLayoutVars>
      </dgm:prSet>
      <dgm:spPr/>
    </dgm:pt>
  </dgm:ptLst>
  <dgm:cxnLst>
    <dgm:cxn modelId="{BF86F976-1C7C-49D3-8297-6C57A8E16E4C}" type="presOf" srcId="{DF3B5688-F42E-413B-B525-6317FB58CCA3}" destId="{4456D5DB-6F72-4794-B436-704856EEC5BF}" srcOrd="0" destOrd="0" presId="urn:microsoft.com/office/officeart/2005/8/layout/vList3"/>
    <dgm:cxn modelId="{C3FA2859-4725-42CF-9423-33EF1DF9D7A2}" srcId="{DF3B5688-F42E-413B-B525-6317FB58CCA3}" destId="{B9773255-6E0A-498B-AD68-8B502F2B3A1A}" srcOrd="0" destOrd="0" parTransId="{9314D0CB-985C-4684-9E99-D798DFE2A3ED}" sibTransId="{81CAB3D7-9437-4416-89A1-A92D6E19FC8A}"/>
    <dgm:cxn modelId="{87EBFED9-99C7-4D7C-B2B4-C41AD4F35EEE}" type="presOf" srcId="{B9773255-6E0A-498B-AD68-8B502F2B3A1A}" destId="{C0EDDE20-C54E-4F07-92A0-30D2D5B7F6C4}" srcOrd="0" destOrd="0" presId="urn:microsoft.com/office/officeart/2005/8/layout/vList3"/>
    <dgm:cxn modelId="{65F4449B-5FC9-4BBC-A1AF-FFD58E61B8AF}" type="presParOf" srcId="{4456D5DB-6F72-4794-B436-704856EEC5BF}" destId="{AE5442C2-8BC2-49B9-BAAB-9562FC2021C3}" srcOrd="0" destOrd="0" presId="urn:microsoft.com/office/officeart/2005/8/layout/vList3"/>
    <dgm:cxn modelId="{F4CACFEC-1609-4D50-9BFB-3F28F30544E4}" type="presParOf" srcId="{AE5442C2-8BC2-49B9-BAAB-9562FC2021C3}" destId="{39D9BB18-9AB6-4EED-99B9-968A78FF29B2}" srcOrd="0" destOrd="0" presId="urn:microsoft.com/office/officeart/2005/8/layout/vList3"/>
    <dgm:cxn modelId="{3289D065-D255-4C77-9310-7E93BDE9A386}" type="presParOf" srcId="{AE5442C2-8BC2-49B9-BAAB-9562FC2021C3}" destId="{C0EDDE20-C54E-4F07-92A0-30D2D5B7F6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B5688-F42E-413B-B525-6317FB58CC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E995699-0B45-4701-81A8-DB9CFD7C77EA}">
      <dgm:prSet phldrT="[besedilo]"/>
      <dgm:spPr/>
      <dgm:t>
        <a:bodyPr/>
        <a:lstStyle/>
        <a:p>
          <a:r>
            <a:rPr lang="sl-SI" b="1" dirty="0"/>
            <a:t>ZMERNO CELINSKO PODNEBJE</a:t>
          </a:r>
          <a:br>
            <a:rPr lang="sl-SI" dirty="0"/>
          </a:br>
          <a:r>
            <a:rPr lang="sl-SI" dirty="0"/>
            <a:t>Povprečne temperature: januar nekaj pod 0</a:t>
          </a:r>
          <a:r>
            <a:rPr lang="sl-SI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dirty="0"/>
            <a:t>, julij okoli 20</a:t>
          </a:r>
          <a:r>
            <a:rPr lang="sl-SI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dirty="0"/>
            <a:t>.</a:t>
          </a:r>
          <a:br>
            <a:rPr lang="sl-SI" dirty="0"/>
          </a:br>
          <a:r>
            <a:rPr lang="sl-SI" dirty="0"/>
            <a:t>Količina padavin se zmanjšuje od zahoda proti vzhodu.</a:t>
          </a:r>
          <a:br>
            <a:rPr lang="sl-SI" dirty="0"/>
          </a:br>
          <a:r>
            <a:rPr lang="sl-SI" dirty="0"/>
            <a:t>Vroča poletja, mrzle zime. Ni velikih temperaturnih razlik med kraji.</a:t>
          </a:r>
        </a:p>
        <a:p>
          <a:endParaRPr lang="sl-SI" dirty="0"/>
        </a:p>
      </dgm:t>
    </dgm:pt>
    <dgm:pt modelId="{665D62A1-59F4-4407-9D41-62FAD72962A6}" type="parTrans" cxnId="{FAC86E11-344D-48A2-B5CD-765F28998DB0}">
      <dgm:prSet/>
      <dgm:spPr/>
      <dgm:t>
        <a:bodyPr/>
        <a:lstStyle/>
        <a:p>
          <a:endParaRPr lang="sl-SI"/>
        </a:p>
      </dgm:t>
    </dgm:pt>
    <dgm:pt modelId="{60D67357-73DF-475E-9335-D71BC369D3C8}" type="sibTrans" cxnId="{FAC86E11-344D-48A2-B5CD-765F28998DB0}">
      <dgm:prSet/>
      <dgm:spPr/>
      <dgm:t>
        <a:bodyPr/>
        <a:lstStyle/>
        <a:p>
          <a:endParaRPr lang="sl-SI"/>
        </a:p>
      </dgm:t>
    </dgm:pt>
    <dgm:pt modelId="{4456D5DB-6F72-4794-B436-704856EEC5BF}" type="pres">
      <dgm:prSet presAssocID="{DF3B5688-F42E-413B-B525-6317FB58CCA3}" presName="linearFlow" presStyleCnt="0">
        <dgm:presLayoutVars>
          <dgm:dir/>
          <dgm:resizeHandles val="exact"/>
        </dgm:presLayoutVars>
      </dgm:prSet>
      <dgm:spPr/>
    </dgm:pt>
    <dgm:pt modelId="{561CA590-3512-4441-B537-01262D875392}" type="pres">
      <dgm:prSet presAssocID="{2E995699-0B45-4701-81A8-DB9CFD7C77EA}" presName="composite" presStyleCnt="0"/>
      <dgm:spPr/>
    </dgm:pt>
    <dgm:pt modelId="{048C6BA3-AFFB-43AB-8E27-6B464AB3A5E3}" type="pres">
      <dgm:prSet presAssocID="{2E995699-0B45-4701-81A8-DB9CFD7C77E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981455FD-AA18-44B5-AFC6-78AA108A490E}" type="pres">
      <dgm:prSet presAssocID="{2E995699-0B45-4701-81A8-DB9CFD7C77EA}" presName="txShp" presStyleLbl="node1" presStyleIdx="0" presStyleCnt="1" custScaleX="124331" custLinFactNeighborX="17063" custLinFactNeighborY="0">
        <dgm:presLayoutVars>
          <dgm:bulletEnabled val="1"/>
        </dgm:presLayoutVars>
      </dgm:prSet>
      <dgm:spPr/>
    </dgm:pt>
  </dgm:ptLst>
  <dgm:cxnLst>
    <dgm:cxn modelId="{FAC86E11-344D-48A2-B5CD-765F28998DB0}" srcId="{DF3B5688-F42E-413B-B525-6317FB58CCA3}" destId="{2E995699-0B45-4701-81A8-DB9CFD7C77EA}" srcOrd="0" destOrd="0" parTransId="{665D62A1-59F4-4407-9D41-62FAD72962A6}" sibTransId="{60D67357-73DF-475E-9335-D71BC369D3C8}"/>
    <dgm:cxn modelId="{65FD124C-1717-47E9-8D70-6E5F28A2374F}" type="presOf" srcId="{2E995699-0B45-4701-81A8-DB9CFD7C77EA}" destId="{981455FD-AA18-44B5-AFC6-78AA108A490E}" srcOrd="0" destOrd="0" presId="urn:microsoft.com/office/officeart/2005/8/layout/vList3"/>
    <dgm:cxn modelId="{BF86F976-1C7C-49D3-8297-6C57A8E16E4C}" type="presOf" srcId="{DF3B5688-F42E-413B-B525-6317FB58CCA3}" destId="{4456D5DB-6F72-4794-B436-704856EEC5BF}" srcOrd="0" destOrd="0" presId="urn:microsoft.com/office/officeart/2005/8/layout/vList3"/>
    <dgm:cxn modelId="{D0407650-886C-452A-8313-E332356D31D6}" type="presParOf" srcId="{4456D5DB-6F72-4794-B436-704856EEC5BF}" destId="{561CA590-3512-4441-B537-01262D875392}" srcOrd="0" destOrd="0" presId="urn:microsoft.com/office/officeart/2005/8/layout/vList3"/>
    <dgm:cxn modelId="{38AE892D-DC6F-4131-A66A-A4E7121A081D}" type="presParOf" srcId="{561CA590-3512-4441-B537-01262D875392}" destId="{048C6BA3-AFFB-43AB-8E27-6B464AB3A5E3}" srcOrd="0" destOrd="0" presId="urn:microsoft.com/office/officeart/2005/8/layout/vList3"/>
    <dgm:cxn modelId="{AA744B47-901B-4A5E-AFBC-91871921C526}" type="presParOf" srcId="{561CA590-3512-4441-B537-01262D875392}" destId="{981455FD-AA18-44B5-AFC6-78AA108A49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B5688-F42E-413B-B525-6317FB58CC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5EAF370-4AE6-4293-8752-DF38448F8BF3}">
      <dgm:prSet phldrT="[besedilo]"/>
      <dgm:spPr/>
      <dgm:t>
        <a:bodyPr/>
        <a:lstStyle/>
        <a:p>
          <a:r>
            <a:rPr lang="sl-SI" b="1" dirty="0"/>
            <a:t>GORSKO PODNEBJE</a:t>
          </a:r>
          <a:br>
            <a:rPr lang="sl-SI" dirty="0"/>
          </a:br>
          <a:r>
            <a:rPr lang="sl-SI" dirty="0"/>
            <a:t>(Alpske pokrajine, Pohorje, najvišji deli Dinarsko-kraških planot in hribovij)</a:t>
          </a:r>
          <a:br>
            <a:rPr lang="sl-SI" dirty="0"/>
          </a:br>
          <a:r>
            <a:rPr lang="sl-SI" dirty="0"/>
            <a:t>Povprečne temperature: januar manj kot -3</a:t>
          </a:r>
          <a:r>
            <a:rPr lang="sl-SI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dirty="0"/>
            <a:t>, julij nad 10</a:t>
          </a:r>
          <a:r>
            <a:rPr lang="sl-SI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dirty="0"/>
            <a:t> (do zgornje gozdne meje).</a:t>
          </a:r>
          <a:br>
            <a:rPr lang="sl-SI" dirty="0"/>
          </a:br>
          <a:r>
            <a:rPr lang="sl-SI" dirty="0"/>
            <a:t>Zelo velika količina padavin.</a:t>
          </a:r>
          <a:br>
            <a:rPr lang="sl-SI" dirty="0"/>
          </a:br>
          <a:r>
            <a:rPr lang="sl-SI" dirty="0"/>
            <a:t>Največje podnebne razlike med kotlinami/dolinami in gorskim svetom.</a:t>
          </a:r>
          <a:br>
            <a:rPr lang="sl-SI" dirty="0"/>
          </a:br>
          <a:endParaRPr lang="sl-SI" dirty="0"/>
        </a:p>
      </dgm:t>
    </dgm:pt>
    <dgm:pt modelId="{A8A3BD8C-9CDF-41ED-A84D-DD60CE58FE97}" type="parTrans" cxnId="{80F7F659-B277-431F-8F77-CEBA7C0EA10D}">
      <dgm:prSet/>
      <dgm:spPr/>
      <dgm:t>
        <a:bodyPr/>
        <a:lstStyle/>
        <a:p>
          <a:endParaRPr lang="sl-SI"/>
        </a:p>
      </dgm:t>
    </dgm:pt>
    <dgm:pt modelId="{8D516384-F5BE-4672-AF97-746916B31FB0}" type="sibTrans" cxnId="{80F7F659-B277-431F-8F77-CEBA7C0EA10D}">
      <dgm:prSet/>
      <dgm:spPr/>
      <dgm:t>
        <a:bodyPr/>
        <a:lstStyle/>
        <a:p>
          <a:endParaRPr lang="sl-SI"/>
        </a:p>
      </dgm:t>
    </dgm:pt>
    <dgm:pt modelId="{4456D5DB-6F72-4794-B436-704856EEC5BF}" type="pres">
      <dgm:prSet presAssocID="{DF3B5688-F42E-413B-B525-6317FB58CCA3}" presName="linearFlow" presStyleCnt="0">
        <dgm:presLayoutVars>
          <dgm:dir/>
          <dgm:resizeHandles val="exact"/>
        </dgm:presLayoutVars>
      </dgm:prSet>
      <dgm:spPr/>
    </dgm:pt>
    <dgm:pt modelId="{A7229794-51A6-4117-8821-CF981CD9A1CE}" type="pres">
      <dgm:prSet presAssocID="{15EAF370-4AE6-4293-8752-DF38448F8BF3}" presName="composite" presStyleCnt="0"/>
      <dgm:spPr/>
    </dgm:pt>
    <dgm:pt modelId="{64FD9F76-5132-424F-BC96-1AA57146C77F}" type="pres">
      <dgm:prSet presAssocID="{15EAF370-4AE6-4293-8752-DF38448F8BF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1DDEA34-1B75-4921-9B17-EBC19C6B6175}" type="pres">
      <dgm:prSet presAssocID="{15EAF370-4AE6-4293-8752-DF38448F8BF3}" presName="txShp" presStyleLbl="node1" presStyleIdx="0" presStyleCnt="1" custScaleX="127949" custLinFactNeighborX="12544" custLinFactNeighborY="2755">
        <dgm:presLayoutVars>
          <dgm:bulletEnabled val="1"/>
        </dgm:presLayoutVars>
      </dgm:prSet>
      <dgm:spPr/>
    </dgm:pt>
  </dgm:ptLst>
  <dgm:cxnLst>
    <dgm:cxn modelId="{BF86F976-1C7C-49D3-8297-6C57A8E16E4C}" type="presOf" srcId="{DF3B5688-F42E-413B-B525-6317FB58CCA3}" destId="{4456D5DB-6F72-4794-B436-704856EEC5BF}" srcOrd="0" destOrd="0" presId="urn:microsoft.com/office/officeart/2005/8/layout/vList3"/>
    <dgm:cxn modelId="{80F7F659-B277-431F-8F77-CEBA7C0EA10D}" srcId="{DF3B5688-F42E-413B-B525-6317FB58CCA3}" destId="{15EAF370-4AE6-4293-8752-DF38448F8BF3}" srcOrd="0" destOrd="0" parTransId="{A8A3BD8C-9CDF-41ED-A84D-DD60CE58FE97}" sibTransId="{8D516384-F5BE-4672-AF97-746916B31FB0}"/>
    <dgm:cxn modelId="{56714B97-4C49-4A1F-B0AF-35F92498DFB9}" type="presOf" srcId="{15EAF370-4AE6-4293-8752-DF38448F8BF3}" destId="{B1DDEA34-1B75-4921-9B17-EBC19C6B6175}" srcOrd="0" destOrd="0" presId="urn:microsoft.com/office/officeart/2005/8/layout/vList3"/>
    <dgm:cxn modelId="{D0BE12DB-1F0C-47A8-8412-A74753AF12F3}" type="presParOf" srcId="{4456D5DB-6F72-4794-B436-704856EEC5BF}" destId="{A7229794-51A6-4117-8821-CF981CD9A1CE}" srcOrd="0" destOrd="0" presId="urn:microsoft.com/office/officeart/2005/8/layout/vList3"/>
    <dgm:cxn modelId="{37619814-4F09-41CB-B11B-C8D6B04C8EBB}" type="presParOf" srcId="{A7229794-51A6-4117-8821-CF981CD9A1CE}" destId="{64FD9F76-5132-424F-BC96-1AA57146C77F}" srcOrd="0" destOrd="0" presId="urn:microsoft.com/office/officeart/2005/8/layout/vList3"/>
    <dgm:cxn modelId="{5D9B2038-D767-4002-A69B-D6F527A697CA}" type="presParOf" srcId="{A7229794-51A6-4117-8821-CF981CD9A1CE}" destId="{B1DDEA34-1B75-4921-9B17-EBC19C6B61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DE20-C54E-4F07-92A0-30D2D5B7F6C4}">
      <dsp:nvSpPr>
        <dsp:cNvPr id="0" name=""/>
        <dsp:cNvSpPr/>
      </dsp:nvSpPr>
      <dsp:spPr>
        <a:xfrm rot="10800000">
          <a:off x="1825672" y="1232642"/>
          <a:ext cx="9436494" cy="37728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71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/>
            <a:t>ZMERNO SREDOZEMSKO</a:t>
          </a:r>
          <a:br>
            <a:rPr lang="sl-SI" sz="2800" kern="1200" dirty="0"/>
          </a:br>
          <a:r>
            <a:rPr lang="sl-SI" sz="2800" kern="1200" dirty="0"/>
            <a:t>Povprečne temperature: januar nad 0</a:t>
          </a:r>
          <a:r>
            <a:rPr lang="sl-SI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2800" kern="1200" dirty="0"/>
            <a:t>, julij nad 20</a:t>
          </a:r>
          <a:r>
            <a:rPr lang="sl-SI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2800" kern="1200" dirty="0"/>
            <a:t>.</a:t>
          </a:r>
          <a:br>
            <a:rPr lang="sl-SI" sz="2800" kern="1200" dirty="0"/>
          </a:br>
          <a:r>
            <a:rPr lang="sl-SI" sz="2800" kern="1200" dirty="0"/>
            <a:t>Najvišje temperature  in najmanj padavin je ob obali, v notranjosti pa ravno obratno.</a:t>
          </a:r>
          <a:br>
            <a:rPr lang="sl-SI" sz="2800" kern="1200" dirty="0"/>
          </a:br>
          <a:r>
            <a:rPr lang="sl-SI" sz="2800" kern="1200" dirty="0"/>
            <a:t>Značilna je tudi burja.</a:t>
          </a:r>
        </a:p>
      </dsp:txBody>
      <dsp:txXfrm rot="10800000">
        <a:off x="2768878" y="1232642"/>
        <a:ext cx="8493288" cy="3772825"/>
      </dsp:txXfrm>
    </dsp:sp>
    <dsp:sp modelId="{39D9BB18-9AB6-4EED-99B9-968A78FF29B2}">
      <dsp:nvSpPr>
        <dsp:cNvPr id="0" name=""/>
        <dsp:cNvSpPr/>
      </dsp:nvSpPr>
      <dsp:spPr>
        <a:xfrm>
          <a:off x="456418" y="1335791"/>
          <a:ext cx="3772825" cy="37728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455FD-AA18-44B5-AFC6-78AA108A490E}">
      <dsp:nvSpPr>
        <dsp:cNvPr id="0" name=""/>
        <dsp:cNvSpPr/>
      </dsp:nvSpPr>
      <dsp:spPr>
        <a:xfrm rot="10800000">
          <a:off x="1821289" y="1368244"/>
          <a:ext cx="8694309" cy="35227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 dirty="0"/>
            <a:t>ZMERNO CELINSKO PODNEBJE</a:t>
          </a:r>
          <a:br>
            <a:rPr lang="sl-SI" sz="3100" kern="1200" dirty="0"/>
          </a:br>
          <a:r>
            <a:rPr lang="sl-SI" sz="3100" kern="1200" dirty="0"/>
            <a:t>Povprečne temperature: januar nekaj pod 0</a:t>
          </a:r>
          <a:r>
            <a:rPr lang="sl-SI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3100" kern="1200" dirty="0"/>
            <a:t>, julij okoli 20</a:t>
          </a:r>
          <a:r>
            <a:rPr lang="sl-SI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3100" kern="1200" dirty="0"/>
            <a:t>.</a:t>
          </a:r>
          <a:br>
            <a:rPr lang="sl-SI" sz="3100" kern="1200" dirty="0"/>
          </a:br>
          <a:r>
            <a:rPr lang="sl-SI" sz="3100" kern="1200" dirty="0"/>
            <a:t>Količina padavin se zmanjšuje od zahoda proti vzhodu.</a:t>
          </a:r>
          <a:br>
            <a:rPr lang="sl-SI" sz="3100" kern="1200" dirty="0"/>
          </a:br>
          <a:r>
            <a:rPr lang="sl-SI" sz="3100" kern="1200" dirty="0"/>
            <a:t>Vroča poletja, mrzle zime. Ni velikih temperaturnih razlik med kraji.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100" kern="1200" dirty="0"/>
        </a:p>
      </dsp:txBody>
      <dsp:txXfrm rot="10800000">
        <a:off x="2701970" y="1368244"/>
        <a:ext cx="7813628" cy="3522725"/>
      </dsp:txXfrm>
    </dsp:sp>
    <dsp:sp modelId="{048C6BA3-AFFB-43AB-8E27-6B464AB3A5E3}">
      <dsp:nvSpPr>
        <dsp:cNvPr id="0" name=""/>
        <dsp:cNvSpPr/>
      </dsp:nvSpPr>
      <dsp:spPr>
        <a:xfrm>
          <a:off x="455322" y="1368244"/>
          <a:ext cx="3522725" cy="35227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EA34-1B75-4921-9B17-EBC19C6B6175}">
      <dsp:nvSpPr>
        <dsp:cNvPr id="0" name=""/>
        <dsp:cNvSpPr/>
      </dsp:nvSpPr>
      <dsp:spPr>
        <a:xfrm rot="10800000">
          <a:off x="1568287" y="1508439"/>
          <a:ext cx="8947311" cy="35227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b="1" kern="1200" dirty="0"/>
            <a:t>GORSKO PODNEBJE</a:t>
          </a:r>
          <a:br>
            <a:rPr lang="sl-SI" sz="2700" kern="1200" dirty="0"/>
          </a:br>
          <a:r>
            <a:rPr lang="sl-SI" sz="2700" kern="1200" dirty="0"/>
            <a:t>(Alpske pokrajine, Pohorje, najvišji deli Dinarsko-kraških planot in hribovij)</a:t>
          </a:r>
          <a:br>
            <a:rPr lang="sl-SI" sz="2700" kern="1200" dirty="0"/>
          </a:br>
          <a:r>
            <a:rPr lang="sl-SI" sz="2700" kern="1200" dirty="0"/>
            <a:t>Povprečne temperature: januar manj kot -3</a:t>
          </a:r>
          <a:r>
            <a:rPr lang="sl-SI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2700" kern="1200" dirty="0"/>
            <a:t>, julij nad 10</a:t>
          </a:r>
          <a:r>
            <a:rPr lang="sl-SI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sl-SI" sz="2700" kern="1200" dirty="0"/>
            <a:t> (do zgornje gozdne meje).</a:t>
          </a:r>
          <a:br>
            <a:rPr lang="sl-SI" sz="2700" kern="1200" dirty="0"/>
          </a:br>
          <a:r>
            <a:rPr lang="sl-SI" sz="2700" kern="1200" dirty="0"/>
            <a:t>Zelo velika količina padavin.</a:t>
          </a:r>
          <a:br>
            <a:rPr lang="sl-SI" sz="2700" kern="1200" dirty="0"/>
          </a:br>
          <a:r>
            <a:rPr lang="sl-SI" sz="2700" kern="1200" dirty="0"/>
            <a:t>Največje podnebne razlike med kotlinami/dolinami in gorskim svetom.</a:t>
          </a:r>
          <a:br>
            <a:rPr lang="sl-SI" sz="2700" kern="1200" dirty="0"/>
          </a:br>
          <a:endParaRPr lang="sl-SI" sz="2700" kern="1200" dirty="0"/>
        </a:p>
      </dsp:txBody>
      <dsp:txXfrm rot="10800000">
        <a:off x="2448968" y="1508439"/>
        <a:ext cx="8066630" cy="3522725"/>
      </dsp:txXfrm>
    </dsp:sp>
    <dsp:sp modelId="{64FD9F76-5132-424F-BC96-1AA57146C77F}">
      <dsp:nvSpPr>
        <dsp:cNvPr id="0" name=""/>
        <dsp:cNvSpPr/>
      </dsp:nvSpPr>
      <dsp:spPr>
        <a:xfrm>
          <a:off x="392071" y="1411388"/>
          <a:ext cx="3522725" cy="35227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5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62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3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1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2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2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3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30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08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526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21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F24BA4-7406-4379-9E2F-48982B1657DE}" type="datetimeFigureOut">
              <a:rPr lang="sl-SI" smtClean="0"/>
              <a:t>19. 10. 2023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B382A8-F8F9-4455-8D8C-436217D41F93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54018B-D13B-43D2-8ADC-0DF8F91F5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Podnebje Slovenije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229E05-12A7-4245-BBC5-D77000DDE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336976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97AFE-5656-44A9-91D7-764822CE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BEREMO KLIMOGRAME?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704C1C-1D86-4F00-AF87-5DF23F2FE3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1. Preberemo naslednje podatke: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Najvišja 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Najnižja 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Najmanj padavin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Največ padavin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Povprečna 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Skupne padavine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Nadmorska višina 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A4B44C7-C1B3-40BA-A580-CC10903F8D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2. Iz prebranih podatkov sklepamo za kakšen tip podnebja gre.</a:t>
            </a:r>
          </a:p>
        </p:txBody>
      </p:sp>
    </p:spTree>
    <p:extLst>
      <p:ext uri="{BB962C8B-B14F-4D97-AF65-F5344CB8AC3E}">
        <p14:creationId xmlns:p14="http://schemas.microsoft.com/office/powerpoint/2010/main" val="376706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teo.arso.gov.si/uploads/probase/www/climate/graph/sl/by_location/portoroz/climate-diagram_81-10_portoroz.gif">
            <a:extLst>
              <a:ext uri="{FF2B5EF4-FFF2-40B4-BE49-F238E27FC236}">
                <a16:creationId xmlns:a16="http://schemas.microsoft.com/office/drawing/2014/main" id="{EAB84094-7948-46BA-92CC-8018D7C1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57225"/>
            <a:ext cx="90868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2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teo.arso.gov.si/uploads/probase/www/climate/graph/sl/by_location/maribor/climate-diagram_81-10_maribor.gif">
            <a:extLst>
              <a:ext uri="{FF2B5EF4-FFF2-40B4-BE49-F238E27FC236}">
                <a16:creationId xmlns:a16="http://schemas.microsoft.com/office/drawing/2014/main" id="{D4D08DB0-47B9-43E0-A886-E9A88992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633413"/>
            <a:ext cx="926782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7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teo.arso.gov.si/uploads/probase/www/climate/graph/sl/by_location/kredarica/climate-diagram_81-10_kredarica.gif">
            <a:extLst>
              <a:ext uri="{FF2B5EF4-FFF2-40B4-BE49-F238E27FC236}">
                <a16:creationId xmlns:a16="http://schemas.microsoft.com/office/drawing/2014/main" id="{0C65193D-83BF-4BA2-91E0-E3C08648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14350"/>
            <a:ext cx="91249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4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teo.arso.gov.si/uploads/probase/www/climate/graph/sl/by_location/bilje/climate-diagram_81-10_bilje.gif">
            <a:extLst>
              <a:ext uri="{FF2B5EF4-FFF2-40B4-BE49-F238E27FC236}">
                <a16:creationId xmlns:a16="http://schemas.microsoft.com/office/drawing/2014/main" id="{F0FF3832-5C56-4CAD-8FCC-92869040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71500"/>
            <a:ext cx="9134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teo.arso.gov.si/uploads/probase/www/climate/graph/sl/by_location/postojna/climate-diagram_81-10_postojna.gif">
            <a:extLst>
              <a:ext uri="{FF2B5EF4-FFF2-40B4-BE49-F238E27FC236}">
                <a16:creationId xmlns:a16="http://schemas.microsoft.com/office/drawing/2014/main" id="{E8D1B587-A12B-4FCF-B525-3D774D11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57213"/>
            <a:ext cx="919162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0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teo.arso.gov.si/uploads/probase/www/climate/graph/sl/by_location/vojsko/climate-diagram_81-10_vojsko.gif">
            <a:extLst>
              <a:ext uri="{FF2B5EF4-FFF2-40B4-BE49-F238E27FC236}">
                <a16:creationId xmlns:a16="http://schemas.microsoft.com/office/drawing/2014/main" id="{3C1C191B-399E-4B5A-BE2B-303ED391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76275"/>
            <a:ext cx="91630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0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teo.arso.gov.si/uploads/probase/www/climate/graph/sl/by_location/murska-sobota/climate-diagram_81-10_murska-sobota.gif">
            <a:extLst>
              <a:ext uri="{FF2B5EF4-FFF2-40B4-BE49-F238E27FC236}">
                <a16:creationId xmlns:a16="http://schemas.microsoft.com/office/drawing/2014/main" id="{4B436D74-E77F-46F9-B1D8-D8085CF0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81013"/>
            <a:ext cx="927735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1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eteo.arso.gov.si/uploads/probase/www/climate/graph/sl/by_location/novo-mesto/climate-diagram_81-10_novo-mesto.gif">
            <a:extLst>
              <a:ext uri="{FF2B5EF4-FFF2-40B4-BE49-F238E27FC236}">
                <a16:creationId xmlns:a16="http://schemas.microsoft.com/office/drawing/2014/main" id="{AA690709-5D3C-4A13-B75C-278BFCE7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6263"/>
            <a:ext cx="92964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3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teo.arso.gov.si/uploads/probase/www/climate/graph/sl/by_location/celje/climate-diagram_81-10_celje.gif">
            <a:extLst>
              <a:ext uri="{FF2B5EF4-FFF2-40B4-BE49-F238E27FC236}">
                <a16:creationId xmlns:a16="http://schemas.microsoft.com/office/drawing/2014/main" id="{400BFF4D-8241-48FA-8821-96593EE1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76263"/>
            <a:ext cx="92392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5098C1-DD00-4242-8C42-CD17BED6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Splošne značilnosti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BD045-B57E-40FC-8819-9C77F7D1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495"/>
            <a:ext cx="4531659" cy="4351338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/>
              <a:t>Na podnebje Slovenije vplivajo geografska lega, nadmorska višina, oddaljenost od morja in drugi dejavniki. </a:t>
            </a:r>
          </a:p>
          <a:p>
            <a:r>
              <a:rPr lang="sl-SI" sz="2400" dirty="0"/>
              <a:t>Največji vpliv na količino padavin v Sloveniji imajo Alpe in Dinarsko-kraške planote in hribovja.</a:t>
            </a:r>
          </a:p>
          <a:p>
            <a:r>
              <a:rPr lang="sl-SI" sz="2400" dirty="0"/>
              <a:t>Temperaturne razlike med zimo in poletjem so povsod sorazmerno visoke.</a:t>
            </a:r>
          </a:p>
          <a:p>
            <a:endParaRPr lang="sl-SI" sz="2400" dirty="0"/>
          </a:p>
          <a:p>
            <a:pPr marL="0" indent="0">
              <a:buNone/>
            </a:pPr>
            <a:r>
              <a:rPr lang="sl-SI" sz="2400" dirty="0"/>
              <a:t>Kako se spreminja količina padavin iz zahoda proti vzhodu?</a:t>
            </a:r>
          </a:p>
          <a:p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E4824A-C2A0-4708-ADB2-3EF3B52D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82" y="1804495"/>
            <a:ext cx="6160486" cy="40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teo.arso.gov.si/uploads/probase/www/climate/graph/sl/by_location/ljubljana/climate-diagram_81-10_ljubljana.gif">
            <a:extLst>
              <a:ext uri="{FF2B5EF4-FFF2-40B4-BE49-F238E27FC236}">
                <a16:creationId xmlns:a16="http://schemas.microsoft.com/office/drawing/2014/main" id="{CCDB87DD-33A3-4E75-84EB-9F9C9EFD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95300"/>
            <a:ext cx="91249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eteo.arso.gov.si/uploads/probase/www/climate/graph/sl/by_location/crnomelj/climate-diagram_81-10_crnomelj.gif">
            <a:extLst>
              <a:ext uri="{FF2B5EF4-FFF2-40B4-BE49-F238E27FC236}">
                <a16:creationId xmlns:a16="http://schemas.microsoft.com/office/drawing/2014/main" id="{E1272514-DBE3-49D6-AE6F-F51483F2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408"/>
            <a:ext cx="92964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9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teo.arso.gov.si/uploads/probase/www/climate/graph/sl/by_location/smartno-pri-slovenj-gradcu/climate-diagram_81-10_smartno-pri-slovenj-gradcu.gif">
            <a:extLst>
              <a:ext uri="{FF2B5EF4-FFF2-40B4-BE49-F238E27FC236}">
                <a16:creationId xmlns:a16="http://schemas.microsoft.com/office/drawing/2014/main" id="{71C9A046-AE6B-40B4-99E1-EE873D3C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00075"/>
            <a:ext cx="92202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6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eteo.arso.gov.si/uploads/probase/www/climate/graph/sl/by_location/ratece/climate-diagram_81-10_ratece.gif">
            <a:extLst>
              <a:ext uri="{FF2B5EF4-FFF2-40B4-BE49-F238E27FC236}">
                <a16:creationId xmlns:a16="http://schemas.microsoft.com/office/drawing/2014/main" id="{81C47247-4F01-497A-A58E-C87D9780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542925"/>
            <a:ext cx="91725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4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3E9DDA6B-873C-4B73-8752-7FAC092148E3}"/>
              </a:ext>
            </a:extLst>
          </p:cNvPr>
          <p:cNvSpPr/>
          <p:nvPr/>
        </p:nvSpPr>
        <p:spPr>
          <a:xfrm>
            <a:off x="3833874" y="3244334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https://eucbeniki.sio.si/geo9/2600/index.html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C4A0CBA-AC20-4A25-8784-D65E4EE716AC}"/>
              </a:ext>
            </a:extLst>
          </p:cNvPr>
          <p:cNvSpPr/>
          <p:nvPr/>
        </p:nvSpPr>
        <p:spPr>
          <a:xfrm>
            <a:off x="3833874" y="3244334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https://eucbeniki.sio.si/geo9/2600/index.html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65033DE-0D16-4E3A-9D58-550665AE2989}"/>
              </a:ext>
            </a:extLst>
          </p:cNvPr>
          <p:cNvSpPr/>
          <p:nvPr/>
        </p:nvSpPr>
        <p:spPr>
          <a:xfrm>
            <a:off x="3833874" y="3244334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https://eucbeniki.sio.si/geo9/2600/index.html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EEDF0B4-6190-472D-B72E-1B4DE18441B7}"/>
              </a:ext>
            </a:extLst>
          </p:cNvPr>
          <p:cNvSpPr/>
          <p:nvPr/>
        </p:nvSpPr>
        <p:spPr>
          <a:xfrm>
            <a:off x="3833874" y="3244334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https://eucbeniki.sio.si/geo9/2600/index.html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2F8F2386-970D-46F5-B6AB-760E733DEE6A}"/>
              </a:ext>
            </a:extLst>
          </p:cNvPr>
          <p:cNvSpPr/>
          <p:nvPr/>
        </p:nvSpPr>
        <p:spPr>
          <a:xfrm>
            <a:off x="3833874" y="3244334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https://eucbeniki.sio.si/geo9/2600/index.html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3F3726C-9345-4B2A-9B3C-E0E454E9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0" y="-5603"/>
            <a:ext cx="10341439" cy="68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55258-ADEC-4EB4-9F1C-0312571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podnebja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CDCFB9-A062-489C-BD51-15D3CDB6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 Sloveniji imamo tri tipe podnebja: zmerno* sredozemsko, zmerno* celinsko in gorsko.</a:t>
            </a:r>
            <a:endParaRPr lang="sl-SI" sz="2800" dirty="0"/>
          </a:p>
          <a:p>
            <a:r>
              <a:rPr lang="sl-SI" dirty="0"/>
              <a:t>Med posameznimi tipi ni ostrih meja.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*oznaka zmerno pomeni, da gre za omiljene tipe podnebja</a:t>
            </a:r>
          </a:p>
          <a:p>
            <a:pPr marL="1371600" lvl="3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509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689FC1-6F4D-4967-8173-32554754E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226857"/>
              </p:ext>
            </p:extLst>
          </p:nvPr>
        </p:nvGraphicFramePr>
        <p:xfrm>
          <a:off x="555585" y="266218"/>
          <a:ext cx="11262167" cy="644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96651-E694-4B0B-B125-86E1E97C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A363C4-B439-4530-AACB-23F27175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18558D-2D9B-4816-8BE5-25A3AC1A4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405122"/>
              </p:ext>
            </p:extLst>
          </p:nvPr>
        </p:nvGraphicFramePr>
        <p:xfrm>
          <a:off x="838200" y="451414"/>
          <a:ext cx="10515599" cy="625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1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1DE6EC-855E-42C5-95C3-15399F51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A03A32-A8A2-470F-A8BE-B99C45C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3463B-211E-4374-BF41-8E5667469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511454"/>
              </p:ext>
            </p:extLst>
          </p:nvPr>
        </p:nvGraphicFramePr>
        <p:xfrm>
          <a:off x="838200" y="365126"/>
          <a:ext cx="10515599" cy="634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09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10024A-4243-422F-98C9-59072465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Vodni 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E2A871-E9F3-4150-88F7-4BB1B9AB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0400"/>
            <a:ext cx="3839128" cy="4023360"/>
          </a:xfrm>
        </p:spPr>
        <p:txBody>
          <a:bodyPr>
            <a:noAutofit/>
          </a:bodyPr>
          <a:lstStyle/>
          <a:p>
            <a:r>
              <a:rPr lang="sl-SI" sz="2400" dirty="0"/>
              <a:t>Slovenija je država z obiljem vode. Zakaj?</a:t>
            </a:r>
          </a:p>
          <a:p>
            <a:endParaRPr lang="sl-SI" sz="2400" dirty="0"/>
          </a:p>
          <a:p>
            <a:r>
              <a:rPr lang="sl-SI" sz="2400" dirty="0"/>
              <a:t>VELIKO PADAVIN.</a:t>
            </a:r>
          </a:p>
          <a:p>
            <a:r>
              <a:rPr lang="sl-SI" sz="2400" dirty="0"/>
              <a:t>Imamo vse oblike površinskih in podzemeljskih kopenskih voda (jezera, reke, podtalnica, kraške reke) in tudi morje.</a:t>
            </a:r>
            <a:br>
              <a:rPr lang="sl-SI" sz="2400" dirty="0"/>
            </a:br>
            <a:r>
              <a:rPr lang="sl-SI" sz="2400" dirty="0"/>
              <a:t>Imamo gosto rečno omrežje.</a:t>
            </a:r>
          </a:p>
          <a:p>
            <a:r>
              <a:rPr lang="sl-SI" sz="2400" dirty="0"/>
              <a:t>Zakaj se Slovenija sooča s težavami pri oskrbi z vodo?</a:t>
            </a:r>
          </a:p>
        </p:txBody>
      </p:sp>
      <p:pic>
        <p:nvPicPr>
          <p:cNvPr id="1026" name="Picture 2" descr="File:Sava river.jpg - Wikimedia Commons">
            <a:extLst>
              <a:ext uri="{FF2B5EF4-FFF2-40B4-BE49-F238E27FC236}">
                <a16:creationId xmlns:a16="http://schemas.microsoft.com/office/drawing/2014/main" id="{5E5A4160-96FD-4A5C-8501-126A2558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76" y="1432318"/>
            <a:ext cx="6503083" cy="39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1270439F-8574-4D19-B762-ADB431CBC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Klimogrami</a:t>
            </a:r>
            <a:r>
              <a:rPr lang="sl-SI" dirty="0"/>
              <a:t> - </a:t>
            </a:r>
            <a:r>
              <a:rPr lang="sl-SI" dirty="0" err="1"/>
              <a:t>slovenija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EA81ABC7-2075-49A3-93AC-A8592918B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8639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2309</TotalTime>
  <Words>392</Words>
  <Application>Microsoft Office PowerPoint</Application>
  <PresentationFormat>Širokozaslonsko</PresentationFormat>
  <Paragraphs>41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Times New Roman</vt:lpstr>
      <vt:lpstr>Tw Cen MT</vt:lpstr>
      <vt:lpstr>Tw Cen MT Condensed</vt:lpstr>
      <vt:lpstr>Wingdings</vt:lpstr>
      <vt:lpstr>Wingdings 3</vt:lpstr>
      <vt:lpstr>Integral</vt:lpstr>
      <vt:lpstr>Podnebje Slovenije </vt:lpstr>
      <vt:lpstr>Splošne značilnosti</vt:lpstr>
      <vt:lpstr>PowerPointova predstavitev</vt:lpstr>
      <vt:lpstr>Tipi podnebja v Sloveniji</vt:lpstr>
      <vt:lpstr>PowerPointova predstavitev</vt:lpstr>
      <vt:lpstr>PowerPointova predstavitev</vt:lpstr>
      <vt:lpstr>PowerPointova predstavitev</vt:lpstr>
      <vt:lpstr>Vodni viri</vt:lpstr>
      <vt:lpstr>Klimogrami - slovenija</vt:lpstr>
      <vt:lpstr>KAKO BEREMO KLIMOGRAME?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 Administrator</dc:creator>
  <cp:lastModifiedBy>SIO Administrator</cp:lastModifiedBy>
  <cp:revision>11</cp:revision>
  <dcterms:created xsi:type="dcterms:W3CDTF">2023-10-10T09:04:10Z</dcterms:created>
  <dcterms:modified xsi:type="dcterms:W3CDTF">2023-10-20T09:00:10Z</dcterms:modified>
</cp:coreProperties>
</file>