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618" r:id="rId3"/>
    <p:sldId id="619" r:id="rId4"/>
    <p:sldId id="620" r:id="rId5"/>
    <p:sldId id="621" r:id="rId6"/>
    <p:sldId id="622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F38F8-DE9E-467E-84A7-8E66B873F815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3A373-DA8E-40D4-9052-7E400BA4EAD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3356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54D3CB-E23F-45DE-8D52-CB74137E5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53A759-3AD7-4CED-A4C6-7BFE965C2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FD80423-5CD5-4FCE-AAEE-85D03B4F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1DBC824-43F9-49A5-9846-812F579D0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9E83529-4380-43C7-A5A6-7698FD12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035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20954-F1A5-4C30-BDE4-71E321C3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D9DD165-9353-4298-8408-A0BDF5D13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03C5ADB-E155-4C2D-BCC1-F056D1E3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04DED5-14EB-4E71-8F00-23A3808A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8DDB6B5-55F4-46AA-941D-3FCA5E0A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347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5D332B0-28FF-47B7-9F27-6B3DA44BC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C2EE19F-2286-4C26-BF26-03205F2D0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4F8A80D-F6B2-4285-98D0-22BD7248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A9FCEA0-F26E-4E75-B78A-165D30B6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9F4806A-16AA-4500-80F9-5C27F2AF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8795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ED83-C335-4FA4-BDA6-179399F756AF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36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372B-98C9-45C1-B3E4-0BB45466FF19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9005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C54D-B943-45B3-B5E2-99D8C109FCA4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606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5B58-2672-420F-A83F-490BC50CA272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6383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11E4B-E72E-4AA2-ADB0-98F0264233BE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317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36E0-6D9A-4190-9200-1A7B025678ED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977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B38-EF53-41DB-B574-B2714CC58532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6621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22FC-E472-4603-8085-7E8C7182AB6E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5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7179B8-463C-47F8-BD3E-7978712D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49A1578-9D37-46CE-A401-E36F0DC66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99ABD8A-0EAD-448F-A857-2C2FEFCE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5A0D537-312F-419C-8942-6EC483CE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32041A-CF60-42A4-BC69-8AB7E08E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7357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CC9E-CCC7-4B27-9C8A-D0E9DAFC469C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13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E803D-59A1-47A9-A29E-85B68C4F61F4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11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67A5-1DA1-48F3-B53A-014B6633B534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219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0F46EE-0725-4714-940F-B07F36FE9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AC5A338-44FB-491E-9AD5-EE7CF9C4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31FF0B8-1CB8-4919-B08D-645F363C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F491ECA-C27D-459C-AEAB-C7B2E0D0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801C16-A9CC-41E4-858D-48D8C18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003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433EC1-69C5-449D-8B96-DCC27E19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EB05AFD-CAF2-4A2A-9F63-CA94393E7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4D24DF6-557C-4ABB-A633-26A66EACC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A4AA0F1-840C-45B9-A741-45508AD13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912AD9F-F609-42C2-A263-2E1E0D01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771790E-A822-4533-AB62-8BCF72B8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311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B53DD1-AA7D-4273-AE3B-279BD2BB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95D4C92-68B5-4BBC-B144-4B3975EDF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BF9D5A4-ED44-4595-8518-91BBB9D9F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17AFDF4-16D2-42B3-B339-D9FFD2EB1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AE40605-3935-43DB-8A9B-E0CB50DA89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40ED7143-0B24-436E-8D17-DFB7E111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6C17AED-345B-4C7A-9CA2-D5B081FF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08E00EDB-7C22-48A5-A6AB-E0B56D56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83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D8EDB8-4F61-4899-9E5F-213F6541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E2211D5-40C6-4450-BF26-B8E8D6BC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8CDE4DFC-AD18-4E92-8554-9768FD99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6EC8894-FDF7-4133-A176-6658DF55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132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1FD7A58-173A-4964-A56C-7409DFE0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94A64EC-2E1F-4F37-8DEB-AB52C760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F04447F-336D-49F8-923F-02CE4E55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045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80F6F7-C77D-48A3-AD85-72DCA9AB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E266ED-AF03-4E7E-95C8-90643ED3A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0F068D4-9B7B-435C-BC16-88B34DCC4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CB97A23-E02A-4952-88C4-30504102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1FD7DCC-097C-4819-A1F9-BF7810E5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28F120F-9CD4-45C4-B855-2EB4C2C9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01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0F1B20-C29B-4E33-A840-ECBB636C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BF87F70-6A22-4E40-AEB2-2D4FAFFFC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48059C7-6DB0-4D4F-AA3F-34DB5CBA0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947BAAE-1DCE-4025-AD0D-9AC03C29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AAB9676-0600-443E-BAF3-223AEEDF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637E2AC-8F5B-4F37-83B7-9DED12D5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037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A9ACA45-A6CB-445F-9300-BB27DAA4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DC9103C-8D9C-4D87-8979-0E9299A9A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D04A771-6612-4B12-A78B-B2F4DCF1D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2E89-322A-49CC-837A-597AFF876553}" type="datetimeFigureOut">
              <a:rPr lang="sl-SI" smtClean="0"/>
              <a:t>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3176079-29DB-400A-A842-9F8934148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AE631D9-E343-4F36-83D3-FEA5D3E35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57E88-F9DC-4903-A300-A3CF8A42E9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425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9E51A5B0-DD74-4BC7-96D3-901634CACEF2}" type="datetime1">
              <a:rPr lang="sl-SI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7. 02. 2022</a:t>
            </a:fld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sl-SI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7173A467-C450-4630-8011-AFCFCC803065}" type="slidenum">
              <a:rPr lang="sl-SI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sl-SI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31C92-FEDB-469D-BF3C-E2F13F97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57910"/>
          </a:xfrm>
        </p:spPr>
        <p:txBody>
          <a:bodyPr anchor="ctr">
            <a:normAutofit/>
          </a:bodyPr>
          <a:lstStyle/>
          <a:p>
            <a:r>
              <a:rPr lang="sl-SI" sz="2800" dirty="0"/>
              <a:t>NALOGE</a:t>
            </a:r>
            <a:endParaRPr lang="sl-SI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287EDF7-ABE1-484E-BD8A-95BA8214E5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2" y="1055802"/>
                <a:ext cx="8796528" cy="512433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AutoNum type="arabicPeriod"/>
                </a:pPr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Trikotnik je obremenjen z dvojico sil F = 520 N, razdalja med silama je 3 cm. Kolikšen je moment dvojice?</a:t>
                </a:r>
              </a:p>
              <a:p>
                <a:pPr marL="0" indent="0">
                  <a:buNone/>
                </a:pPr>
                <a:r>
                  <a:rPr lang="pt-BR" b="1" spc="0" dirty="0">
                    <a:solidFill>
                      <a:srgbClr val="FF0000"/>
                    </a:solidFill>
                    <a:latin typeface="Arial-BoldMT"/>
                  </a:rPr>
                  <a:t>(R: </a:t>
                </a:r>
                <a:r>
                  <a:rPr lang="sl-SI" b="1" spc="0" dirty="0">
                    <a:solidFill>
                      <a:srgbClr val="FF0000"/>
                    </a:solidFill>
                    <a:latin typeface="Arial-BoldMT"/>
                  </a:rPr>
                  <a:t>M = -1560 </a:t>
                </a:r>
                <a:r>
                  <a:rPr lang="sl-SI" b="1" spc="0" dirty="0" err="1">
                    <a:solidFill>
                      <a:srgbClr val="FF0000"/>
                    </a:solidFill>
                    <a:latin typeface="Arial-BoldMT"/>
                  </a:rPr>
                  <a:t>Nm</a:t>
                </a:r>
                <a:r>
                  <a:rPr lang="pt-BR" b="1" spc="0" dirty="0">
                    <a:solidFill>
                      <a:srgbClr val="FF0000"/>
                    </a:solidFill>
                    <a:latin typeface="Arial-BoldMT"/>
                  </a:rPr>
                  <a:t>)</a:t>
                </a: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sl-SI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2.    </a:t>
                </a:r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Na krajši ročici krogle delujeta sili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l-SI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l-SI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=1500 </m:t>
                    </m:r>
                    <m:r>
                      <a:rPr lang="sl-SI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Kolikšni morata biti sili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na daljši ročici krogle, da bosta momenta dvojic enaka?</a:t>
                </a:r>
              </a:p>
              <a:p>
                <a:pPr marL="0" indent="0">
                  <a:buNone/>
                </a:pPr>
                <a:r>
                  <a:rPr lang="pt-BR" b="1" spc="0" dirty="0">
                    <a:solidFill>
                      <a:srgbClr val="FF0000"/>
                    </a:solidFill>
                    <a:latin typeface="Arial-BoldMT"/>
                  </a:rPr>
                  <a:t>(R: F</a:t>
                </a:r>
                <a:r>
                  <a:rPr lang="pt-BR" sz="1100" b="1" spc="0" dirty="0">
                    <a:solidFill>
                      <a:srgbClr val="FF0000"/>
                    </a:solidFill>
                    <a:latin typeface="Arial-BoldMT"/>
                  </a:rPr>
                  <a:t>2 </a:t>
                </a:r>
                <a:r>
                  <a:rPr lang="pt-BR" b="1" spc="0" dirty="0">
                    <a:solidFill>
                      <a:srgbClr val="FF0000"/>
                    </a:solidFill>
                    <a:latin typeface="Arial-BoldMT"/>
                  </a:rPr>
                  <a:t>= </a:t>
                </a:r>
                <a:r>
                  <a:rPr lang="sl-SI" b="1" spc="0" dirty="0">
                    <a:solidFill>
                      <a:srgbClr val="FF0000"/>
                    </a:solidFill>
                    <a:latin typeface="Arial-BoldMT"/>
                  </a:rPr>
                  <a:t>500</a:t>
                </a:r>
                <a:r>
                  <a:rPr lang="pt-BR" b="1" spc="0" dirty="0">
                    <a:solidFill>
                      <a:srgbClr val="FF0000"/>
                    </a:solidFill>
                    <a:latin typeface="Arial-BoldMT"/>
                  </a:rPr>
                  <a:t> N)</a:t>
                </a: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buAutoNum type="arabicPeriod" startAt="2"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buAutoNum type="arabicPeriod"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287EDF7-ABE1-484E-BD8A-95BA8214E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1055802"/>
                <a:ext cx="8796528" cy="5124335"/>
              </a:xfrm>
              <a:blipFill>
                <a:blip r:embed="rId2"/>
                <a:stretch>
                  <a:fillRect l="-693" t="-832" r="-762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>
            <a:extLst>
              <a:ext uri="{FF2B5EF4-FFF2-40B4-BE49-F238E27FC236}">
                <a16:creationId xmlns:a16="http://schemas.microsoft.com/office/drawing/2014/main" id="{48B3B786-C0A4-4D55-8C72-8DD8776F5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5" t="51064" r="16462" b="19858"/>
          <a:stretch/>
        </p:blipFill>
        <p:spPr>
          <a:xfrm>
            <a:off x="6858000" y="1434828"/>
            <a:ext cx="3119469" cy="194374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55819B5-E986-4AD5-81C5-ADE78A984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10" t="38298" r="7384" b="20851"/>
          <a:stretch/>
        </p:blipFill>
        <p:spPr>
          <a:xfrm>
            <a:off x="4487758" y="3948499"/>
            <a:ext cx="3929976" cy="2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0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31C92-FEDB-469D-BF3C-E2F13F97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57910"/>
          </a:xfrm>
        </p:spPr>
        <p:txBody>
          <a:bodyPr anchor="ctr">
            <a:normAutofit/>
          </a:bodyPr>
          <a:lstStyle/>
          <a:p>
            <a:r>
              <a:rPr lang="sl-SI" sz="2800" dirty="0"/>
              <a:t>NALOGE</a:t>
            </a:r>
            <a:endParaRPr lang="sl-SI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287EDF7-ABE1-484E-BD8A-95BA8214E5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1" y="1055802"/>
                <a:ext cx="9230637" cy="512433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AutoNum type="arabicPeriod"/>
                </a:pPr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Nosilec dolg l = 5 m, je obremenjen s silo G = 6000 N. Določi sili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pod podporo A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pod podporo B.</a:t>
                </a:r>
              </a:p>
              <a:p>
                <a:pPr marL="0" indent="0">
                  <a:buNone/>
                </a:pPr>
                <a:r>
                  <a:rPr lang="sl-SI" dirty="0">
                    <a:solidFill>
                      <a:srgbClr val="FF0000"/>
                    </a:solidFill>
                  </a:rPr>
                  <a:t> </a:t>
                </a:r>
                <a:r>
                  <a:rPr lang="pt-BR" sz="1800" b="1" spc="0" dirty="0">
                    <a:solidFill>
                      <a:srgbClr val="FF0000"/>
                    </a:solidFill>
                    <a:latin typeface="Arial-BoldMT"/>
                  </a:rPr>
                  <a:t>(R: F</a:t>
                </a:r>
                <a:r>
                  <a:rPr lang="pt-BR" sz="1050" b="1" spc="0" dirty="0">
                    <a:solidFill>
                      <a:srgbClr val="FF0000"/>
                    </a:solidFill>
                    <a:latin typeface="Arial-BoldMT"/>
                  </a:rPr>
                  <a:t>1 </a:t>
                </a:r>
                <a:r>
                  <a:rPr lang="pt-BR" sz="1800" b="1" spc="0" dirty="0">
                    <a:solidFill>
                      <a:srgbClr val="FF0000"/>
                    </a:solidFill>
                    <a:latin typeface="Arial-BoldMT"/>
                  </a:rPr>
                  <a:t>= 4200 N, F</a:t>
                </a:r>
                <a:r>
                  <a:rPr lang="pt-BR" sz="1050" b="1" spc="0" dirty="0">
                    <a:solidFill>
                      <a:srgbClr val="FF0000"/>
                    </a:solidFill>
                    <a:latin typeface="Arial-BoldMT"/>
                  </a:rPr>
                  <a:t>2 </a:t>
                </a:r>
                <a:r>
                  <a:rPr lang="pt-BR" sz="1800" b="1" spc="0" dirty="0">
                    <a:solidFill>
                      <a:srgbClr val="FF0000"/>
                    </a:solidFill>
                    <a:latin typeface="Arial-BoldMT"/>
                  </a:rPr>
                  <a:t>= 1800 N)</a:t>
                </a:r>
                <a:r>
                  <a:rPr lang="pt-BR" sz="1800" spc="0" dirty="0">
                    <a:solidFill>
                      <a:srgbClr val="FF0000"/>
                    </a:solidFill>
                    <a:latin typeface="Trebuchet MS" panose="020B0603020202020204"/>
                  </a:rPr>
                  <a:t> </a:t>
                </a:r>
                <a:br>
                  <a:rPr lang="pt-BR" spc="0" dirty="0">
                    <a:solidFill>
                      <a:prstClr val="white"/>
                    </a:solidFill>
                    <a:latin typeface="Trebuchet MS" panose="020B0603020202020204"/>
                  </a:rPr>
                </a:br>
                <a:br>
                  <a:rPr lang="pt-BR" spc="0" dirty="0">
                    <a:solidFill>
                      <a:prstClr val="white"/>
                    </a:solidFill>
                    <a:latin typeface="Trebuchet MS" panose="020B0603020202020204"/>
                  </a:rPr>
                </a:b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buAutoNum type="arabicPeriod" startAt="2"/>
                </a:pPr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Deska, dolga l = 3 m, ki je obtežena z bremenom G = 800 N, nosita dva delavca, vsak na enem koncu. Koliko nosi vsak delavec, če:</a:t>
                </a:r>
              </a:p>
              <a:p>
                <a:pPr marL="457200" indent="-457200">
                  <a:buFont typeface="Arial" pitchFamily="34" charset="0"/>
                  <a:buAutoNum type="alphaLcParenR"/>
                </a:pPr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Teže deske ne upoštevamo. </a:t>
                </a:r>
                <a:r>
                  <a:rPr lang="pt-BR" sz="1600" b="1" dirty="0">
                    <a:solidFill>
                      <a:srgbClr val="FF0000"/>
                    </a:solidFill>
                    <a:latin typeface="Arial-BoldMT"/>
                  </a:rPr>
                  <a:t>(R: A nosi 480 N, B nosi 320 N)</a:t>
                </a:r>
                <a:r>
                  <a:rPr lang="pt-BR" sz="1600" dirty="0">
                    <a:solidFill>
                      <a:srgbClr val="FF0000"/>
                    </a:solidFill>
                  </a:rPr>
                  <a:t> </a:t>
                </a:r>
                <a:endParaRPr lang="sl-SI" sz="1600" dirty="0">
                  <a:solidFill>
                    <a:srgbClr val="FF0000"/>
                  </a:solidFill>
                </a:endParaRPr>
              </a:p>
              <a:p>
                <a:pPr marL="457200" indent="-457200">
                  <a:buAutoNum type="alphaLcParenR"/>
                </a:pPr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Težo desko upoštevamo, pri čemer je prijemališče teže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sl-SI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l-SI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sl-SI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sl-SI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na njeni polovici. </a:t>
                </a:r>
                <a:r>
                  <a:rPr lang="pt-BR" sz="1600" b="1" dirty="0">
                    <a:solidFill>
                      <a:srgbClr val="FF0000"/>
                    </a:solidFill>
                    <a:latin typeface="Arial-BoldMT"/>
                  </a:rPr>
                  <a:t>(R: A nosi 580 N, B nosi 420 N)</a:t>
                </a:r>
                <a:r>
                  <a:rPr lang="pt-BR" sz="1600" dirty="0">
                    <a:solidFill>
                      <a:srgbClr val="FF0000"/>
                    </a:solidFill>
                  </a:rPr>
                  <a:t> </a:t>
                </a:r>
                <a:endParaRPr lang="sl-SI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buAutoNum type="arabicPeriod" startAt="2"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buAutoNum type="arabicPeriod"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sl-SI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287EDF7-ABE1-484E-BD8A-95BA8214E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1" y="1055802"/>
                <a:ext cx="9230637" cy="5124335"/>
              </a:xfrm>
              <a:blipFill>
                <a:blip r:embed="rId2"/>
                <a:stretch>
                  <a:fillRect l="-330" t="-951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lika 5">
            <a:extLst>
              <a:ext uri="{FF2B5EF4-FFF2-40B4-BE49-F238E27FC236}">
                <a16:creationId xmlns:a16="http://schemas.microsoft.com/office/drawing/2014/main" id="{56A241B4-ECBC-4EE4-9FB0-7E8B5D465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3" t="22837" r="33861" b="15395"/>
          <a:stretch/>
        </p:blipFill>
        <p:spPr>
          <a:xfrm rot="16200000">
            <a:off x="7460086" y="236900"/>
            <a:ext cx="1828800" cy="423604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3E0C467-FD66-4CF2-A4DF-6943E4D0A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88" t="17873" r="39157" b="17873"/>
          <a:stretch/>
        </p:blipFill>
        <p:spPr>
          <a:xfrm rot="16200000">
            <a:off x="7922203" y="3659323"/>
            <a:ext cx="1919634" cy="46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3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31C92-FEDB-469D-BF3C-E2F13F97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87" y="346682"/>
            <a:ext cx="9692640" cy="657910"/>
          </a:xfrm>
        </p:spPr>
        <p:txBody>
          <a:bodyPr anchor="ctr">
            <a:normAutofit/>
          </a:bodyPr>
          <a:lstStyle/>
          <a:p>
            <a:r>
              <a:rPr lang="sl-SI" sz="2800" dirty="0"/>
              <a:t>NALOGE</a:t>
            </a:r>
            <a:endParaRPr lang="sl-SI" sz="31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87EDF7-ABE1-484E-BD8A-95BA8214E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87" y="1237673"/>
            <a:ext cx="9612351" cy="5140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Sveder vrtimo z navorom 5 </a:t>
            </a:r>
            <a:r>
              <a:rPr lang="sl-SI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Ncm</a:t>
            </a:r>
            <a:r>
              <a:rPr lang="sl-S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 kolikšno silo reže ostrina na plašču svedra v tangentni smeri, če je premer svedra 4 mm?  </a:t>
            </a:r>
            <a:r>
              <a:rPr lang="sl-SI" sz="2000" b="1" dirty="0">
                <a:solidFill>
                  <a:srgbClr val="FF0000"/>
                </a:solidFill>
              </a:rPr>
              <a:t>(R: F = 25 N)</a:t>
            </a:r>
          </a:p>
          <a:p>
            <a:pPr marL="0" indent="0">
              <a:buNone/>
            </a:pPr>
            <a:endParaRPr lang="sl-SI" sz="2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l-SI" sz="2000" dirty="0"/>
              <a:t>4. Kolikšna je sila </a:t>
            </a:r>
            <a:r>
              <a:rPr lang="sl-SI" sz="2000" dirty="0">
                <a:ea typeface="Calibri" panose="020F0502020204030204" pitchFamily="34" charset="0"/>
              </a:rPr>
              <a:t>F</a:t>
            </a:r>
            <a:r>
              <a:rPr lang="sl-SI" sz="2000" baseline="-25000" dirty="0">
                <a:ea typeface="Calibri" panose="020F0502020204030204" pitchFamily="34" charset="0"/>
              </a:rPr>
              <a:t>3</a:t>
            </a:r>
            <a:r>
              <a:rPr lang="sl-SI" sz="2000" dirty="0">
                <a:ea typeface="Calibri" panose="020F0502020204030204" pitchFamily="34" charset="0"/>
              </a:rPr>
              <a:t> in sila v podpori F</a:t>
            </a:r>
            <a:r>
              <a:rPr lang="sl-SI" sz="2000" baseline="-25000" dirty="0">
                <a:ea typeface="Calibri" panose="020F0502020204030204" pitchFamily="34" charset="0"/>
              </a:rPr>
              <a:t>A</a:t>
            </a:r>
            <a:r>
              <a:rPr lang="sl-SI" sz="2000" dirty="0">
                <a:ea typeface="Calibri" panose="020F0502020204030204" pitchFamily="34" charset="0"/>
              </a:rPr>
              <a:t>, da bo nosilec v ravnovesju?                  </a:t>
            </a:r>
            <a:r>
              <a:rPr lang="sl-SI" sz="2000" b="1" dirty="0">
                <a:solidFill>
                  <a:srgbClr val="FF0000"/>
                </a:solidFill>
                <a:ea typeface="Calibri" panose="020F0502020204030204" pitchFamily="34" charset="0"/>
              </a:rPr>
              <a:t>(R: F</a:t>
            </a:r>
            <a:r>
              <a:rPr lang="sl-SI" sz="2000" b="1" baseline="-25000" dirty="0">
                <a:solidFill>
                  <a:srgbClr val="FF0000"/>
                </a:solidFill>
                <a:ea typeface="Calibri" panose="020F0502020204030204" pitchFamily="34" charset="0"/>
              </a:rPr>
              <a:t>3 </a:t>
            </a:r>
            <a:r>
              <a:rPr lang="sl-SI" sz="2000" b="1" dirty="0">
                <a:solidFill>
                  <a:srgbClr val="FF0000"/>
                </a:solidFill>
                <a:ea typeface="Calibri" panose="020F0502020204030204" pitchFamily="34" charset="0"/>
              </a:rPr>
              <a:t> = 0,5 N; F</a:t>
            </a:r>
            <a:r>
              <a:rPr lang="sl-SI" sz="2000" b="1" baseline="-25000" dirty="0">
                <a:solidFill>
                  <a:srgbClr val="FF0000"/>
                </a:solidFill>
                <a:ea typeface="Calibri" panose="020F0502020204030204" pitchFamily="34" charset="0"/>
              </a:rPr>
              <a:t>A </a:t>
            </a:r>
            <a:r>
              <a:rPr lang="sl-SI" sz="2000" b="1" dirty="0">
                <a:solidFill>
                  <a:srgbClr val="FF0000"/>
                </a:solidFill>
                <a:ea typeface="Calibri" panose="020F0502020204030204" pitchFamily="34" charset="0"/>
              </a:rPr>
              <a:t>= 8,5 N) </a:t>
            </a:r>
            <a:endParaRPr lang="sl-SI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 startAt="2"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lika 3" descr="C:\Users\Tanja\AppData\Local\Microsoft\Windows\INetCache\Content.Outlook\9RHPLDCR\IMG_66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1368" y="2157705"/>
            <a:ext cx="2076078" cy="4270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00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31C92-FEDB-469D-BF3C-E2F13F97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98" y="294436"/>
            <a:ext cx="9692640" cy="657910"/>
          </a:xfrm>
        </p:spPr>
        <p:txBody>
          <a:bodyPr anchor="ctr">
            <a:normAutofit/>
          </a:bodyPr>
          <a:lstStyle/>
          <a:p>
            <a:r>
              <a:rPr lang="sl-SI" sz="2800" dirty="0"/>
              <a:t>NALOGE</a:t>
            </a:r>
            <a:endParaRPr lang="sl-SI" sz="31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87EDF7-ABE1-484E-BD8A-95BA8214E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87" y="1228436"/>
            <a:ext cx="9612351" cy="509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Kolikšni sili sta v podporah nosilca po skici? </a:t>
            </a:r>
            <a:r>
              <a:rPr lang="sl-SI" sz="1800" b="1" dirty="0">
                <a:solidFill>
                  <a:srgbClr val="FF0000"/>
                </a:solidFill>
                <a:ea typeface="Calibri" panose="020F0502020204030204" pitchFamily="34" charset="0"/>
              </a:rPr>
              <a:t>(R: F</a:t>
            </a:r>
            <a:r>
              <a:rPr lang="sl-SI" sz="1800" b="1" baseline="-25000" dirty="0">
                <a:solidFill>
                  <a:srgbClr val="FF0000"/>
                </a:solidFill>
                <a:ea typeface="Calibri" panose="020F0502020204030204" pitchFamily="34" charset="0"/>
              </a:rPr>
              <a:t>A </a:t>
            </a:r>
            <a:r>
              <a:rPr lang="sl-SI" sz="1800" b="1" dirty="0">
                <a:solidFill>
                  <a:srgbClr val="FF0000"/>
                </a:solidFill>
                <a:ea typeface="Calibri" panose="020F0502020204030204" pitchFamily="34" charset="0"/>
              </a:rPr>
              <a:t> = 21 N, F</a:t>
            </a:r>
            <a:r>
              <a:rPr lang="sl-SI" sz="1800" b="1" baseline="-25000" dirty="0">
                <a:solidFill>
                  <a:srgbClr val="FF0000"/>
                </a:solidFill>
                <a:ea typeface="Calibri" panose="020F0502020204030204" pitchFamily="34" charset="0"/>
              </a:rPr>
              <a:t>B </a:t>
            </a:r>
            <a:r>
              <a:rPr lang="sl-SI" sz="1800" b="1" dirty="0">
                <a:solidFill>
                  <a:srgbClr val="FF0000"/>
                </a:solidFill>
                <a:ea typeface="Calibri" panose="020F0502020204030204" pitchFamily="34" charset="0"/>
              </a:rPr>
              <a:t>= 16 N) </a:t>
            </a:r>
            <a:r>
              <a:rPr lang="sl-SI" sz="1800" dirty="0">
                <a:solidFill>
                  <a:srgbClr val="FF0000"/>
                </a:solidFill>
              </a:rPr>
              <a:t> </a:t>
            </a:r>
            <a:endParaRPr lang="sl-SI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1 kN = 1000 N</a:t>
            </a:r>
          </a:p>
          <a:p>
            <a:pPr marL="0" indent="0">
              <a:buNone/>
            </a:pPr>
            <a:endParaRPr lang="sl-SI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sz="2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 startAt="2"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Slika 4" descr="C:\Users\Tanja Poles\AppData\Local\Microsoft\Windows Live Mail\WLMDSS.tmp\WLM785D.tmp\FullSizeRend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03" y="1866476"/>
            <a:ext cx="5727429" cy="2697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17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031C92-FEDB-469D-BF3C-E2F13F97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98" y="441187"/>
            <a:ext cx="9692640" cy="657910"/>
          </a:xfrm>
        </p:spPr>
        <p:txBody>
          <a:bodyPr anchor="ctr">
            <a:normAutofit/>
          </a:bodyPr>
          <a:lstStyle/>
          <a:p>
            <a:r>
              <a:rPr lang="sl-SI" sz="2800" dirty="0"/>
              <a:t>NALOGE</a:t>
            </a:r>
            <a:endParaRPr lang="sl-SI" sz="31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87EDF7-ABE1-484E-BD8A-95BA8214E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87" y="1357745"/>
            <a:ext cx="9612351" cy="4964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</a:t>
            </a:r>
            <a:r>
              <a:rPr lang="sl-SI" sz="2000" dirty="0"/>
              <a:t>Ravna deska z dolžino b = 33 dm in z maso m = 165 dag je podprta na razdalji a = 20 cm od sredine. Kolikšno utež moramo položiti na konec krajšega dela deske, da deska miruje? </a:t>
            </a:r>
            <a:r>
              <a:rPr lang="sl-SI" sz="2000" b="1" dirty="0">
                <a:solidFill>
                  <a:srgbClr val="FF0000"/>
                </a:solidFill>
                <a:ea typeface="Calibri" panose="020F0502020204030204" pitchFamily="34" charset="0"/>
              </a:rPr>
              <a:t>(R: m = 0,22 kg) </a:t>
            </a:r>
            <a:r>
              <a:rPr lang="sl-SI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sl-SI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sz="2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 startAt="2"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Slika 5" descr="C:\Users\Tanja Poles\AppData\Local\Microsoft\Windows Live Mail\WLMDSS.tmp\WLMF7D2.tmp\FullSizeRender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0"/>
          <a:stretch/>
        </p:blipFill>
        <p:spPr bwMode="auto">
          <a:xfrm>
            <a:off x="2593786" y="2538268"/>
            <a:ext cx="6448614" cy="31882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6503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Širokozaslonsko</PresentationFormat>
  <Paragraphs>62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5</vt:i4>
      </vt:variant>
    </vt:vector>
  </HeadingPairs>
  <TitlesOfParts>
    <vt:vector size="15" baseType="lpstr">
      <vt:lpstr>Arial</vt:lpstr>
      <vt:lpstr>Arial-BoldMT</vt:lpstr>
      <vt:lpstr>Calibri</vt:lpstr>
      <vt:lpstr>Calibri Light</vt:lpstr>
      <vt:lpstr>Cambria Math</vt:lpstr>
      <vt:lpstr>Century Schoolbook</vt:lpstr>
      <vt:lpstr>Trebuchet MS</vt:lpstr>
      <vt:lpstr>Wingdings 2</vt:lpstr>
      <vt:lpstr>Officeova tema</vt:lpstr>
      <vt:lpstr>View</vt:lpstr>
      <vt:lpstr>NALOGE</vt:lpstr>
      <vt:lpstr>NALOGE</vt:lpstr>
      <vt:lpstr>NALOGE</vt:lpstr>
      <vt:lpstr>NALOGE</vt:lpstr>
      <vt:lpstr>NALOGE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3.2.2 Sestavljanje sil – rezultanta dveh in več vzporednih sil</dc:title>
  <dc:creator>Vouk, Gaja</dc:creator>
  <cp:lastModifiedBy>Vouk, Gaja</cp:lastModifiedBy>
  <cp:revision>3</cp:revision>
  <dcterms:created xsi:type="dcterms:W3CDTF">2022-02-07T18:07:31Z</dcterms:created>
  <dcterms:modified xsi:type="dcterms:W3CDTF">2022-02-07T18:19:01Z</dcterms:modified>
</cp:coreProperties>
</file>