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4" r:id="rId1"/>
    <p:sldMasterId id="2147483846" r:id="rId2"/>
  </p:sldMasterIdLst>
  <p:notesMasterIdLst>
    <p:notesMasterId r:id="rId26"/>
  </p:notesMasterIdLst>
  <p:sldIdLst>
    <p:sldId id="257" r:id="rId3"/>
    <p:sldId id="327" r:id="rId4"/>
    <p:sldId id="295" r:id="rId5"/>
    <p:sldId id="296" r:id="rId6"/>
    <p:sldId id="303" r:id="rId7"/>
    <p:sldId id="301" r:id="rId8"/>
    <p:sldId id="302" r:id="rId9"/>
    <p:sldId id="297" r:id="rId10"/>
    <p:sldId id="328" r:id="rId11"/>
    <p:sldId id="314" r:id="rId12"/>
    <p:sldId id="315" r:id="rId13"/>
    <p:sldId id="316" r:id="rId14"/>
    <p:sldId id="317" r:id="rId15"/>
    <p:sldId id="318" r:id="rId16"/>
    <p:sldId id="304" r:id="rId17"/>
    <p:sldId id="309" r:id="rId18"/>
    <p:sldId id="308" r:id="rId19"/>
    <p:sldId id="310" r:id="rId20"/>
    <p:sldId id="312" r:id="rId21"/>
    <p:sldId id="311" r:id="rId22"/>
    <p:sldId id="298" r:id="rId23"/>
    <p:sldId id="324" r:id="rId24"/>
    <p:sldId id="300" r:id="rId25"/>
  </p:sldIdLst>
  <p:sldSz cx="12192000" cy="6858000"/>
  <p:notesSz cx="666908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2339" autoAdjust="0"/>
  </p:normalViewPr>
  <p:slideViewPr>
    <p:cSldViewPr snapToGrid="0">
      <p:cViewPr>
        <p:scale>
          <a:sx n="91" d="100"/>
          <a:sy n="91" d="100"/>
        </p:scale>
        <p:origin x="135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8097BD-5A4B-4D14-9E05-D85016FDD7D9}"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sl-SI"/>
        </a:p>
      </dgm:t>
    </dgm:pt>
    <dgm:pt modelId="{2D17AEEE-712E-4119-883C-3A78184BCD12}">
      <dgm:prSet phldrT="[besedilo]"/>
      <dgm:spPr/>
      <dgm:t>
        <a:bodyPr/>
        <a:lstStyle/>
        <a:p>
          <a:r>
            <a:rPr lang="sl-SI" dirty="0"/>
            <a:t>zakonodajna</a:t>
          </a:r>
        </a:p>
      </dgm:t>
    </dgm:pt>
    <dgm:pt modelId="{30BB8144-D963-4AB7-9732-0435F4703BDC}" type="parTrans" cxnId="{BB53D807-055B-44B9-8CE9-A0C7AE532200}">
      <dgm:prSet/>
      <dgm:spPr/>
      <dgm:t>
        <a:bodyPr/>
        <a:lstStyle/>
        <a:p>
          <a:endParaRPr lang="sl-SI"/>
        </a:p>
      </dgm:t>
    </dgm:pt>
    <dgm:pt modelId="{1E5E75A3-8065-497D-B264-C7AFDFEFFDEB}" type="sibTrans" cxnId="{BB53D807-055B-44B9-8CE9-A0C7AE532200}">
      <dgm:prSet/>
      <dgm:spPr/>
      <dgm:t>
        <a:bodyPr/>
        <a:lstStyle/>
        <a:p>
          <a:endParaRPr lang="sl-SI"/>
        </a:p>
      </dgm:t>
    </dgm:pt>
    <dgm:pt modelId="{34570B88-6D18-4D61-B688-EE73E7F3F4F0}">
      <dgm:prSet phldrT="[besedilo]"/>
      <dgm:spPr/>
      <dgm:t>
        <a:bodyPr/>
        <a:lstStyle/>
        <a:p>
          <a:r>
            <a:rPr lang="sl-SI" dirty="0"/>
            <a:t>administrativna</a:t>
          </a:r>
        </a:p>
      </dgm:t>
    </dgm:pt>
    <dgm:pt modelId="{94DE967F-9C47-4B3F-B78A-955182357934}" type="parTrans" cxnId="{F85E95F9-EF39-4401-BB44-00BDA51DEC67}">
      <dgm:prSet/>
      <dgm:spPr/>
      <dgm:t>
        <a:bodyPr/>
        <a:lstStyle/>
        <a:p>
          <a:endParaRPr lang="sl-SI"/>
        </a:p>
      </dgm:t>
    </dgm:pt>
    <dgm:pt modelId="{E9D6EF47-F699-466F-81BD-8C71CFCE20B6}" type="sibTrans" cxnId="{F85E95F9-EF39-4401-BB44-00BDA51DEC67}">
      <dgm:prSet/>
      <dgm:spPr/>
      <dgm:t>
        <a:bodyPr/>
        <a:lstStyle/>
        <a:p>
          <a:endParaRPr lang="sl-SI"/>
        </a:p>
      </dgm:t>
    </dgm:pt>
    <dgm:pt modelId="{3C8492E0-8FF2-4E95-918C-91F5C2F63C5D}">
      <dgm:prSet phldrT="[besedilo]"/>
      <dgm:spPr/>
      <dgm:t>
        <a:bodyPr/>
        <a:lstStyle/>
        <a:p>
          <a:r>
            <a:rPr lang="sl-SI" dirty="0"/>
            <a:t>sodna</a:t>
          </a:r>
        </a:p>
      </dgm:t>
    </dgm:pt>
    <dgm:pt modelId="{700F1855-13E8-49B7-85C6-0BE8CEB2DA59}" type="parTrans" cxnId="{198B1AF2-9CD9-4D4A-8CAD-C0C03F3EC4E9}">
      <dgm:prSet/>
      <dgm:spPr/>
      <dgm:t>
        <a:bodyPr/>
        <a:lstStyle/>
        <a:p>
          <a:endParaRPr lang="sl-SI"/>
        </a:p>
      </dgm:t>
    </dgm:pt>
    <dgm:pt modelId="{30266A72-C9AA-4DBD-875D-78E964DF4240}" type="sibTrans" cxnId="{198B1AF2-9CD9-4D4A-8CAD-C0C03F3EC4E9}">
      <dgm:prSet/>
      <dgm:spPr/>
      <dgm:t>
        <a:bodyPr/>
        <a:lstStyle/>
        <a:p>
          <a:endParaRPr lang="sl-SI"/>
        </a:p>
      </dgm:t>
    </dgm:pt>
    <dgm:pt modelId="{1F4E0435-0429-48FB-8561-6353EA38C6D0}" type="pres">
      <dgm:prSet presAssocID="{BC8097BD-5A4B-4D14-9E05-D85016FDD7D9}" presName="Name0" presStyleCnt="0">
        <dgm:presLayoutVars>
          <dgm:dir/>
          <dgm:resizeHandles val="exact"/>
        </dgm:presLayoutVars>
      </dgm:prSet>
      <dgm:spPr/>
    </dgm:pt>
    <dgm:pt modelId="{43F33D47-750C-4FE3-BC25-DD283A86BB16}" type="pres">
      <dgm:prSet presAssocID="{2D17AEEE-712E-4119-883C-3A78184BCD12}" presName="node" presStyleLbl="node1" presStyleIdx="0" presStyleCnt="3">
        <dgm:presLayoutVars>
          <dgm:bulletEnabled val="1"/>
        </dgm:presLayoutVars>
      </dgm:prSet>
      <dgm:spPr/>
    </dgm:pt>
    <dgm:pt modelId="{458D1926-C40D-465B-A0FB-07523A1FA449}" type="pres">
      <dgm:prSet presAssocID="{1E5E75A3-8065-497D-B264-C7AFDFEFFDEB}" presName="sibTrans" presStyleLbl="sibTrans2D1" presStyleIdx="0" presStyleCnt="3" custLinFactNeighborX="25910" custLinFactNeighborY="-25729"/>
      <dgm:spPr/>
    </dgm:pt>
    <dgm:pt modelId="{9933952D-104C-4EAA-B3F9-76BC5A769071}" type="pres">
      <dgm:prSet presAssocID="{1E5E75A3-8065-497D-B264-C7AFDFEFFDEB}" presName="connectorText" presStyleLbl="sibTrans2D1" presStyleIdx="0" presStyleCnt="3"/>
      <dgm:spPr/>
    </dgm:pt>
    <dgm:pt modelId="{7F6B87C6-8573-4318-A3DC-EFABCA72107D}" type="pres">
      <dgm:prSet presAssocID="{34570B88-6D18-4D61-B688-EE73E7F3F4F0}" presName="node" presStyleLbl="node1" presStyleIdx="1" presStyleCnt="3">
        <dgm:presLayoutVars>
          <dgm:bulletEnabled val="1"/>
        </dgm:presLayoutVars>
      </dgm:prSet>
      <dgm:spPr/>
    </dgm:pt>
    <dgm:pt modelId="{088FF796-D272-4C04-A68C-122CB32AAE50}" type="pres">
      <dgm:prSet presAssocID="{E9D6EF47-F699-466F-81BD-8C71CFCE20B6}" presName="sibTrans" presStyleLbl="sibTrans2D1" presStyleIdx="1" presStyleCnt="3"/>
      <dgm:spPr/>
    </dgm:pt>
    <dgm:pt modelId="{37245778-B2AD-4698-A387-F5B5A8BA6677}" type="pres">
      <dgm:prSet presAssocID="{E9D6EF47-F699-466F-81BD-8C71CFCE20B6}" presName="connectorText" presStyleLbl="sibTrans2D1" presStyleIdx="1" presStyleCnt="3"/>
      <dgm:spPr/>
    </dgm:pt>
    <dgm:pt modelId="{3E624A77-E0DB-4226-BDF0-A6C86E3702E8}" type="pres">
      <dgm:prSet presAssocID="{3C8492E0-8FF2-4E95-918C-91F5C2F63C5D}" presName="node" presStyleLbl="node1" presStyleIdx="2" presStyleCnt="3">
        <dgm:presLayoutVars>
          <dgm:bulletEnabled val="1"/>
        </dgm:presLayoutVars>
      </dgm:prSet>
      <dgm:spPr/>
    </dgm:pt>
    <dgm:pt modelId="{24A6EDD9-1040-40D7-B49B-D5919D360DB6}" type="pres">
      <dgm:prSet presAssocID="{30266A72-C9AA-4DBD-875D-78E964DF4240}" presName="sibTrans" presStyleLbl="sibTrans2D1" presStyleIdx="2" presStyleCnt="3" custLinFactNeighborX="-32820" custLinFactNeighborY="-28301"/>
      <dgm:spPr/>
    </dgm:pt>
    <dgm:pt modelId="{EDCF8979-3977-42FF-869E-D215044EE942}" type="pres">
      <dgm:prSet presAssocID="{30266A72-C9AA-4DBD-875D-78E964DF4240}" presName="connectorText" presStyleLbl="sibTrans2D1" presStyleIdx="2" presStyleCnt="3"/>
      <dgm:spPr/>
    </dgm:pt>
  </dgm:ptLst>
  <dgm:cxnLst>
    <dgm:cxn modelId="{05AAF402-6FD2-4D12-8BFD-628B40A01A75}" type="presOf" srcId="{30266A72-C9AA-4DBD-875D-78E964DF4240}" destId="{24A6EDD9-1040-40D7-B49B-D5919D360DB6}" srcOrd="0" destOrd="0" presId="urn:microsoft.com/office/officeart/2005/8/layout/cycle7"/>
    <dgm:cxn modelId="{BB53D807-055B-44B9-8CE9-A0C7AE532200}" srcId="{BC8097BD-5A4B-4D14-9E05-D85016FDD7D9}" destId="{2D17AEEE-712E-4119-883C-3A78184BCD12}" srcOrd="0" destOrd="0" parTransId="{30BB8144-D963-4AB7-9732-0435F4703BDC}" sibTransId="{1E5E75A3-8065-497D-B264-C7AFDFEFFDEB}"/>
    <dgm:cxn modelId="{4EFF7709-93F3-4C37-94B6-A379000BBD5C}" type="presOf" srcId="{E9D6EF47-F699-466F-81BD-8C71CFCE20B6}" destId="{37245778-B2AD-4698-A387-F5B5A8BA6677}" srcOrd="1" destOrd="0" presId="urn:microsoft.com/office/officeart/2005/8/layout/cycle7"/>
    <dgm:cxn modelId="{7DA3A81A-8CD6-4BE1-AA61-2B45DF12BA29}" type="presOf" srcId="{30266A72-C9AA-4DBD-875D-78E964DF4240}" destId="{EDCF8979-3977-42FF-869E-D215044EE942}" srcOrd="1" destOrd="0" presId="urn:microsoft.com/office/officeart/2005/8/layout/cycle7"/>
    <dgm:cxn modelId="{E1B23878-3323-4D77-B32A-652B92350BC3}" type="presOf" srcId="{34570B88-6D18-4D61-B688-EE73E7F3F4F0}" destId="{7F6B87C6-8573-4318-A3DC-EFABCA72107D}" srcOrd="0" destOrd="0" presId="urn:microsoft.com/office/officeart/2005/8/layout/cycle7"/>
    <dgm:cxn modelId="{82F4DBA2-1B97-44D5-9594-8D329100E7E9}" type="presOf" srcId="{3C8492E0-8FF2-4E95-918C-91F5C2F63C5D}" destId="{3E624A77-E0DB-4226-BDF0-A6C86E3702E8}" srcOrd="0" destOrd="0" presId="urn:microsoft.com/office/officeart/2005/8/layout/cycle7"/>
    <dgm:cxn modelId="{913859B7-6A5B-48D5-A8C8-606937049E31}" type="presOf" srcId="{1E5E75A3-8065-497D-B264-C7AFDFEFFDEB}" destId="{458D1926-C40D-465B-A0FB-07523A1FA449}" srcOrd="0" destOrd="0" presId="urn:microsoft.com/office/officeart/2005/8/layout/cycle7"/>
    <dgm:cxn modelId="{C77359B9-2AF8-4AC6-9296-643F86092985}" type="presOf" srcId="{1E5E75A3-8065-497D-B264-C7AFDFEFFDEB}" destId="{9933952D-104C-4EAA-B3F9-76BC5A769071}" srcOrd="1" destOrd="0" presId="urn:microsoft.com/office/officeart/2005/8/layout/cycle7"/>
    <dgm:cxn modelId="{B1B2E0BC-7DAB-458C-9322-11D310C3EBF3}" type="presOf" srcId="{2D17AEEE-712E-4119-883C-3A78184BCD12}" destId="{43F33D47-750C-4FE3-BC25-DD283A86BB16}" srcOrd="0" destOrd="0" presId="urn:microsoft.com/office/officeart/2005/8/layout/cycle7"/>
    <dgm:cxn modelId="{383995E4-A385-4441-880F-D87A35446186}" type="presOf" srcId="{BC8097BD-5A4B-4D14-9E05-D85016FDD7D9}" destId="{1F4E0435-0429-48FB-8561-6353EA38C6D0}" srcOrd="0" destOrd="0" presId="urn:microsoft.com/office/officeart/2005/8/layout/cycle7"/>
    <dgm:cxn modelId="{198B1AF2-9CD9-4D4A-8CAD-C0C03F3EC4E9}" srcId="{BC8097BD-5A4B-4D14-9E05-D85016FDD7D9}" destId="{3C8492E0-8FF2-4E95-918C-91F5C2F63C5D}" srcOrd="2" destOrd="0" parTransId="{700F1855-13E8-49B7-85C6-0BE8CEB2DA59}" sibTransId="{30266A72-C9AA-4DBD-875D-78E964DF4240}"/>
    <dgm:cxn modelId="{F85E95F9-EF39-4401-BB44-00BDA51DEC67}" srcId="{BC8097BD-5A4B-4D14-9E05-D85016FDD7D9}" destId="{34570B88-6D18-4D61-B688-EE73E7F3F4F0}" srcOrd="1" destOrd="0" parTransId="{94DE967F-9C47-4B3F-B78A-955182357934}" sibTransId="{E9D6EF47-F699-466F-81BD-8C71CFCE20B6}"/>
    <dgm:cxn modelId="{DD23C5FF-CF28-49A9-8866-30FDD085F134}" type="presOf" srcId="{E9D6EF47-F699-466F-81BD-8C71CFCE20B6}" destId="{088FF796-D272-4C04-A68C-122CB32AAE50}" srcOrd="0" destOrd="0" presId="urn:microsoft.com/office/officeart/2005/8/layout/cycle7"/>
    <dgm:cxn modelId="{4E80FED5-5F56-412C-99B8-E385E2FC11D9}" type="presParOf" srcId="{1F4E0435-0429-48FB-8561-6353EA38C6D0}" destId="{43F33D47-750C-4FE3-BC25-DD283A86BB16}" srcOrd="0" destOrd="0" presId="urn:microsoft.com/office/officeart/2005/8/layout/cycle7"/>
    <dgm:cxn modelId="{D599AE3A-6127-43D2-B0DB-72DE3E56B250}" type="presParOf" srcId="{1F4E0435-0429-48FB-8561-6353EA38C6D0}" destId="{458D1926-C40D-465B-A0FB-07523A1FA449}" srcOrd="1" destOrd="0" presId="urn:microsoft.com/office/officeart/2005/8/layout/cycle7"/>
    <dgm:cxn modelId="{A42062A8-4BDD-4462-890D-F9C42631E1AD}" type="presParOf" srcId="{458D1926-C40D-465B-A0FB-07523A1FA449}" destId="{9933952D-104C-4EAA-B3F9-76BC5A769071}" srcOrd="0" destOrd="0" presId="urn:microsoft.com/office/officeart/2005/8/layout/cycle7"/>
    <dgm:cxn modelId="{BF5555D5-210B-4762-B762-CC87FCCD5148}" type="presParOf" srcId="{1F4E0435-0429-48FB-8561-6353EA38C6D0}" destId="{7F6B87C6-8573-4318-A3DC-EFABCA72107D}" srcOrd="2" destOrd="0" presId="urn:microsoft.com/office/officeart/2005/8/layout/cycle7"/>
    <dgm:cxn modelId="{2231168D-C3D9-47A8-A2D6-C820EDFB6E17}" type="presParOf" srcId="{1F4E0435-0429-48FB-8561-6353EA38C6D0}" destId="{088FF796-D272-4C04-A68C-122CB32AAE50}" srcOrd="3" destOrd="0" presId="urn:microsoft.com/office/officeart/2005/8/layout/cycle7"/>
    <dgm:cxn modelId="{B8998F48-F558-411A-95AC-439DE58E0016}" type="presParOf" srcId="{088FF796-D272-4C04-A68C-122CB32AAE50}" destId="{37245778-B2AD-4698-A387-F5B5A8BA6677}" srcOrd="0" destOrd="0" presId="urn:microsoft.com/office/officeart/2005/8/layout/cycle7"/>
    <dgm:cxn modelId="{33D859CF-71DC-43EC-AAAD-1207C1DF4C12}" type="presParOf" srcId="{1F4E0435-0429-48FB-8561-6353EA38C6D0}" destId="{3E624A77-E0DB-4226-BDF0-A6C86E3702E8}" srcOrd="4" destOrd="0" presId="urn:microsoft.com/office/officeart/2005/8/layout/cycle7"/>
    <dgm:cxn modelId="{ACA6A831-876C-4D6A-8F43-91B4726F80A4}" type="presParOf" srcId="{1F4E0435-0429-48FB-8561-6353EA38C6D0}" destId="{24A6EDD9-1040-40D7-B49B-D5919D360DB6}" srcOrd="5" destOrd="0" presId="urn:microsoft.com/office/officeart/2005/8/layout/cycle7"/>
    <dgm:cxn modelId="{417E3033-D3F1-4C0E-9791-7497C4CC376C}" type="presParOf" srcId="{24A6EDD9-1040-40D7-B49B-D5919D360DB6}" destId="{EDCF8979-3977-42FF-869E-D215044EE942}" srcOrd="0" destOrd="0" presId="urn:microsoft.com/office/officeart/2005/8/layout/cycle7"/>
  </dgm:cxnLst>
  <dgm:bg>
    <a:solidFill>
      <a:schemeClr val="accent1">
        <a:lumMod val="20000"/>
        <a:lumOff val="80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BE26C98-BDDE-4893-82D2-5BB518D7CAA6}" type="doc">
      <dgm:prSet loTypeId="urn:microsoft.com/office/officeart/2005/8/layout/hChevron3" loCatId="process" qsTypeId="urn:microsoft.com/office/officeart/2005/8/quickstyle/simple1" qsCatId="simple" csTypeId="urn:microsoft.com/office/officeart/2005/8/colors/accent1_2" csCatId="accent1" phldr="1"/>
      <dgm:spPr/>
    </dgm:pt>
    <dgm:pt modelId="{6B6D6123-0930-4951-A6A8-FC998AE6EC2C}">
      <dgm:prSet phldrT="[besedilo]">
        <dgm:style>
          <a:lnRef idx="1">
            <a:schemeClr val="accent1"/>
          </a:lnRef>
          <a:fillRef idx="2">
            <a:schemeClr val="accent1"/>
          </a:fillRef>
          <a:effectRef idx="1">
            <a:schemeClr val="accent1"/>
          </a:effectRef>
          <a:fontRef idx="minor">
            <a:schemeClr val="dk1"/>
          </a:fontRef>
        </dgm:style>
      </dgm:prSet>
      <dgm:spPr>
        <a:solidFill>
          <a:schemeClr val="accent1">
            <a:lumMod val="75000"/>
          </a:schemeClr>
        </a:solidFill>
      </dgm:spPr>
      <dgm:t>
        <a:bodyPr/>
        <a:lstStyle/>
        <a:p>
          <a:r>
            <a:rPr lang="sl-SI" dirty="0"/>
            <a:t>1 - zakonodajna</a:t>
          </a:r>
        </a:p>
      </dgm:t>
    </dgm:pt>
    <dgm:pt modelId="{7D2B9E2E-0AC0-4317-89EF-5AA4163A2151}" type="parTrans" cxnId="{97E2E039-8C6B-4B2E-B96E-3A153A0E3E0D}">
      <dgm:prSet/>
      <dgm:spPr/>
      <dgm:t>
        <a:bodyPr/>
        <a:lstStyle/>
        <a:p>
          <a:endParaRPr lang="sl-SI"/>
        </a:p>
      </dgm:t>
    </dgm:pt>
    <dgm:pt modelId="{40155F02-300D-41C8-AA15-8A5BB7151AB9}" type="sibTrans" cxnId="{97E2E039-8C6B-4B2E-B96E-3A153A0E3E0D}">
      <dgm:prSet/>
      <dgm:spPr/>
      <dgm:t>
        <a:bodyPr/>
        <a:lstStyle/>
        <a:p>
          <a:endParaRPr lang="sl-SI"/>
        </a:p>
      </dgm:t>
    </dgm:pt>
    <dgm:pt modelId="{D62B7AB2-189A-49EB-BE15-529F871F8988}">
      <dgm:prSet phldrT="[besedilo]"/>
      <dgm:spPr>
        <a:solidFill>
          <a:schemeClr val="accent1">
            <a:lumMod val="60000"/>
            <a:lumOff val="40000"/>
          </a:schemeClr>
        </a:solidFill>
      </dgm:spPr>
      <dgm:t>
        <a:bodyPr/>
        <a:lstStyle/>
        <a:p>
          <a:r>
            <a:rPr lang="sl-SI" dirty="0"/>
            <a:t>2 - sodna</a:t>
          </a:r>
        </a:p>
      </dgm:t>
    </dgm:pt>
    <dgm:pt modelId="{D7F5DB8D-9E23-42D1-94EB-3EA121B1CB05}" type="parTrans" cxnId="{8A35449D-6E51-4EDC-A95D-EB3E32C093AC}">
      <dgm:prSet/>
      <dgm:spPr/>
      <dgm:t>
        <a:bodyPr/>
        <a:lstStyle/>
        <a:p>
          <a:endParaRPr lang="sl-SI"/>
        </a:p>
      </dgm:t>
    </dgm:pt>
    <dgm:pt modelId="{932B2738-855F-4C77-A5E1-E501529EC1FF}" type="sibTrans" cxnId="{8A35449D-6E51-4EDC-A95D-EB3E32C093AC}">
      <dgm:prSet/>
      <dgm:spPr/>
      <dgm:t>
        <a:bodyPr/>
        <a:lstStyle/>
        <a:p>
          <a:endParaRPr lang="sl-SI"/>
        </a:p>
      </dgm:t>
    </dgm:pt>
    <dgm:pt modelId="{EE022E72-FA69-46FA-AF92-4FD189A44FAE}">
      <dgm:prSet phldrT="[besedilo]"/>
      <dgm:spPr>
        <a:solidFill>
          <a:schemeClr val="accent1">
            <a:lumMod val="40000"/>
            <a:lumOff val="60000"/>
          </a:schemeClr>
        </a:solidFill>
      </dgm:spPr>
      <dgm:t>
        <a:bodyPr/>
        <a:lstStyle/>
        <a:p>
          <a:r>
            <a:rPr lang="sl-SI" dirty="0"/>
            <a:t>3 -administrativna</a:t>
          </a:r>
        </a:p>
      </dgm:t>
    </dgm:pt>
    <dgm:pt modelId="{539D4327-C93A-4287-B3A3-07A67F5EA883}" type="parTrans" cxnId="{6497FE0F-CD2F-4708-9D6C-E8C52603F7F7}">
      <dgm:prSet/>
      <dgm:spPr/>
      <dgm:t>
        <a:bodyPr/>
        <a:lstStyle/>
        <a:p>
          <a:endParaRPr lang="sl-SI"/>
        </a:p>
      </dgm:t>
    </dgm:pt>
    <dgm:pt modelId="{E299D375-845A-4D82-B6A0-0FB736BD1970}" type="sibTrans" cxnId="{6497FE0F-CD2F-4708-9D6C-E8C52603F7F7}">
      <dgm:prSet/>
      <dgm:spPr/>
      <dgm:t>
        <a:bodyPr/>
        <a:lstStyle/>
        <a:p>
          <a:endParaRPr lang="sl-SI"/>
        </a:p>
      </dgm:t>
    </dgm:pt>
    <dgm:pt modelId="{7CA3937C-3538-4766-8959-B1A4BFAB412D}" type="pres">
      <dgm:prSet presAssocID="{CBE26C98-BDDE-4893-82D2-5BB518D7CAA6}" presName="Name0" presStyleCnt="0">
        <dgm:presLayoutVars>
          <dgm:dir/>
          <dgm:resizeHandles val="exact"/>
        </dgm:presLayoutVars>
      </dgm:prSet>
      <dgm:spPr/>
    </dgm:pt>
    <dgm:pt modelId="{A4469E5A-A056-4371-8E00-8C1FA907C04C}" type="pres">
      <dgm:prSet presAssocID="{6B6D6123-0930-4951-A6A8-FC998AE6EC2C}" presName="parTxOnly" presStyleLbl="node1" presStyleIdx="0" presStyleCnt="3">
        <dgm:presLayoutVars>
          <dgm:bulletEnabled val="1"/>
        </dgm:presLayoutVars>
      </dgm:prSet>
      <dgm:spPr/>
    </dgm:pt>
    <dgm:pt modelId="{177AD831-8460-4FC2-BA85-F1758EE28EE2}" type="pres">
      <dgm:prSet presAssocID="{40155F02-300D-41C8-AA15-8A5BB7151AB9}" presName="parSpace" presStyleCnt="0"/>
      <dgm:spPr/>
    </dgm:pt>
    <dgm:pt modelId="{B3979762-0D1A-49DF-B0B7-13BED3DDFDCC}" type="pres">
      <dgm:prSet presAssocID="{D62B7AB2-189A-49EB-BE15-529F871F8988}" presName="parTxOnly" presStyleLbl="node1" presStyleIdx="1" presStyleCnt="3">
        <dgm:presLayoutVars>
          <dgm:bulletEnabled val="1"/>
        </dgm:presLayoutVars>
      </dgm:prSet>
      <dgm:spPr/>
    </dgm:pt>
    <dgm:pt modelId="{427D8A8C-009F-44A8-A418-1C40163C4D08}" type="pres">
      <dgm:prSet presAssocID="{932B2738-855F-4C77-A5E1-E501529EC1FF}" presName="parSpace" presStyleCnt="0"/>
      <dgm:spPr/>
    </dgm:pt>
    <dgm:pt modelId="{CFA044AD-047D-4A8F-9751-625E634087A5}" type="pres">
      <dgm:prSet presAssocID="{EE022E72-FA69-46FA-AF92-4FD189A44FAE}" presName="parTxOnly" presStyleLbl="node1" presStyleIdx="2" presStyleCnt="3">
        <dgm:presLayoutVars>
          <dgm:bulletEnabled val="1"/>
        </dgm:presLayoutVars>
      </dgm:prSet>
      <dgm:spPr/>
    </dgm:pt>
  </dgm:ptLst>
  <dgm:cxnLst>
    <dgm:cxn modelId="{6497FE0F-CD2F-4708-9D6C-E8C52603F7F7}" srcId="{CBE26C98-BDDE-4893-82D2-5BB518D7CAA6}" destId="{EE022E72-FA69-46FA-AF92-4FD189A44FAE}" srcOrd="2" destOrd="0" parTransId="{539D4327-C93A-4287-B3A3-07A67F5EA883}" sibTransId="{E299D375-845A-4D82-B6A0-0FB736BD1970}"/>
    <dgm:cxn modelId="{97E2E039-8C6B-4B2E-B96E-3A153A0E3E0D}" srcId="{CBE26C98-BDDE-4893-82D2-5BB518D7CAA6}" destId="{6B6D6123-0930-4951-A6A8-FC998AE6EC2C}" srcOrd="0" destOrd="0" parTransId="{7D2B9E2E-0AC0-4317-89EF-5AA4163A2151}" sibTransId="{40155F02-300D-41C8-AA15-8A5BB7151AB9}"/>
    <dgm:cxn modelId="{A87EED46-5EE4-4CBD-B572-684252881E09}" type="presOf" srcId="{CBE26C98-BDDE-4893-82D2-5BB518D7CAA6}" destId="{7CA3937C-3538-4766-8959-B1A4BFAB412D}" srcOrd="0" destOrd="0" presId="urn:microsoft.com/office/officeart/2005/8/layout/hChevron3"/>
    <dgm:cxn modelId="{2C13C071-8A7F-453A-92F8-C6335ECB6E6B}" type="presOf" srcId="{6B6D6123-0930-4951-A6A8-FC998AE6EC2C}" destId="{A4469E5A-A056-4371-8E00-8C1FA907C04C}" srcOrd="0" destOrd="0" presId="urn:microsoft.com/office/officeart/2005/8/layout/hChevron3"/>
    <dgm:cxn modelId="{E0112D99-8134-44B2-AA40-B30BB4B15E79}" type="presOf" srcId="{EE022E72-FA69-46FA-AF92-4FD189A44FAE}" destId="{CFA044AD-047D-4A8F-9751-625E634087A5}" srcOrd="0" destOrd="0" presId="urn:microsoft.com/office/officeart/2005/8/layout/hChevron3"/>
    <dgm:cxn modelId="{8A35449D-6E51-4EDC-A95D-EB3E32C093AC}" srcId="{CBE26C98-BDDE-4893-82D2-5BB518D7CAA6}" destId="{D62B7AB2-189A-49EB-BE15-529F871F8988}" srcOrd="1" destOrd="0" parTransId="{D7F5DB8D-9E23-42D1-94EB-3EA121B1CB05}" sibTransId="{932B2738-855F-4C77-A5E1-E501529EC1FF}"/>
    <dgm:cxn modelId="{C2C338E4-84C0-4C35-B8C5-7CD9283CBCA4}" type="presOf" srcId="{D62B7AB2-189A-49EB-BE15-529F871F8988}" destId="{B3979762-0D1A-49DF-B0B7-13BED3DDFDCC}" srcOrd="0" destOrd="0" presId="urn:microsoft.com/office/officeart/2005/8/layout/hChevron3"/>
    <dgm:cxn modelId="{D3C19EFA-1A6F-4CF3-877A-D59743C05B15}" type="presParOf" srcId="{7CA3937C-3538-4766-8959-B1A4BFAB412D}" destId="{A4469E5A-A056-4371-8E00-8C1FA907C04C}" srcOrd="0" destOrd="0" presId="urn:microsoft.com/office/officeart/2005/8/layout/hChevron3"/>
    <dgm:cxn modelId="{38455E35-252C-4A1A-ABBC-2D3309D29426}" type="presParOf" srcId="{7CA3937C-3538-4766-8959-B1A4BFAB412D}" destId="{177AD831-8460-4FC2-BA85-F1758EE28EE2}" srcOrd="1" destOrd="0" presId="urn:microsoft.com/office/officeart/2005/8/layout/hChevron3"/>
    <dgm:cxn modelId="{CDC4D2DE-517E-47B2-962A-5717FF23C349}" type="presParOf" srcId="{7CA3937C-3538-4766-8959-B1A4BFAB412D}" destId="{B3979762-0D1A-49DF-B0B7-13BED3DDFDCC}" srcOrd="2" destOrd="0" presId="urn:microsoft.com/office/officeart/2005/8/layout/hChevron3"/>
    <dgm:cxn modelId="{6AF60987-F96C-462E-A4A0-1EC2E10592D3}" type="presParOf" srcId="{7CA3937C-3538-4766-8959-B1A4BFAB412D}" destId="{427D8A8C-009F-44A8-A418-1C40163C4D08}" srcOrd="3" destOrd="0" presId="urn:microsoft.com/office/officeart/2005/8/layout/hChevron3"/>
    <dgm:cxn modelId="{58DC2EA6-78E8-4211-91F5-A1B03AD713B3}" type="presParOf" srcId="{7CA3937C-3538-4766-8959-B1A4BFAB412D}" destId="{CFA044AD-047D-4A8F-9751-625E634087A5}" srcOrd="4"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F33D47-750C-4FE3-BC25-DD283A86BB16}">
      <dsp:nvSpPr>
        <dsp:cNvPr id="0" name=""/>
        <dsp:cNvSpPr/>
      </dsp:nvSpPr>
      <dsp:spPr>
        <a:xfrm>
          <a:off x="2733537" y="1212"/>
          <a:ext cx="1641858" cy="820929"/>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l-SI" sz="1800" kern="1200" dirty="0"/>
            <a:t>zakonodajna</a:t>
          </a:r>
        </a:p>
      </dsp:txBody>
      <dsp:txXfrm>
        <a:off x="2757581" y="25256"/>
        <a:ext cx="1593770" cy="772841"/>
      </dsp:txXfrm>
    </dsp:sp>
    <dsp:sp modelId="{458D1926-C40D-465B-A0FB-07523A1FA449}">
      <dsp:nvSpPr>
        <dsp:cNvPr id="0" name=""/>
        <dsp:cNvSpPr/>
      </dsp:nvSpPr>
      <dsp:spPr>
        <a:xfrm rot="3600000">
          <a:off x="4026301" y="1368965"/>
          <a:ext cx="857123" cy="287325"/>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sl-SI" sz="1300" kern="1200"/>
        </a:p>
      </dsp:txBody>
      <dsp:txXfrm>
        <a:off x="4112499" y="1426430"/>
        <a:ext cx="684728" cy="172395"/>
      </dsp:txXfrm>
    </dsp:sp>
    <dsp:sp modelId="{7F6B87C6-8573-4318-A3DC-EFABCA72107D}">
      <dsp:nvSpPr>
        <dsp:cNvPr id="0" name=""/>
        <dsp:cNvSpPr/>
      </dsp:nvSpPr>
      <dsp:spPr>
        <a:xfrm>
          <a:off x="4090169" y="2350967"/>
          <a:ext cx="1641858" cy="820929"/>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l-SI" sz="1800" kern="1200" dirty="0"/>
            <a:t>administrativna</a:t>
          </a:r>
        </a:p>
      </dsp:txBody>
      <dsp:txXfrm>
        <a:off x="4114213" y="2375011"/>
        <a:ext cx="1593770" cy="772841"/>
      </dsp:txXfrm>
    </dsp:sp>
    <dsp:sp modelId="{088FF796-D272-4C04-A68C-122CB32AAE50}">
      <dsp:nvSpPr>
        <dsp:cNvPr id="0" name=""/>
        <dsp:cNvSpPr/>
      </dsp:nvSpPr>
      <dsp:spPr>
        <a:xfrm rot="10800000">
          <a:off x="3125905" y="2617769"/>
          <a:ext cx="857123" cy="287325"/>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sl-SI" sz="1300" kern="1200"/>
        </a:p>
      </dsp:txBody>
      <dsp:txXfrm rot="10800000">
        <a:off x="3212102" y="2675234"/>
        <a:ext cx="684728" cy="172395"/>
      </dsp:txXfrm>
    </dsp:sp>
    <dsp:sp modelId="{3E624A77-E0DB-4226-BDF0-A6C86E3702E8}">
      <dsp:nvSpPr>
        <dsp:cNvPr id="0" name=""/>
        <dsp:cNvSpPr/>
      </dsp:nvSpPr>
      <dsp:spPr>
        <a:xfrm>
          <a:off x="1376906" y="2350967"/>
          <a:ext cx="1641858" cy="820929"/>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l-SI" sz="1800" kern="1200" dirty="0"/>
            <a:t>sodna</a:t>
          </a:r>
        </a:p>
      </dsp:txBody>
      <dsp:txXfrm>
        <a:off x="1400950" y="2375011"/>
        <a:ext cx="1593770" cy="772841"/>
      </dsp:txXfrm>
    </dsp:sp>
    <dsp:sp modelId="{24A6EDD9-1040-40D7-B49B-D5919D360DB6}">
      <dsp:nvSpPr>
        <dsp:cNvPr id="0" name=""/>
        <dsp:cNvSpPr/>
      </dsp:nvSpPr>
      <dsp:spPr>
        <a:xfrm rot="18000000">
          <a:off x="2166281" y="1361575"/>
          <a:ext cx="857123" cy="287325"/>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sl-SI" sz="1300" kern="1200"/>
        </a:p>
      </dsp:txBody>
      <dsp:txXfrm>
        <a:off x="2252479" y="1419040"/>
        <a:ext cx="684728" cy="1723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469E5A-A056-4371-8E00-8C1FA907C04C}">
      <dsp:nvSpPr>
        <dsp:cNvPr id="0" name=""/>
        <dsp:cNvSpPr/>
      </dsp:nvSpPr>
      <dsp:spPr>
        <a:xfrm>
          <a:off x="3976" y="2013817"/>
          <a:ext cx="3477578" cy="1391031"/>
        </a:xfrm>
        <a:prstGeom prst="homePlate">
          <a:avLst/>
        </a:prstGeom>
        <a:solidFill>
          <a:schemeClr val="accent1">
            <a:lumMod val="75000"/>
          </a:schemeClr>
        </a:solidFill>
        <a:ln w="9525"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3350" tIns="66675" rIns="33338" bIns="66675" numCol="1" spcCol="1270" anchor="ctr" anchorCtr="0">
          <a:noAutofit/>
        </a:bodyPr>
        <a:lstStyle/>
        <a:p>
          <a:pPr marL="0" lvl="0" indent="0" algn="ctr" defTabSz="1111250">
            <a:lnSpc>
              <a:spcPct val="90000"/>
            </a:lnSpc>
            <a:spcBef>
              <a:spcPct val="0"/>
            </a:spcBef>
            <a:spcAft>
              <a:spcPct val="35000"/>
            </a:spcAft>
            <a:buNone/>
          </a:pPr>
          <a:r>
            <a:rPr lang="sl-SI" sz="2500" kern="1200" dirty="0"/>
            <a:t>1 - zakonodajna</a:t>
          </a:r>
        </a:p>
      </dsp:txBody>
      <dsp:txXfrm>
        <a:off x="3976" y="2013817"/>
        <a:ext cx="3129820" cy="1391031"/>
      </dsp:txXfrm>
    </dsp:sp>
    <dsp:sp modelId="{B3979762-0D1A-49DF-B0B7-13BED3DDFDCC}">
      <dsp:nvSpPr>
        <dsp:cNvPr id="0" name=""/>
        <dsp:cNvSpPr/>
      </dsp:nvSpPr>
      <dsp:spPr>
        <a:xfrm>
          <a:off x="2786039" y="2013817"/>
          <a:ext cx="3477578" cy="1391031"/>
        </a:xfrm>
        <a:prstGeom prst="chevron">
          <a:avLst/>
        </a:prstGeom>
        <a:solidFill>
          <a:schemeClr val="accent1">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66675" rIns="33338" bIns="66675" numCol="1" spcCol="1270" anchor="ctr" anchorCtr="0">
          <a:noAutofit/>
        </a:bodyPr>
        <a:lstStyle/>
        <a:p>
          <a:pPr marL="0" lvl="0" indent="0" algn="ctr" defTabSz="1111250">
            <a:lnSpc>
              <a:spcPct val="90000"/>
            </a:lnSpc>
            <a:spcBef>
              <a:spcPct val="0"/>
            </a:spcBef>
            <a:spcAft>
              <a:spcPct val="35000"/>
            </a:spcAft>
            <a:buNone/>
          </a:pPr>
          <a:r>
            <a:rPr lang="sl-SI" sz="2500" kern="1200" dirty="0"/>
            <a:t>2 - sodna</a:t>
          </a:r>
        </a:p>
      </dsp:txBody>
      <dsp:txXfrm>
        <a:off x="3481555" y="2013817"/>
        <a:ext cx="2086547" cy="1391031"/>
      </dsp:txXfrm>
    </dsp:sp>
    <dsp:sp modelId="{CFA044AD-047D-4A8F-9751-625E634087A5}">
      <dsp:nvSpPr>
        <dsp:cNvPr id="0" name=""/>
        <dsp:cNvSpPr/>
      </dsp:nvSpPr>
      <dsp:spPr>
        <a:xfrm>
          <a:off x="5568102" y="2013817"/>
          <a:ext cx="3477578" cy="1391031"/>
        </a:xfrm>
        <a:prstGeom prst="chevron">
          <a:avLst/>
        </a:prstGeom>
        <a:solidFill>
          <a:schemeClr val="accent1">
            <a:lumMod val="40000"/>
            <a:lumOff val="6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66675" rIns="33338" bIns="66675" numCol="1" spcCol="1270" anchor="ctr" anchorCtr="0">
          <a:noAutofit/>
        </a:bodyPr>
        <a:lstStyle/>
        <a:p>
          <a:pPr marL="0" lvl="0" indent="0" algn="ctr" defTabSz="1111250">
            <a:lnSpc>
              <a:spcPct val="90000"/>
            </a:lnSpc>
            <a:spcBef>
              <a:spcPct val="0"/>
            </a:spcBef>
            <a:spcAft>
              <a:spcPct val="35000"/>
            </a:spcAft>
            <a:buNone/>
          </a:pPr>
          <a:r>
            <a:rPr lang="sl-SI" sz="2500" kern="1200" dirty="0"/>
            <a:t>3 -administrativna</a:t>
          </a:r>
        </a:p>
      </dsp:txBody>
      <dsp:txXfrm>
        <a:off x="6263618" y="2013817"/>
        <a:ext cx="2086547" cy="1391031"/>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889938" cy="49534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777607" y="0"/>
            <a:ext cx="2889938" cy="495348"/>
          </a:xfrm>
          <a:prstGeom prst="rect">
            <a:avLst/>
          </a:prstGeom>
        </p:spPr>
        <p:txBody>
          <a:bodyPr vert="horz" lIns="91440" tIns="45720" rIns="91440" bIns="45720" rtlCol="0"/>
          <a:lstStyle>
            <a:lvl1pPr algn="r">
              <a:defRPr sz="1200"/>
            </a:lvl1pPr>
          </a:lstStyle>
          <a:p>
            <a:fld id="{4D0E482C-DB1E-48E1-9DB3-DF9F25C8C3D6}" type="datetimeFigureOut">
              <a:rPr lang="sl-SI" smtClean="0"/>
              <a:t>11. 03. 2025</a:t>
            </a:fld>
            <a:endParaRPr lang="sl-SI"/>
          </a:p>
        </p:txBody>
      </p:sp>
      <p:sp>
        <p:nvSpPr>
          <p:cNvPr id="4" name="Označba mesta stranske slike 3"/>
          <p:cNvSpPr>
            <a:spLocks noGrp="1" noRot="1" noChangeAspect="1"/>
          </p:cNvSpPr>
          <p:nvPr>
            <p:ph type="sldImg" idx="2"/>
          </p:nvPr>
        </p:nvSpPr>
        <p:spPr>
          <a:xfrm>
            <a:off x="373063" y="1233488"/>
            <a:ext cx="5922962" cy="3332162"/>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66909" y="4751219"/>
            <a:ext cx="5335270" cy="3887361"/>
          </a:xfrm>
          <a:prstGeom prst="rect">
            <a:avLst/>
          </a:prstGeom>
        </p:spPr>
        <p:txBody>
          <a:bodyPr vert="horz" lIns="91440" tIns="45720" rIns="91440" bIns="45720" rtlCol="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9377317"/>
            <a:ext cx="2889938" cy="49534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777607" y="9377317"/>
            <a:ext cx="2889938" cy="495347"/>
          </a:xfrm>
          <a:prstGeom prst="rect">
            <a:avLst/>
          </a:prstGeom>
        </p:spPr>
        <p:txBody>
          <a:bodyPr vert="horz" lIns="91440" tIns="45720" rIns="91440" bIns="45720" rtlCol="0" anchor="b"/>
          <a:lstStyle>
            <a:lvl1pPr algn="r">
              <a:defRPr sz="1200"/>
            </a:lvl1pPr>
          </a:lstStyle>
          <a:p>
            <a:fld id="{F9F2E536-EE64-42B2-BEF7-7661A5477C3C}" type="slidenum">
              <a:rPr lang="sl-SI" smtClean="0"/>
              <a:t>‹#›</a:t>
            </a:fld>
            <a:endParaRPr lang="sl-SI"/>
          </a:p>
        </p:txBody>
      </p:sp>
    </p:spTree>
    <p:extLst>
      <p:ext uri="{BB962C8B-B14F-4D97-AF65-F5344CB8AC3E}">
        <p14:creationId xmlns:p14="http://schemas.microsoft.com/office/powerpoint/2010/main" val="3931425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en.wikipedia.org/wiki/Megan's_Law"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radiostudent.si/politika/balkan-ekspres/dosmrtna-srbija"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a:p>
        </p:txBody>
      </p:sp>
      <p:sp>
        <p:nvSpPr>
          <p:cNvPr id="4" name="Označba mesta številke diapozitiva 3"/>
          <p:cNvSpPr>
            <a:spLocks noGrp="1"/>
          </p:cNvSpPr>
          <p:nvPr>
            <p:ph type="sldNum" sz="quarter" idx="5"/>
          </p:nvPr>
        </p:nvSpPr>
        <p:spPr/>
        <p:txBody>
          <a:bodyPr/>
          <a:lstStyle/>
          <a:p>
            <a:fld id="{F9F2E536-EE64-42B2-BEF7-7661A5477C3C}" type="slidenum">
              <a:rPr lang="sl-SI" smtClean="0"/>
              <a:t>1</a:t>
            </a:fld>
            <a:endParaRPr lang="sl-SI"/>
          </a:p>
        </p:txBody>
      </p:sp>
    </p:spTree>
    <p:extLst>
      <p:ext uri="{BB962C8B-B14F-4D97-AF65-F5344CB8AC3E}">
        <p14:creationId xmlns:p14="http://schemas.microsoft.com/office/powerpoint/2010/main" val="342246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it-IT" dirty="0"/>
          </a:p>
        </p:txBody>
      </p:sp>
      <p:sp>
        <p:nvSpPr>
          <p:cNvPr id="4" name="Označba mesta številke diapozitiva 3"/>
          <p:cNvSpPr>
            <a:spLocks noGrp="1"/>
          </p:cNvSpPr>
          <p:nvPr>
            <p:ph type="sldNum" sz="quarter" idx="10"/>
          </p:nvPr>
        </p:nvSpPr>
        <p:spPr/>
        <p:txBody>
          <a:bodyPr/>
          <a:lstStyle/>
          <a:p>
            <a:fld id="{F9F2E536-EE64-42B2-BEF7-7661A5477C3C}" type="slidenum">
              <a:rPr lang="sl-SI" smtClean="0"/>
              <a:t>15</a:t>
            </a:fld>
            <a:endParaRPr lang="sl-SI"/>
          </a:p>
        </p:txBody>
      </p:sp>
    </p:spTree>
    <p:extLst>
      <p:ext uri="{BB962C8B-B14F-4D97-AF65-F5344CB8AC3E}">
        <p14:creationId xmlns:p14="http://schemas.microsoft.com/office/powerpoint/2010/main" val="39855939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a:t>Pokojni mož obsojenke je bil nasilen človek, njegova nasilnost pa se je še stopnjevala takrat, ko je bil pijan, kar se je dogajalo pogosto. Z ženo in hčerami je bil pogosto v konfliktu, tako je bilo tudi v času dogodka.</a:t>
            </a:r>
          </a:p>
          <a:p>
            <a:r>
              <a:rPr lang="sl-SI" dirty="0"/>
              <a:t> </a:t>
            </a:r>
          </a:p>
          <a:p>
            <a:r>
              <a:rPr lang="sl-SI" dirty="0"/>
              <a:t>Tistega dne je vinjenega pokojnika okrog devetih zjutraj na dom pripeljal sosed. Takoj se je začel prepirati z obsojenko, ki se je zato umaknila v sobo in prosila hčerko, naj nadaljuje njeno delo. Ta je skušala pomiriti očeta, vendar ji to ni uspelo, saj je začel z macolo razbijati steklo na vratih, nazadnje tudi po vratih, za katerimi je bila obsojenka skupaj z vnukinjo. Zatem je vstopil v sobo in jo zgrabil za vrat ter pričel daviti, med davljenjem pa ji je dejal, da bo tistega dne nekdo umrl, ona ali on. Izpustil jo je šele, ko ga je ustavila hčerka, ki ga je odpeljala na hodnik, kjer jo je oče močno udaril, da je padla po tleh. Obsojenka ji je skušala pomagati, vendar jo je mož s pestjo udaril v glavo. Takrat se je obsojenka vrnila v sobo, kjer je imel mož pod jogijem shranjeno vrv, s katero ji je pred tem že večkrat grozil. Vrv mu je vrgla preko telesa, da bi ga zvezala, dokler se ne pomiri, vendar je mož izvlekel nož in se z njim rešil vrvi, nato pa planil proti hčerki in jo porezal po telesu. S polenom ga je obsojenka nato udarila po roki, da je izpustil nož in se nekoliko umiril. </a:t>
            </a:r>
          </a:p>
          <a:p>
            <a:r>
              <a:rPr lang="sl-SI" dirty="0"/>
              <a:t>Do dejanja je prišlo potem, ko je vnukinja s tal pobrala nož in stekla k sosedom, hči pa se je umaknila v sobo, da preveri svoje poškodbe. Ko sta ostala sama, je obsojenka krajši del vrvi, ki ji je ostal v roki, možu nataknila za vrat takrat, ko ji je obrnil hrbet. Skupaj z možem se je spotaknila ob stopnice, ob tem pa vrv držala zadrgnjeno, kar je trajalo vsaj 5 minut, tako da je mož umrl od zadušitve. </a:t>
            </a:r>
          </a:p>
          <a:p>
            <a:r>
              <a:rPr lang="sl-SI" dirty="0"/>
              <a:t> </a:t>
            </a:r>
          </a:p>
          <a:p>
            <a:r>
              <a:rPr lang="sl-SI" dirty="0"/>
              <a:t>Sodišče je ugotovilo, da je bila obsojenka v stanju bistveno zmanjšanje prištevnosti, kar je tudi upoštevalo kot olajševalno okoliščino pri odmeri kazni. Poleg tega je upoštevalo tudi njeno priznanje dejanja, njeno predhodno nekaznovanost, kot posebne olajševalne okoliščine pa še posebej medsebojne razmere med obsojenko in umrlim, ki so pri obsojenki povzročile dolgotrajno stanje strahu zase in za svojo družino. Zaradi teh posebnih okoliščin je sodišče uporabilo možnost omilitve kazni in obsojenki izreklo kazen 2 let in 6 mesecev zapora.</a:t>
            </a:r>
          </a:p>
          <a:p>
            <a:r>
              <a:rPr lang="sl-SI" dirty="0"/>
              <a:t> </a:t>
            </a:r>
          </a:p>
          <a:p>
            <a:r>
              <a:rPr lang="sl-SI" dirty="0"/>
              <a:t>Obsojenka je začela kazen prestajati v starosti 65 let. Skoraj pol leta je prebila v zaprtem režimu, nato ji je bil dodeljen pol-odprti režim. V zaporu je kazala izjemno pozitiven odnos do dela in življenja, spomini na dejanje in dogodke pred njim pa so bili zanjo izredno travmatični. Pogojno je bila izpuščena je po prestanem 1 letu in 7 mesecih zapora.</a:t>
            </a:r>
          </a:p>
          <a:p>
            <a:endParaRPr lang="it-IT" dirty="0"/>
          </a:p>
          <a:p>
            <a:endParaRPr lang="it-IT" dirty="0"/>
          </a:p>
        </p:txBody>
      </p:sp>
      <p:sp>
        <p:nvSpPr>
          <p:cNvPr id="4" name="Označba mesta številke diapozitiva 3"/>
          <p:cNvSpPr>
            <a:spLocks noGrp="1"/>
          </p:cNvSpPr>
          <p:nvPr>
            <p:ph type="sldNum" sz="quarter" idx="10"/>
          </p:nvPr>
        </p:nvSpPr>
        <p:spPr/>
        <p:txBody>
          <a:bodyPr/>
          <a:lstStyle/>
          <a:p>
            <a:fld id="{F9F2E536-EE64-42B2-BEF7-7661A5477C3C}" type="slidenum">
              <a:rPr lang="sl-SI" smtClean="0"/>
              <a:t>16</a:t>
            </a:fld>
            <a:endParaRPr lang="sl-SI"/>
          </a:p>
        </p:txBody>
      </p:sp>
    </p:spTree>
    <p:extLst>
      <p:ext uri="{BB962C8B-B14F-4D97-AF65-F5344CB8AC3E}">
        <p14:creationId xmlns:p14="http://schemas.microsoft.com/office/powerpoint/2010/main" val="21980841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it-IT" dirty="0"/>
          </a:p>
        </p:txBody>
      </p:sp>
      <p:sp>
        <p:nvSpPr>
          <p:cNvPr id="4" name="Označba mesta številke diapozitiva 3"/>
          <p:cNvSpPr>
            <a:spLocks noGrp="1"/>
          </p:cNvSpPr>
          <p:nvPr>
            <p:ph type="sldNum" sz="quarter" idx="10"/>
          </p:nvPr>
        </p:nvSpPr>
        <p:spPr/>
        <p:txBody>
          <a:bodyPr/>
          <a:lstStyle/>
          <a:p>
            <a:fld id="{F9F2E536-EE64-42B2-BEF7-7661A5477C3C}" type="slidenum">
              <a:rPr lang="sl-SI" smtClean="0"/>
              <a:t>17</a:t>
            </a:fld>
            <a:endParaRPr lang="sl-SI"/>
          </a:p>
        </p:txBody>
      </p:sp>
    </p:spTree>
    <p:extLst>
      <p:ext uri="{BB962C8B-B14F-4D97-AF65-F5344CB8AC3E}">
        <p14:creationId xmlns:p14="http://schemas.microsoft.com/office/powerpoint/2010/main" val="32834064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a:t>1 leto zapora</a:t>
            </a:r>
          </a:p>
          <a:p>
            <a:endParaRPr lang="sl-SI" dirty="0"/>
          </a:p>
          <a:p>
            <a:r>
              <a:rPr lang="sl-SI" dirty="0"/>
              <a:t>Prav tako je v smislu olajševalne okoliščine sodišče upoštevalo tudi ravnanje same oškodovanke, ki bi se kot odrasla oseba morala zavedati odgovornosti za lastno varnost, v nasprotju s tem pa se je spravila v hudo vinjenost in se tudi zaradi lastnega ravnanja izpostavila nevarnostim, ki se ji v takšnem stanju lahko pripetijo.</a:t>
            </a:r>
          </a:p>
          <a:p>
            <a:endParaRPr lang="sl-SI" sz="1200" b="0" i="0" u="none" strike="noStrike" kern="1200" dirty="0">
              <a:solidFill>
                <a:schemeClr val="tx1"/>
              </a:solidFill>
              <a:effectLst/>
              <a:latin typeface="+mn-lt"/>
              <a:ea typeface="+mn-ea"/>
              <a:cs typeface="+mn-cs"/>
            </a:endParaRPr>
          </a:p>
          <a:p>
            <a:r>
              <a:rPr lang="sl-SI" sz="1200" b="0" i="0" u="none" strike="noStrike" kern="1200" dirty="0">
                <a:solidFill>
                  <a:schemeClr val="tx1"/>
                </a:solidFill>
                <a:effectLst/>
                <a:latin typeface="+mn-lt"/>
                <a:ea typeface="+mn-ea"/>
                <a:cs typeface="+mn-cs"/>
              </a:rPr>
              <a:t>I K 15519/2014</a:t>
            </a:r>
            <a:r>
              <a:rPr lang="sl-SI" dirty="0"/>
              <a:t> </a:t>
            </a:r>
            <a:endParaRPr lang="it-IT" dirty="0"/>
          </a:p>
        </p:txBody>
      </p:sp>
      <p:sp>
        <p:nvSpPr>
          <p:cNvPr id="4" name="Označba mesta številke diapozitiva 3"/>
          <p:cNvSpPr>
            <a:spLocks noGrp="1"/>
          </p:cNvSpPr>
          <p:nvPr>
            <p:ph type="sldNum" sz="quarter" idx="10"/>
          </p:nvPr>
        </p:nvSpPr>
        <p:spPr/>
        <p:txBody>
          <a:bodyPr/>
          <a:lstStyle/>
          <a:p>
            <a:fld id="{F9F2E536-EE64-42B2-BEF7-7661A5477C3C}" type="slidenum">
              <a:rPr lang="sl-SI" smtClean="0"/>
              <a:t>20</a:t>
            </a:fld>
            <a:endParaRPr lang="sl-SI"/>
          </a:p>
        </p:txBody>
      </p:sp>
    </p:spTree>
    <p:extLst>
      <p:ext uri="{BB962C8B-B14F-4D97-AF65-F5344CB8AC3E}">
        <p14:creationId xmlns:p14="http://schemas.microsoft.com/office/powerpoint/2010/main" val="42341634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sz="1200" kern="1200" dirty="0">
                <a:solidFill>
                  <a:schemeClr val="tx1"/>
                </a:solidFill>
                <a:effectLst/>
                <a:latin typeface="+mn-lt"/>
                <a:ea typeface="+mn-ea"/>
                <a:cs typeface="+mn-cs"/>
              </a:rPr>
              <a:t>Kako kaznovati posameznike, ki so se s svojim ravnanjem zoperstavili temeljnim družbenim normam? Na to temeljno vprašanje s področja kaznovanja so različne družbe v različnih obdobjih nudile zelo različne odgovore – z izgonom, smrtno ali telesnimi kaznimi, prostostnimi kaznimi, prisilnim delom, finančnimi kaznimi in tako dalje. Precejšnje razlike med ureditvami obstajajo še danes in večina dopušča vsaj nekaj različnih oblik kaznovanja. Kljub temu pa v večini sodobnih ureditev temeljno kazen predstavlja zaporna kazen, katere osnovna značilnost je odvzem prostosti posamezniku, ki je obsojen zaradi določenega kaznivega dejanja. Zaporna kazen v razvoju kazni predstavlja korak k bolj humanemu kaznovanju, saj večinoma nadomešča prej pogoste telesne in celo smrtne kazni.</a:t>
            </a:r>
          </a:p>
          <a:p>
            <a:r>
              <a:rPr lang="sl-SI" sz="1200" kern="1200" dirty="0">
                <a:solidFill>
                  <a:schemeClr val="tx1"/>
                </a:solidFill>
                <a:effectLst/>
                <a:latin typeface="+mn-lt"/>
                <a:ea typeface="+mn-ea"/>
                <a:cs typeface="+mn-cs"/>
              </a:rPr>
              <a:t>A ko govorimo o zaporni kazni, pogosto ni povsem jasno, kaj s tem izrazom opisujemo. Zaporna kazen lahko namreč v praksi pomeni več različnih oblik kaznovanja in pogosto se te oblike precej razlikujejo od družbene percepcije zapora. Ta je namreč precej podobna osnovni </a:t>
            </a:r>
            <a:r>
              <a:rPr lang="sl-SI" sz="1200" kern="1200" dirty="0" err="1">
                <a:solidFill>
                  <a:schemeClr val="tx1"/>
                </a:solidFill>
                <a:effectLst/>
                <a:latin typeface="+mn-lt"/>
                <a:ea typeface="+mn-ea"/>
                <a:cs typeface="+mn-cs"/>
              </a:rPr>
              <a:t>Benthamovi</a:t>
            </a:r>
            <a:r>
              <a:rPr lang="sl-SI" sz="1200" kern="1200" dirty="0">
                <a:solidFill>
                  <a:schemeClr val="tx1"/>
                </a:solidFill>
                <a:effectLst/>
                <a:latin typeface="+mn-lt"/>
                <a:ea typeface="+mn-ea"/>
                <a:cs typeface="+mn-cs"/>
              </a:rPr>
              <a:t> zamisli </a:t>
            </a:r>
            <a:r>
              <a:rPr lang="sl-SI" sz="1200" kern="1200" dirty="0" err="1">
                <a:solidFill>
                  <a:schemeClr val="tx1"/>
                </a:solidFill>
                <a:effectLst/>
                <a:latin typeface="+mn-lt"/>
                <a:ea typeface="+mn-ea"/>
                <a:cs typeface="+mn-cs"/>
              </a:rPr>
              <a:t>panoptikona</a:t>
            </a:r>
            <a:r>
              <a:rPr lang="sl-SI" sz="1200" kern="1200" dirty="0">
                <a:solidFill>
                  <a:schemeClr val="tx1"/>
                </a:solidFill>
                <a:effectLst/>
                <a:latin typeface="+mn-lt"/>
                <a:ea typeface="+mn-ea"/>
                <a:cs typeface="+mn-cs"/>
              </a:rPr>
              <a:t> in zajema popolno podreditev posameznika instituciji, z odvzemom nekaterih temeljnih svoboščin, ki so jih deležni ljudje na prostosti - do gibanja, do zasebnosti, itn. Takšne oblike zapora seveda obstajajo, a znane so tudi drugačne možnosti, kjer je stopnja omejevanja svoboščin bistveno manjša in imajo zaporniki na primer možnost nenadzorovanih obiskov, prostih izhodov, dela zunaj institucije in podobnih ugodnosti, ki delajo življenje v zaporu bolj podobno tistemu zunaj.</a:t>
            </a:r>
          </a:p>
          <a:p>
            <a:r>
              <a:rPr lang="sl-SI" sz="1200" kern="1200" dirty="0">
                <a:solidFill>
                  <a:schemeClr val="tx1"/>
                </a:solidFill>
                <a:effectLst/>
                <a:latin typeface="+mn-lt"/>
                <a:ea typeface="+mn-ea"/>
                <a:cs typeface="+mn-cs"/>
              </a:rPr>
              <a:t>Tovrstne oblike zaporne kazni poznajo praktično vse sodobne ureditve in predstavljajo korak k humanizaciji zapora, a vendarle odpirajo nekatera pomembna vprašanja: kaj velja kot kriterij, glede na katerega bo posamezni obsojenec umeščen v določen zaporski režim; kdo in v kakšnem postopku o tem odloča; kakšna bo stopnja omejevanja svoboščin v posameznem režimu in podobno.</a:t>
            </a:r>
          </a:p>
          <a:p>
            <a:endParaRPr lang="sl-SI" dirty="0"/>
          </a:p>
        </p:txBody>
      </p:sp>
      <p:sp>
        <p:nvSpPr>
          <p:cNvPr id="4" name="Označba mesta številke diapozitiva 3"/>
          <p:cNvSpPr>
            <a:spLocks noGrp="1"/>
          </p:cNvSpPr>
          <p:nvPr>
            <p:ph type="sldNum" sz="quarter" idx="10"/>
          </p:nvPr>
        </p:nvSpPr>
        <p:spPr/>
        <p:txBody>
          <a:bodyPr/>
          <a:lstStyle/>
          <a:p>
            <a:fld id="{FE8941A9-8716-4E83-8F7C-3070955D8DE5}" type="slidenum">
              <a:rPr lang="sl-SI" smtClean="0"/>
              <a:t>21</a:t>
            </a:fld>
            <a:endParaRPr lang="sl-SI"/>
          </a:p>
        </p:txBody>
      </p:sp>
    </p:spTree>
    <p:extLst>
      <p:ext uri="{BB962C8B-B14F-4D97-AF65-F5344CB8AC3E}">
        <p14:creationId xmlns:p14="http://schemas.microsoft.com/office/powerpoint/2010/main" val="1785536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200" kern="1200" dirty="0">
                <a:solidFill>
                  <a:schemeClr val="tx1"/>
                </a:solidFill>
                <a:effectLst/>
                <a:latin typeface="+mn-lt"/>
                <a:ea typeface="+mn-ea"/>
                <a:cs typeface="+mn-cs"/>
              </a:rPr>
              <a:t>Kaznovalno politiko soustvarjajo različni deležniki v družbi, v prvi vrsti zakonodajalec in prek njega pravosodno ministrstvo, v praksi pa najpomembnejšo vlogo igrajo sodišča, ki se jim v zadnjem času z rastjo pogostosti pogajanj o krivdi pridružujejo tožilstva. Po obsodbi so za kaznovalno politiko odgovorni Uprava za izvrševanje kazenskih sankcij (URSIKS) in posamezni zavodi, po novem takšno mesto zaseda tudi Urad za probacijo (UPRO). Vsi ti deležniki delujejo in so umeščeni v nek družben okvir, tako da lahko v najširšem smislu govorimo o tem, da kaznovalno politiko oblikuje družba, vendar je takšna ugotovitev vendarle nekoliko prevelika posplošitev. Veliko število sooblikovalcev ima svoje prednosti in slabosti. Na eni strani je takšna razpršenost moči pozitivna, saj lahko deluje zaviralno na potencialne ekscese (v eno ali drugo smer), ki bi jih promovirala ena skupina zaradi lastnih prepričanj. Poleg tega preprečuje, da bi interesi ene profesionalne skupine prevladali v nečem, kar bi moralo slediti drugim ciljem. Na drugi strani pa je takšna razpršenost težavna predvsem zato, ker hkrati z močjo prerazporeja tudi odgovornost za oblikovanje kaznovalne politike. Tako se posameznim deležnikom lahko zdi, da so v resnici le "izvrševalci" kaznovalne politike, ki je že izoblikovana in ustaljena s strani drugih. Vsako dogovarjanje o spremembah tudi nujno pomeni dolgotrajno usklajevanje in implementacija sprememb vedno prinaša dodatno tveganje neizpolnitve tudi zaradi množice deležnikov.</a:t>
            </a:r>
          </a:p>
          <a:p>
            <a:endParaRPr lang="it-IT" dirty="0"/>
          </a:p>
        </p:txBody>
      </p:sp>
      <p:sp>
        <p:nvSpPr>
          <p:cNvPr id="4" name="Označba mesta številke diapozitiva 3"/>
          <p:cNvSpPr>
            <a:spLocks noGrp="1"/>
          </p:cNvSpPr>
          <p:nvPr>
            <p:ph type="sldNum" sz="quarter" idx="10"/>
          </p:nvPr>
        </p:nvSpPr>
        <p:spPr/>
        <p:txBody>
          <a:bodyPr/>
          <a:lstStyle/>
          <a:p>
            <a:fld id="{F9F2E536-EE64-42B2-BEF7-7661A5477C3C}" type="slidenum">
              <a:rPr lang="sl-SI" smtClean="0"/>
              <a:t>2</a:t>
            </a:fld>
            <a:endParaRPr lang="sl-SI"/>
          </a:p>
        </p:txBody>
      </p:sp>
    </p:spTree>
    <p:extLst>
      <p:ext uri="{BB962C8B-B14F-4D97-AF65-F5344CB8AC3E}">
        <p14:creationId xmlns:p14="http://schemas.microsoft.com/office/powerpoint/2010/main" val="23600654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en-GB" sz="1200" kern="1200">
                <a:solidFill>
                  <a:schemeClr val="tx1"/>
                </a:solidFill>
                <a:effectLst/>
                <a:latin typeface="+mn-lt"/>
                <a:ea typeface="+mn-ea"/>
                <a:cs typeface="+mn-cs"/>
              </a:rPr>
              <a:t>In this vein, </a:t>
            </a:r>
            <a:r>
              <a:rPr lang="en-GB" sz="1200" i="1" kern="1200">
                <a:solidFill>
                  <a:schemeClr val="tx1"/>
                </a:solidFill>
                <a:effectLst/>
                <a:latin typeface="+mn-lt"/>
                <a:ea typeface="+mn-ea"/>
                <a:cs typeface="+mn-cs"/>
              </a:rPr>
              <a:t>legal individualisation</a:t>
            </a:r>
            <a:r>
              <a:rPr lang="en-GB" sz="1200" kern="1200">
                <a:solidFill>
                  <a:schemeClr val="tx1"/>
                </a:solidFill>
                <a:effectLst/>
                <a:latin typeface="+mn-lt"/>
                <a:ea typeface="+mn-ea"/>
                <a:cs typeface="+mn-cs"/>
              </a:rPr>
              <a:t> comprises general and specific decisions with regard to punishment made by the legislator, namely types and forms of criminal sanctions, sentencing principles and statutory ranges, but also general decisions with regard to policing, prosecution, etc. </a:t>
            </a:r>
            <a:r>
              <a:rPr lang="en-GB" sz="1200" i="1" kern="1200">
                <a:solidFill>
                  <a:schemeClr val="tx1"/>
                </a:solidFill>
                <a:effectLst/>
                <a:latin typeface="+mn-lt"/>
                <a:ea typeface="+mn-ea"/>
                <a:cs typeface="+mn-cs"/>
              </a:rPr>
              <a:t>Judicial individualisation</a:t>
            </a:r>
            <a:r>
              <a:rPr lang="en-GB" sz="1200" kern="1200">
                <a:solidFill>
                  <a:schemeClr val="tx1"/>
                </a:solidFill>
                <a:effectLst/>
                <a:latin typeface="+mn-lt"/>
                <a:ea typeface="+mn-ea"/>
                <a:cs typeface="+mn-cs"/>
              </a:rPr>
              <a:t> is the next natural step in the administration of punishment, and is what best corresponds to what is generally understood as sentencing. As typical in continental legal systems it consists of the practical application of abstract statutory rules to practical cases and will be discussed in more detail below. </a:t>
            </a:r>
            <a:r>
              <a:rPr lang="en-GB" sz="1200" i="1" kern="1200">
                <a:solidFill>
                  <a:schemeClr val="tx1"/>
                </a:solidFill>
                <a:effectLst/>
                <a:latin typeface="+mn-lt"/>
                <a:ea typeface="+mn-ea"/>
                <a:cs typeface="+mn-cs"/>
              </a:rPr>
              <a:t>Penitentiary </a:t>
            </a:r>
            <a:r>
              <a:rPr lang="en-GB" sz="1200" kern="1200">
                <a:solidFill>
                  <a:schemeClr val="tx1"/>
                </a:solidFill>
                <a:effectLst/>
                <a:latin typeface="+mn-lt"/>
                <a:ea typeface="+mn-ea"/>
                <a:cs typeface="+mn-cs"/>
              </a:rPr>
              <a:t>(administrative)</a:t>
            </a:r>
            <a:r>
              <a:rPr lang="en-GB" sz="1200" i="1" kern="1200">
                <a:solidFill>
                  <a:schemeClr val="tx1"/>
                </a:solidFill>
                <a:effectLst/>
                <a:latin typeface="+mn-lt"/>
                <a:ea typeface="+mn-ea"/>
                <a:cs typeface="+mn-cs"/>
              </a:rPr>
              <a:t> individualisation</a:t>
            </a:r>
            <a:r>
              <a:rPr lang="en-GB" sz="1200" kern="1200">
                <a:solidFill>
                  <a:schemeClr val="tx1"/>
                </a:solidFill>
                <a:effectLst/>
                <a:latin typeface="+mn-lt"/>
                <a:ea typeface="+mn-ea"/>
                <a:cs typeface="+mn-cs"/>
              </a:rPr>
              <a:t>  is the last phase of the individualisation process and covers the actual administration of punishment, most commonly the administration of imprisonment sentences, but also includes early/conditional release from prison.</a:t>
            </a:r>
            <a:endParaRPr lang="sl-SI"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a:solidFill>
                  <a:schemeClr val="tx1"/>
                </a:solidFill>
                <a:effectLst/>
                <a:latin typeface="+mn-lt"/>
                <a:ea typeface="+mn-ea"/>
                <a:cs typeface="+mn-cs"/>
              </a:rPr>
              <a:t>The concept, much like the one described by Saleilles (2001) in his seminal work on individualisation, takes into consideration different stages of decision-making prior to and after sentencing (Roberts 2009) and is somewhat similar to what Frase (2001, p. 260) terms “pre-adjudication” sentencing, sentencing </a:t>
            </a:r>
            <a:r>
              <a:rPr lang="en-GB" sz="1200" i="1" kern="1200">
                <a:solidFill>
                  <a:schemeClr val="tx1"/>
                </a:solidFill>
                <a:effectLst/>
                <a:latin typeface="+mn-lt"/>
                <a:ea typeface="+mn-ea"/>
                <a:cs typeface="+mn-cs"/>
              </a:rPr>
              <a:t>strictu sensu</a:t>
            </a:r>
            <a:r>
              <a:rPr lang="en-GB" sz="1200" kern="1200">
                <a:solidFill>
                  <a:schemeClr val="tx1"/>
                </a:solidFill>
                <a:effectLst/>
                <a:latin typeface="+mn-lt"/>
                <a:ea typeface="+mn-ea"/>
                <a:cs typeface="+mn-cs"/>
              </a:rPr>
              <a:t> and “post-adjudication” sentencing.</a:t>
            </a:r>
            <a:endParaRPr lang="sl-SI" sz="1200" kern="1200">
              <a:solidFill>
                <a:schemeClr val="tx1"/>
              </a:solidFill>
              <a:effectLst/>
              <a:latin typeface="+mn-lt"/>
              <a:ea typeface="+mn-ea"/>
              <a:cs typeface="+mn-cs"/>
            </a:endParaRPr>
          </a:p>
          <a:p>
            <a:endParaRPr lang="sl-SI"/>
          </a:p>
        </p:txBody>
      </p:sp>
      <p:sp>
        <p:nvSpPr>
          <p:cNvPr id="4" name="Označba mesta številke diapozitiva 3"/>
          <p:cNvSpPr>
            <a:spLocks noGrp="1"/>
          </p:cNvSpPr>
          <p:nvPr>
            <p:ph type="sldNum" sz="quarter" idx="10"/>
          </p:nvPr>
        </p:nvSpPr>
        <p:spPr/>
        <p:txBody>
          <a:bodyPr/>
          <a:lstStyle/>
          <a:p>
            <a:fld id="{FE8941A9-8716-4E83-8F7C-3070955D8DE5}" type="slidenum">
              <a:rPr lang="sl-SI" smtClean="0"/>
              <a:t>3</a:t>
            </a:fld>
            <a:endParaRPr lang="sl-SI"/>
          </a:p>
        </p:txBody>
      </p:sp>
    </p:spTree>
    <p:extLst>
      <p:ext uri="{BB962C8B-B14F-4D97-AF65-F5344CB8AC3E}">
        <p14:creationId xmlns:p14="http://schemas.microsoft.com/office/powerpoint/2010/main" val="2609657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dirty="0" err="1"/>
              <a:t>Setting</a:t>
            </a:r>
            <a:r>
              <a:rPr lang="sl-SI" dirty="0"/>
              <a:t> </a:t>
            </a:r>
            <a:r>
              <a:rPr lang="sl-SI" dirty="0" err="1"/>
              <a:t>the</a:t>
            </a:r>
            <a:r>
              <a:rPr lang="sl-SI" dirty="0"/>
              <a:t> </a:t>
            </a:r>
            <a:r>
              <a:rPr lang="sl-SI" dirty="0" err="1"/>
              <a:t>stage</a:t>
            </a:r>
            <a:endParaRPr lang="sl-SI" dirty="0"/>
          </a:p>
          <a:p>
            <a:endParaRPr lang="sl-SI" b="1" dirty="0"/>
          </a:p>
          <a:p>
            <a:r>
              <a:rPr lang="sl-SI" b="1" dirty="0" err="1"/>
              <a:t>Way</a:t>
            </a:r>
            <a:r>
              <a:rPr lang="sl-SI" b="1" dirty="0"/>
              <a:t> in </a:t>
            </a:r>
            <a:r>
              <a:rPr lang="sl-SI" b="1" dirty="0" err="1"/>
              <a:t>for</a:t>
            </a:r>
            <a:r>
              <a:rPr lang="sl-SI" b="1" dirty="0"/>
              <a:t> </a:t>
            </a:r>
            <a:r>
              <a:rPr lang="sl-SI" b="1" dirty="0" err="1"/>
              <a:t>politics</a:t>
            </a:r>
            <a:endParaRPr lang="sl-SI" b="1" dirty="0"/>
          </a:p>
          <a:p>
            <a:r>
              <a:rPr lang="sl-SI" b="1" dirty="0"/>
              <a:t>Is </a:t>
            </a:r>
            <a:r>
              <a:rPr lang="sl-SI" b="1" dirty="0" err="1"/>
              <a:t>that</a:t>
            </a:r>
            <a:r>
              <a:rPr lang="sl-SI" b="1" dirty="0"/>
              <a:t> </a:t>
            </a:r>
            <a:r>
              <a:rPr lang="sl-SI" b="1" dirty="0" err="1"/>
              <a:t>bad</a:t>
            </a:r>
            <a:r>
              <a:rPr lang="sl-SI" b="1" dirty="0"/>
              <a:t>? </a:t>
            </a:r>
            <a:r>
              <a:rPr lang="sl-SI" b="1" dirty="0" err="1"/>
              <a:t>Or</a:t>
            </a:r>
            <a:r>
              <a:rPr lang="sl-SI" b="1" dirty="0"/>
              <a:t> </a:t>
            </a:r>
            <a:r>
              <a:rPr lang="sl-SI" b="1" dirty="0" err="1"/>
              <a:t>just</a:t>
            </a:r>
            <a:r>
              <a:rPr lang="sl-SI" b="1" dirty="0"/>
              <a:t> </a:t>
            </a:r>
            <a:r>
              <a:rPr lang="sl-SI" b="1" dirty="0" err="1"/>
              <a:t>inevitable</a:t>
            </a:r>
            <a:r>
              <a:rPr lang="sl-SI" b="1" dirty="0"/>
              <a:t>? </a:t>
            </a:r>
            <a:r>
              <a:rPr lang="sl-SI" b="1" dirty="0" err="1"/>
              <a:t>Inherently</a:t>
            </a:r>
            <a:r>
              <a:rPr lang="sl-SI" b="1" dirty="0"/>
              <a:t> </a:t>
            </a:r>
            <a:r>
              <a:rPr lang="sl-SI" b="1" dirty="0" err="1"/>
              <a:t>political</a:t>
            </a:r>
            <a:r>
              <a:rPr lang="sl-SI" b="1" dirty="0"/>
              <a:t> </a:t>
            </a:r>
            <a:r>
              <a:rPr lang="sl-SI" b="1" dirty="0" err="1"/>
              <a:t>questions</a:t>
            </a:r>
            <a:endParaRPr lang="sl-SI" b="1" dirty="0"/>
          </a:p>
          <a:p>
            <a:r>
              <a:rPr lang="sl-SI" b="1" dirty="0"/>
              <a:t>Problem </a:t>
            </a:r>
            <a:r>
              <a:rPr lang="sl-SI" b="1" dirty="0" err="1"/>
              <a:t>of</a:t>
            </a:r>
            <a:r>
              <a:rPr lang="sl-SI" b="1" dirty="0"/>
              <a:t> „</a:t>
            </a:r>
            <a:r>
              <a:rPr lang="sl-SI" b="1" dirty="0" err="1"/>
              <a:t>politics</a:t>
            </a:r>
            <a:r>
              <a:rPr lang="sl-SI" b="1" dirty="0"/>
              <a:t>“ </a:t>
            </a:r>
            <a:r>
              <a:rPr lang="sl-SI" b="1" dirty="0" err="1"/>
              <a:t>vs</a:t>
            </a:r>
            <a:r>
              <a:rPr lang="sl-SI" b="1" dirty="0"/>
              <a:t> „</a:t>
            </a:r>
            <a:r>
              <a:rPr lang="sl-SI" b="1" dirty="0" err="1"/>
              <a:t>political</a:t>
            </a:r>
            <a:r>
              <a:rPr lang="sl-SI" b="1" dirty="0"/>
              <a:t>“</a:t>
            </a:r>
          </a:p>
          <a:p>
            <a:endParaRPr lang="sl-SI" b="1" dirty="0"/>
          </a:p>
          <a:p>
            <a:r>
              <a:rPr lang="sl-SI" b="1" dirty="0" err="1"/>
              <a:t>Who</a:t>
            </a:r>
            <a:r>
              <a:rPr lang="sl-SI" b="1" dirty="0"/>
              <a:t> </a:t>
            </a:r>
            <a:r>
              <a:rPr lang="sl-SI" b="1" dirty="0" err="1"/>
              <a:t>should</a:t>
            </a:r>
            <a:r>
              <a:rPr lang="sl-SI" b="1" dirty="0"/>
              <a:t> be </a:t>
            </a:r>
            <a:r>
              <a:rPr lang="sl-SI" b="1" dirty="0" err="1"/>
              <a:t>doing</a:t>
            </a:r>
            <a:r>
              <a:rPr lang="sl-SI" b="1" dirty="0"/>
              <a:t> it?</a:t>
            </a:r>
          </a:p>
          <a:p>
            <a:r>
              <a:rPr lang="sl-SI" b="1" dirty="0" err="1"/>
              <a:t>Parliament</a:t>
            </a:r>
            <a:r>
              <a:rPr lang="sl-SI" b="1" dirty="0"/>
              <a:t>, </a:t>
            </a:r>
            <a:r>
              <a:rPr lang="sl-SI" b="1" dirty="0" err="1"/>
              <a:t>sentencing</a:t>
            </a:r>
            <a:r>
              <a:rPr lang="sl-SI" b="1" dirty="0"/>
              <a:t> </a:t>
            </a:r>
            <a:r>
              <a:rPr lang="sl-SI" b="1" dirty="0" err="1"/>
              <a:t>bodies</a:t>
            </a:r>
            <a:r>
              <a:rPr lang="sl-SI" b="1" dirty="0"/>
              <a:t> (</a:t>
            </a:r>
            <a:r>
              <a:rPr lang="sl-SI" b="1" dirty="0" err="1"/>
              <a:t>commission</a:t>
            </a:r>
            <a:r>
              <a:rPr lang="sl-SI" b="1" dirty="0"/>
              <a:t>, </a:t>
            </a:r>
            <a:r>
              <a:rPr lang="sl-SI" b="1" dirty="0" err="1"/>
              <a:t>committee</a:t>
            </a:r>
            <a:r>
              <a:rPr lang="sl-SI" b="1" dirty="0"/>
              <a:t>, </a:t>
            </a:r>
            <a:r>
              <a:rPr lang="sl-SI" b="1" dirty="0" err="1"/>
              <a:t>counsil</a:t>
            </a:r>
            <a:r>
              <a:rPr lang="sl-SI" b="1" dirty="0"/>
              <a:t>)</a:t>
            </a:r>
          </a:p>
          <a:p>
            <a:endParaRPr lang="sl-SI" b="1" dirty="0"/>
          </a:p>
          <a:p>
            <a:r>
              <a:rPr lang="sl-SI" b="1" dirty="0" err="1"/>
              <a:t>Influencing</a:t>
            </a:r>
            <a:r>
              <a:rPr lang="sl-SI" b="1" dirty="0"/>
              <a:t> </a:t>
            </a:r>
            <a:r>
              <a:rPr lang="sl-SI" b="1" dirty="0" err="1"/>
              <a:t>without</a:t>
            </a:r>
            <a:r>
              <a:rPr lang="sl-SI" b="1" dirty="0"/>
              <a:t> legislative </a:t>
            </a:r>
            <a:r>
              <a:rPr lang="sl-SI" b="1" dirty="0" err="1"/>
              <a:t>changes</a:t>
            </a:r>
            <a:r>
              <a:rPr lang="sl-SI" b="1" dirty="0"/>
              <a:t> --- </a:t>
            </a:r>
            <a:r>
              <a:rPr lang="sl-SI" b="1" dirty="0" err="1"/>
              <a:t>add</a:t>
            </a:r>
            <a:r>
              <a:rPr lang="sl-SI" b="1" dirty="0"/>
              <a:t> </a:t>
            </a:r>
            <a:r>
              <a:rPr lang="sl-SI" b="1" dirty="0" err="1"/>
              <a:t>another</a:t>
            </a:r>
            <a:r>
              <a:rPr lang="sl-SI" b="1" dirty="0"/>
              <a:t> </a:t>
            </a:r>
            <a:r>
              <a:rPr lang="sl-SI" b="1" dirty="0" err="1"/>
              <a:t>phase</a:t>
            </a:r>
            <a:r>
              <a:rPr lang="sl-SI" b="1" dirty="0"/>
              <a:t>? </a:t>
            </a:r>
            <a:r>
              <a:rPr lang="sl-SI" b="1" dirty="0" err="1"/>
              <a:t>The</a:t>
            </a:r>
            <a:r>
              <a:rPr lang="sl-SI" b="1" dirty="0"/>
              <a:t> </a:t>
            </a:r>
            <a:r>
              <a:rPr lang="sl-SI" b="1" dirty="0" err="1"/>
              <a:t>public</a:t>
            </a:r>
            <a:r>
              <a:rPr lang="sl-SI" b="1" dirty="0"/>
              <a:t> sentiment?</a:t>
            </a:r>
          </a:p>
          <a:p>
            <a:endParaRPr lang="sl-SI" b="1" dirty="0"/>
          </a:p>
          <a:p>
            <a:r>
              <a:rPr lang="en-GB" b="1" dirty="0"/>
              <a:t>Winter is coming: Imprisonment as a natural disaster</a:t>
            </a:r>
            <a:endParaRPr lang="sl-SI" dirty="0"/>
          </a:p>
          <a:p>
            <a:r>
              <a:rPr lang="en-GB" dirty="0"/>
              <a:t>Abstract</a:t>
            </a:r>
            <a:endParaRPr lang="sl-SI" dirty="0"/>
          </a:p>
          <a:p>
            <a:r>
              <a:rPr lang="en-GB" dirty="0"/>
              <a:t> In a recent debate about building a new prison one of the ministry officials defending the increase of the number of prison beds compared this to the government being a cautious homeowner. A wise proprietor will not insulate the house according to the mildest winter they have had, but according to a harsher winter that may come. A sensible statement one would think, but by comparing the rate of imprisonment to a weather anomaly, a natural occurrence, all responsibility on the side of the government is instantly renounced and the government absolved. Imprisonment just happens. </a:t>
            </a:r>
            <a:endParaRPr lang="sl-SI" dirty="0"/>
          </a:p>
          <a:p>
            <a:r>
              <a:rPr lang="en-GB" dirty="0"/>
              <a:t>If the government believes it cannot (or should not, which seems even more problematic) achieve any changes in the number of persons sent to prison, any hope of changing the ongoing punitive trend seems very misplaced. </a:t>
            </a:r>
            <a:endParaRPr lang="sl-SI" dirty="0"/>
          </a:p>
          <a:p>
            <a:r>
              <a:rPr lang="en-GB" dirty="0"/>
              <a:t>I will argue that even though change is possible without an active or deliberate government action (such as seems to be the case in the Netherlands), it is less likely (and less understandable) than change with the government’s active involvement. However, a determination to diminishing the use of imprisonment, while on the one hand a pragmatic mantra of many recent governments, on the other hand presents substantial problems for the government.</a:t>
            </a:r>
            <a:endParaRPr lang="sl-SI" dirty="0"/>
          </a:p>
          <a:p>
            <a:endParaRPr lang="sl-SI" dirty="0"/>
          </a:p>
          <a:p>
            <a:endParaRPr lang="sl-SI" dirty="0"/>
          </a:p>
          <a:p>
            <a:endParaRPr lang="sl-SI" dirty="0"/>
          </a:p>
        </p:txBody>
      </p:sp>
      <p:sp>
        <p:nvSpPr>
          <p:cNvPr id="4" name="Označba mesta številke diapozitiva 3"/>
          <p:cNvSpPr>
            <a:spLocks noGrp="1"/>
          </p:cNvSpPr>
          <p:nvPr>
            <p:ph type="sldNum" sz="quarter" idx="10"/>
          </p:nvPr>
        </p:nvSpPr>
        <p:spPr/>
        <p:txBody>
          <a:bodyPr/>
          <a:lstStyle/>
          <a:p>
            <a:fld id="{FE8941A9-8716-4E83-8F7C-3070955D8DE5}" type="slidenum">
              <a:rPr lang="sl-SI" smtClean="0"/>
              <a:t>4</a:t>
            </a:fld>
            <a:endParaRPr lang="sl-SI"/>
          </a:p>
        </p:txBody>
      </p:sp>
    </p:spTree>
    <p:extLst>
      <p:ext uri="{BB962C8B-B14F-4D97-AF65-F5344CB8AC3E}">
        <p14:creationId xmlns:p14="http://schemas.microsoft.com/office/powerpoint/2010/main" val="26627939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a:t>Setting the stage</a:t>
            </a:r>
          </a:p>
          <a:p>
            <a:endParaRPr lang="sl-SI" b="1"/>
          </a:p>
          <a:p>
            <a:r>
              <a:rPr lang="sl-SI" b="1"/>
              <a:t>Way in for politics</a:t>
            </a:r>
          </a:p>
          <a:p>
            <a:r>
              <a:rPr lang="sl-SI" b="1"/>
              <a:t>Is that bad? Or just inevitable? Inherently political questions</a:t>
            </a:r>
          </a:p>
          <a:p>
            <a:r>
              <a:rPr lang="sl-SI" b="1"/>
              <a:t>Problem of „politics“ vs „political“</a:t>
            </a:r>
          </a:p>
          <a:p>
            <a:endParaRPr lang="sl-SI" b="1"/>
          </a:p>
          <a:p>
            <a:r>
              <a:rPr lang="sl-SI" b="1"/>
              <a:t>Who should be doing it?</a:t>
            </a:r>
          </a:p>
          <a:p>
            <a:r>
              <a:rPr lang="sl-SI" b="1"/>
              <a:t>Parliament, sentencing bodies (commission, committee, counsil)</a:t>
            </a:r>
          </a:p>
          <a:p>
            <a:endParaRPr lang="sl-SI" b="1"/>
          </a:p>
          <a:p>
            <a:r>
              <a:rPr lang="sl-SI" b="1"/>
              <a:t>Influencing without legislative changes --- add another phase? The public sentiment?</a:t>
            </a:r>
          </a:p>
          <a:p>
            <a:endParaRPr lang="sl-SI" b="1"/>
          </a:p>
          <a:p>
            <a:r>
              <a:rPr lang="en-GB" b="1"/>
              <a:t>Winter is coming: Imprisonment as a natural disaster</a:t>
            </a:r>
            <a:endParaRPr lang="sl-SI"/>
          </a:p>
          <a:p>
            <a:r>
              <a:rPr lang="en-GB"/>
              <a:t>Abstract</a:t>
            </a:r>
            <a:endParaRPr lang="sl-SI"/>
          </a:p>
          <a:p>
            <a:r>
              <a:rPr lang="en-GB"/>
              <a:t> In a recent debate about building a new prison one of the ministry officials defending the increase of the number of prison beds compared this to the government being a cautious homeowner. A wise proprietor will not insulate the house according to the mildest winter they have had, but according to a harsher winter that may come. A sensible statement one would think, but by comparing the rate of imprisonment to a weather anomaly, a natural occurrence, all responsibility on the side of the government is instantly renounced and the government absolved. Imprisonment just happens. </a:t>
            </a:r>
            <a:endParaRPr lang="sl-SI"/>
          </a:p>
          <a:p>
            <a:r>
              <a:rPr lang="en-GB"/>
              <a:t>If the government believes it cannot (or should not, which seems even more problematic) achieve any changes in the number of persons sent to prison, any hope of changing the ongoing punitive trend seems very misplaced. </a:t>
            </a:r>
            <a:endParaRPr lang="sl-SI"/>
          </a:p>
          <a:p>
            <a:r>
              <a:rPr lang="en-GB"/>
              <a:t>I will argue that even though change is possible without an active or deliberate government action (such as seems to be the case in the Netherlands), it is less likely (and less understandable) than change with the government’s active involvement. However, a determination to diminishing the use of imprisonment, while on the one hand a pragmatic mantra of many recent governments, on the other hand presents substantial problems for the government.</a:t>
            </a:r>
            <a:endParaRPr lang="sl-SI"/>
          </a:p>
          <a:p>
            <a:endParaRPr lang="sl-SI"/>
          </a:p>
          <a:p>
            <a:endParaRPr lang="sl-SI"/>
          </a:p>
        </p:txBody>
      </p:sp>
      <p:sp>
        <p:nvSpPr>
          <p:cNvPr id="4" name="Označba mesta številke diapozitiva 3"/>
          <p:cNvSpPr>
            <a:spLocks noGrp="1"/>
          </p:cNvSpPr>
          <p:nvPr>
            <p:ph type="sldNum" sz="quarter" idx="10"/>
          </p:nvPr>
        </p:nvSpPr>
        <p:spPr/>
        <p:txBody>
          <a:bodyPr/>
          <a:lstStyle/>
          <a:p>
            <a:fld id="{FE8941A9-8716-4E83-8F7C-3070955D8DE5}" type="slidenum">
              <a:rPr lang="sl-SI" smtClean="0"/>
              <a:t>5</a:t>
            </a:fld>
            <a:endParaRPr lang="sl-SI"/>
          </a:p>
        </p:txBody>
      </p:sp>
    </p:spTree>
    <p:extLst>
      <p:ext uri="{BB962C8B-B14F-4D97-AF65-F5344CB8AC3E}">
        <p14:creationId xmlns:p14="http://schemas.microsoft.com/office/powerpoint/2010/main" val="2433128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dirty="0">
                <a:hlinkClick r:id="rId3"/>
              </a:rPr>
              <a:t>https://en.wikipedia.org/wiki/Megan%27s_Law</a:t>
            </a:r>
            <a:endParaRPr lang="sl-SI"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sl-SI" dirty="0"/>
          </a:p>
          <a:p>
            <a:pPr marL="0" marR="0" lvl="0" indent="0" algn="l" defTabSz="914400" rtl="0" eaLnBrk="1" fontAlgn="auto" latinLnBrk="0" hangingPunct="1">
              <a:lnSpc>
                <a:spcPct val="100000"/>
              </a:lnSpc>
              <a:spcBef>
                <a:spcPts val="0"/>
              </a:spcBef>
              <a:spcAft>
                <a:spcPts val="0"/>
              </a:spcAft>
              <a:buClrTx/>
              <a:buSzTx/>
              <a:buFontTx/>
              <a:buNone/>
              <a:tabLst/>
              <a:defRPr/>
            </a:pPr>
            <a:r>
              <a:rPr lang="sl-SI" dirty="0">
                <a:hlinkClick r:id="rId4"/>
              </a:rPr>
              <a:t>https://radiostudent.si/politika/balkan-ekspres/dosmrtna-srbija</a:t>
            </a:r>
            <a:endParaRPr lang="sl-SI" sz="1200" b="1"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l-SI" sz="1200" b="1" i="0" kern="1200" dirty="0">
                <a:solidFill>
                  <a:schemeClr val="tx1"/>
                </a:solidFill>
                <a:effectLst/>
                <a:latin typeface="+mn-lt"/>
                <a:ea typeface="+mn-ea"/>
                <a:cs typeface="+mn-cs"/>
              </a:rPr>
              <a:t>Srbija je z reformo kazenskega prava, ki jo je javnost poimenovala ˝</a:t>
            </a:r>
            <a:r>
              <a:rPr lang="sl-SI" sz="1200" b="1" i="0" kern="1200" dirty="0" err="1">
                <a:solidFill>
                  <a:schemeClr val="tx1"/>
                </a:solidFill>
                <a:effectLst/>
                <a:latin typeface="+mn-lt"/>
                <a:ea typeface="+mn-ea"/>
                <a:cs typeface="+mn-cs"/>
              </a:rPr>
              <a:t>Tijanin</a:t>
            </a:r>
            <a:r>
              <a:rPr lang="sl-SI" sz="1200" b="1" i="0" kern="1200" dirty="0">
                <a:solidFill>
                  <a:schemeClr val="tx1"/>
                </a:solidFill>
                <a:effectLst/>
                <a:latin typeface="+mn-lt"/>
                <a:ea typeface="+mn-ea"/>
                <a:cs typeface="+mn-cs"/>
              </a:rPr>
              <a:t> zakon˝, uvedla dosmrtno zaporno kazen, ki je kot </a:t>
            </a:r>
            <a:r>
              <a:rPr lang="sl-SI" sz="1200" b="1" i="0" kern="1200" dirty="0" err="1">
                <a:solidFill>
                  <a:schemeClr val="tx1"/>
                </a:solidFill>
                <a:effectLst/>
                <a:latin typeface="+mn-lt"/>
                <a:ea typeface="+mn-ea"/>
                <a:cs typeface="+mn-cs"/>
              </a:rPr>
              <a:t>navjišja</a:t>
            </a:r>
            <a:r>
              <a:rPr lang="sl-SI" sz="1200" b="1" i="0" kern="1200" dirty="0">
                <a:solidFill>
                  <a:schemeClr val="tx1"/>
                </a:solidFill>
                <a:effectLst/>
                <a:latin typeface="+mn-lt"/>
                <a:ea typeface="+mn-ea"/>
                <a:cs typeface="+mn-cs"/>
              </a:rPr>
              <a:t> zamenjala 30 - 40 letno zaporno kazen. </a:t>
            </a:r>
            <a:r>
              <a:rPr lang="sl-SI" sz="1200" b="0" i="0" kern="1200" dirty="0">
                <a:solidFill>
                  <a:schemeClr val="tx1"/>
                </a:solidFill>
                <a:effectLst/>
                <a:latin typeface="+mn-lt"/>
                <a:ea typeface="+mn-ea"/>
                <a:cs typeface="+mn-cs"/>
              </a:rPr>
              <a:t>Ime </a:t>
            </a:r>
            <a:r>
              <a:rPr lang="sl-SI" sz="1200" b="0" i="0" kern="1200" dirty="0" err="1">
                <a:solidFill>
                  <a:schemeClr val="tx1"/>
                </a:solidFill>
                <a:effectLst/>
                <a:latin typeface="+mn-lt"/>
                <a:ea typeface="+mn-ea"/>
                <a:cs typeface="+mn-cs"/>
              </a:rPr>
              <a:t>Tijanin</a:t>
            </a:r>
            <a:r>
              <a:rPr lang="sl-SI" sz="1200" b="0" i="0" kern="1200" dirty="0">
                <a:solidFill>
                  <a:schemeClr val="tx1"/>
                </a:solidFill>
                <a:effectLst/>
                <a:latin typeface="+mn-lt"/>
                <a:ea typeface="+mn-ea"/>
                <a:cs typeface="+mn-cs"/>
              </a:rPr>
              <a:t> zakon je reforma dobila po 15 letni deklici, ki je bila umorjena leta 2014. Njena smrt in kazen za morilca, je sprožila vznik civilne iniciative Fundacija ˝</a:t>
            </a:r>
            <a:r>
              <a:rPr lang="sl-SI" sz="1200" b="0" i="0" kern="1200" dirty="0" err="1">
                <a:solidFill>
                  <a:schemeClr val="tx1"/>
                </a:solidFill>
                <a:effectLst/>
                <a:latin typeface="+mn-lt"/>
                <a:ea typeface="+mn-ea"/>
                <a:cs typeface="+mn-cs"/>
              </a:rPr>
              <a:t>Tijana</a:t>
            </a:r>
            <a:r>
              <a:rPr lang="sl-SI" sz="1200" b="0" i="0" kern="1200" dirty="0">
                <a:solidFill>
                  <a:schemeClr val="tx1"/>
                </a:solidFill>
                <a:effectLst/>
                <a:latin typeface="+mn-lt"/>
                <a:ea typeface="+mn-ea"/>
                <a:cs typeface="+mn-cs"/>
              </a:rPr>
              <a:t> Jurič˝, ki je v več kot 5 letni kampanji uspela zbrati 160.000 podpisov v podporo reformi kazenskega zakonika.</a:t>
            </a:r>
            <a:endParaRPr lang="sl-SI" dirty="0"/>
          </a:p>
        </p:txBody>
      </p:sp>
      <p:sp>
        <p:nvSpPr>
          <p:cNvPr id="4" name="Označba mesta številke diapozitiva 3"/>
          <p:cNvSpPr>
            <a:spLocks noGrp="1"/>
          </p:cNvSpPr>
          <p:nvPr>
            <p:ph type="sldNum" sz="quarter" idx="10"/>
          </p:nvPr>
        </p:nvSpPr>
        <p:spPr/>
        <p:txBody>
          <a:bodyPr/>
          <a:lstStyle/>
          <a:p>
            <a:fld id="{FE8941A9-8716-4E83-8F7C-3070955D8DE5}" type="slidenum">
              <a:rPr lang="sl-SI" smtClean="0"/>
              <a:t>6</a:t>
            </a:fld>
            <a:endParaRPr lang="sl-SI"/>
          </a:p>
        </p:txBody>
      </p:sp>
    </p:spTree>
    <p:extLst>
      <p:ext uri="{BB962C8B-B14F-4D97-AF65-F5344CB8AC3E}">
        <p14:creationId xmlns:p14="http://schemas.microsoft.com/office/powerpoint/2010/main" val="17016789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err="1"/>
              <a:t>Judges</a:t>
            </a:r>
            <a:endParaRPr lang="sl-SI" dirty="0"/>
          </a:p>
          <a:p>
            <a:endParaRPr lang="sl-SI" dirty="0"/>
          </a:p>
          <a:p>
            <a:r>
              <a:rPr lang="sl-SI" dirty="0" err="1"/>
              <a:t>Prosecutors</a:t>
            </a:r>
            <a:r>
              <a:rPr lang="sl-SI" dirty="0"/>
              <a:t>? </a:t>
            </a:r>
            <a:r>
              <a:rPr lang="sl-SI" dirty="0" err="1"/>
              <a:t>Counsel</a:t>
            </a:r>
            <a:r>
              <a:rPr lang="sl-SI" dirty="0"/>
              <a:t>?</a:t>
            </a:r>
          </a:p>
          <a:p>
            <a:endParaRPr lang="sl-SI" dirty="0"/>
          </a:p>
          <a:p>
            <a:r>
              <a:rPr lang="sl-SI" dirty="0"/>
              <a:t>Individualisation </a:t>
            </a:r>
            <a:r>
              <a:rPr lang="sl-SI" dirty="0" err="1"/>
              <a:t>has</a:t>
            </a:r>
            <a:r>
              <a:rPr lang="sl-SI" dirty="0"/>
              <a:t> </a:t>
            </a:r>
            <a:r>
              <a:rPr lang="sl-SI" dirty="0" err="1"/>
              <a:t>its</a:t>
            </a:r>
            <a:r>
              <a:rPr lang="sl-SI" dirty="0"/>
              <a:t> </a:t>
            </a:r>
            <a:r>
              <a:rPr lang="sl-SI" dirty="0" err="1"/>
              <a:t>limits</a:t>
            </a:r>
            <a:r>
              <a:rPr lang="sl-SI" dirty="0"/>
              <a:t>:</a:t>
            </a:r>
          </a:p>
          <a:p>
            <a:r>
              <a:rPr lang="sl-SI" dirty="0"/>
              <a:t>Use </a:t>
            </a:r>
            <a:r>
              <a:rPr lang="sl-SI" dirty="0" err="1"/>
              <a:t>of</a:t>
            </a:r>
            <a:r>
              <a:rPr lang="sl-SI" dirty="0"/>
              <a:t> </a:t>
            </a:r>
            <a:r>
              <a:rPr lang="sl-SI" dirty="0" err="1"/>
              <a:t>months</a:t>
            </a:r>
            <a:r>
              <a:rPr lang="sl-SI" dirty="0"/>
              <a:t> &amp; </a:t>
            </a:r>
            <a:r>
              <a:rPr lang="sl-SI" dirty="0" err="1"/>
              <a:t>years</a:t>
            </a:r>
            <a:r>
              <a:rPr lang="sl-SI" dirty="0"/>
              <a:t> ; </a:t>
            </a:r>
            <a:r>
              <a:rPr lang="sl-SI" dirty="0" err="1"/>
              <a:t>very</a:t>
            </a:r>
            <a:r>
              <a:rPr lang="sl-SI" dirty="0"/>
              <a:t> </a:t>
            </a:r>
            <a:r>
              <a:rPr lang="sl-SI" dirty="0" err="1"/>
              <a:t>rarely</a:t>
            </a:r>
            <a:r>
              <a:rPr lang="sl-SI" dirty="0"/>
              <a:t> </a:t>
            </a:r>
            <a:r>
              <a:rPr lang="sl-SI" dirty="0" err="1"/>
              <a:t>lower</a:t>
            </a:r>
            <a:r>
              <a:rPr lang="sl-SI" dirty="0"/>
              <a:t> </a:t>
            </a:r>
            <a:r>
              <a:rPr lang="sl-SI" dirty="0" err="1"/>
              <a:t>counting</a:t>
            </a:r>
            <a:r>
              <a:rPr lang="sl-SI" dirty="0"/>
              <a:t> </a:t>
            </a:r>
            <a:r>
              <a:rPr lang="sl-SI" dirty="0" err="1"/>
              <a:t>measures</a:t>
            </a:r>
            <a:endParaRPr lang="sl-SI" dirty="0"/>
          </a:p>
          <a:p>
            <a:endParaRPr lang="sl-SI" dirty="0"/>
          </a:p>
          <a:p>
            <a:r>
              <a:rPr lang="sl-SI" dirty="0"/>
              <a:t>No aids </a:t>
            </a:r>
            <a:r>
              <a:rPr lang="sl-SI" dirty="0" err="1"/>
              <a:t>vs</a:t>
            </a:r>
            <a:r>
              <a:rPr lang="sl-SI" dirty="0"/>
              <a:t>. </a:t>
            </a:r>
            <a:r>
              <a:rPr lang="sl-SI" dirty="0" err="1"/>
              <a:t>Too</a:t>
            </a:r>
            <a:r>
              <a:rPr lang="sl-SI" dirty="0"/>
              <a:t> </a:t>
            </a:r>
            <a:r>
              <a:rPr lang="sl-SI" dirty="0" err="1"/>
              <a:t>many</a:t>
            </a:r>
            <a:r>
              <a:rPr lang="sl-SI" dirty="0"/>
              <a:t> aids to </a:t>
            </a:r>
            <a:r>
              <a:rPr lang="sl-SI" dirty="0" err="1"/>
              <a:t>sentencing</a:t>
            </a:r>
            <a:endParaRPr lang="sl-SI" dirty="0"/>
          </a:p>
          <a:p>
            <a:endParaRPr lang="sl-SI" dirty="0"/>
          </a:p>
        </p:txBody>
      </p:sp>
      <p:sp>
        <p:nvSpPr>
          <p:cNvPr id="4" name="Označba mesta številke diapozitiva 3"/>
          <p:cNvSpPr>
            <a:spLocks noGrp="1"/>
          </p:cNvSpPr>
          <p:nvPr>
            <p:ph type="sldNum" sz="quarter" idx="10"/>
          </p:nvPr>
        </p:nvSpPr>
        <p:spPr/>
        <p:txBody>
          <a:bodyPr/>
          <a:lstStyle/>
          <a:p>
            <a:fld id="{FE8941A9-8716-4E83-8F7C-3070955D8DE5}" type="slidenum">
              <a:rPr lang="sl-SI" smtClean="0"/>
              <a:t>8</a:t>
            </a:fld>
            <a:endParaRPr lang="sl-SI"/>
          </a:p>
        </p:txBody>
      </p:sp>
    </p:spTree>
    <p:extLst>
      <p:ext uri="{BB962C8B-B14F-4D97-AF65-F5344CB8AC3E}">
        <p14:creationId xmlns:p14="http://schemas.microsoft.com/office/powerpoint/2010/main" val="17757615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a:t>+ sodniško</a:t>
            </a:r>
            <a:r>
              <a:rPr lang="sl-SI" baseline="0" dirty="0"/>
              <a:t> samoomejevanje</a:t>
            </a:r>
            <a:endParaRPr lang="sl-SI" dirty="0"/>
          </a:p>
        </p:txBody>
      </p:sp>
      <p:sp>
        <p:nvSpPr>
          <p:cNvPr id="4" name="Označba mesta številke diapozitiva 3"/>
          <p:cNvSpPr>
            <a:spLocks noGrp="1"/>
          </p:cNvSpPr>
          <p:nvPr>
            <p:ph type="sldNum" sz="quarter" idx="10"/>
          </p:nvPr>
        </p:nvSpPr>
        <p:spPr/>
        <p:txBody>
          <a:bodyPr/>
          <a:lstStyle/>
          <a:p>
            <a:fld id="{B976A0CD-4279-4AF2-9B5F-416287CCB43F}" type="slidenum">
              <a:rPr lang="sl-SI" smtClean="0">
                <a:solidFill>
                  <a:prstClr val="black"/>
                </a:solidFill>
              </a:rPr>
              <a:pPr/>
              <a:t>11</a:t>
            </a:fld>
            <a:endParaRPr lang="sl-SI">
              <a:solidFill>
                <a:prstClr val="black"/>
              </a:solidFill>
            </a:endParaRPr>
          </a:p>
        </p:txBody>
      </p:sp>
    </p:spTree>
    <p:extLst>
      <p:ext uri="{BB962C8B-B14F-4D97-AF65-F5344CB8AC3E}">
        <p14:creationId xmlns:p14="http://schemas.microsoft.com/office/powerpoint/2010/main" val="30568003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sz="1200" b="0" i="0" kern="1200" dirty="0">
                <a:solidFill>
                  <a:schemeClr val="tx1"/>
                </a:solidFill>
                <a:effectLst/>
                <a:latin typeface="+mn-lt"/>
                <a:ea typeface="+mn-ea"/>
                <a:cs typeface="+mn-cs"/>
              </a:rPr>
              <a:t>Pri tem upošteva sodišče vse okoliščine, ki vplivajo na to, ali naj bo kazen manjša ali večja (olajševalne in obteževalne okoliščine), zlasti pa: stopnjo storilčeve krivde, nagibe, iz katerih je dejanje storil, stopnjo ogrožanja ali kršitve zavarovane pravne vrednote, okoliščine, v katerih je bilo dejanje storjeno, prejšnje življenje storilca, njegove osebne in premoženjske razmere, njegovo obnašanje po storjenem dejanju, zlasti, ali je poravnal škodo, povzročeno s kaznivim dejanjem, in druge okoliščine, ki se nanašajo na storilčevo osebnost ter pričakovani učinek kazni na prihodnje življenje storilca v družbenem okolju.</a:t>
            </a:r>
          </a:p>
          <a:p>
            <a:endParaRPr lang="sl-SI" sz="1200" b="0" i="0" kern="1200" dirty="0">
              <a:solidFill>
                <a:schemeClr val="tx1"/>
              </a:solidFill>
              <a:effectLst/>
              <a:latin typeface="+mn-lt"/>
              <a:ea typeface="+mn-ea"/>
              <a:cs typeface="+mn-cs"/>
            </a:endParaRPr>
          </a:p>
          <a:p>
            <a:endParaRPr lang="sl-SI" dirty="0"/>
          </a:p>
          <a:p>
            <a:endParaRPr lang="sl-SI" dirty="0"/>
          </a:p>
          <a:p>
            <a:r>
              <a:rPr lang="sl-SI" dirty="0"/>
              <a:t>Drugačna narava odločitve: kreativna odločitev</a:t>
            </a:r>
          </a:p>
          <a:p>
            <a:endParaRPr lang="sl-SI" dirty="0"/>
          </a:p>
          <a:p>
            <a:r>
              <a:rPr lang="sl-SI" dirty="0"/>
              <a:t>Umetnost ali matematika?</a:t>
            </a:r>
          </a:p>
          <a:p>
            <a:endParaRPr lang="sl-SI" dirty="0"/>
          </a:p>
        </p:txBody>
      </p:sp>
      <p:sp>
        <p:nvSpPr>
          <p:cNvPr id="4" name="Označba mesta številke diapozitiva 3"/>
          <p:cNvSpPr>
            <a:spLocks noGrp="1"/>
          </p:cNvSpPr>
          <p:nvPr>
            <p:ph type="sldNum" sz="quarter" idx="10"/>
          </p:nvPr>
        </p:nvSpPr>
        <p:spPr/>
        <p:txBody>
          <a:bodyPr/>
          <a:lstStyle/>
          <a:p>
            <a:fld id="{B976A0CD-4279-4AF2-9B5F-416287CCB43F}" type="slidenum">
              <a:rPr lang="sl-SI" smtClean="0">
                <a:solidFill>
                  <a:prstClr val="black"/>
                </a:solidFill>
              </a:rPr>
              <a:pPr/>
              <a:t>14</a:t>
            </a:fld>
            <a:endParaRPr lang="sl-SI">
              <a:solidFill>
                <a:prstClr val="black"/>
              </a:solidFill>
            </a:endParaRPr>
          </a:p>
        </p:txBody>
      </p:sp>
    </p:spTree>
    <p:extLst>
      <p:ext uri="{BB962C8B-B14F-4D97-AF65-F5344CB8AC3E}">
        <p14:creationId xmlns:p14="http://schemas.microsoft.com/office/powerpoint/2010/main" val="1050818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sl-SI"/>
              <a:t>Kliknite, če želite urediti slog naslova matrice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sl-SI"/>
              <a:t>Kliknite, če želite urediti slog podnaslova matrice</a:t>
            </a:r>
            <a:endParaRPr lang="en-US" dirty="0"/>
          </a:p>
        </p:txBody>
      </p:sp>
      <p:sp>
        <p:nvSpPr>
          <p:cNvPr id="4" name="Date Placeholder 3"/>
          <p:cNvSpPr>
            <a:spLocks noGrp="1"/>
          </p:cNvSpPr>
          <p:nvPr>
            <p:ph type="dt" sz="half" idx="10"/>
          </p:nvPr>
        </p:nvSpPr>
        <p:spPr/>
        <p:txBody>
          <a:bodyPr/>
          <a:lstStyle>
            <a:lvl1pPr algn="l">
              <a:defRPr/>
            </a:lvl1pPr>
          </a:lstStyle>
          <a:p>
            <a:fld id="{8A8D2C69-C0BD-4BC5-B83C-964EDCF672B1}" type="datetimeFigureOut">
              <a:rPr lang="sl-SI" smtClean="0"/>
              <a:t>11. 03. 2025</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70E179B-F1F5-4813-8D11-F6DA6B4ED0DE}" type="slidenum">
              <a:rPr lang="sl-SI" smtClean="0"/>
              <a:t>‹#›</a:t>
            </a:fld>
            <a:endParaRPr lang="sl-SI"/>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4745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8A8D2C69-C0BD-4BC5-B83C-964EDCF672B1}" type="datetimeFigureOut">
              <a:rPr lang="sl-SI" smtClean="0"/>
              <a:t>11. 03. 2025</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4286743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8A8D2C69-C0BD-4BC5-B83C-964EDCF672B1}" type="datetimeFigureOut">
              <a:rPr lang="sl-SI" smtClean="0"/>
              <a:t>11. 03. 2025</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70E179B-F1F5-4813-8D11-F6DA6B4ED0DE}" type="slidenum">
              <a:rPr lang="sl-SI" smtClean="0"/>
              <a:t>‹#›</a:t>
            </a:fld>
            <a:endParaRPr lang="sl-SI"/>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1930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a:t>Uredite slog naslova matrice</a:t>
            </a:r>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Uredite slog podnaslova matrice</a:t>
            </a:r>
          </a:p>
        </p:txBody>
      </p:sp>
      <p:sp>
        <p:nvSpPr>
          <p:cNvPr id="4" name="Označba mesta datuma 3"/>
          <p:cNvSpPr>
            <a:spLocks noGrp="1"/>
          </p:cNvSpPr>
          <p:nvPr>
            <p:ph type="dt" sz="half" idx="10"/>
          </p:nvPr>
        </p:nvSpPr>
        <p:spPr/>
        <p:txBody>
          <a:bodyPr/>
          <a:lstStyle/>
          <a:p>
            <a:fld id="{DFF35C85-120C-492D-85D7-899E0358E40F}" type="datetimeFigureOut">
              <a:rPr lang="sl-SI" smtClean="0">
                <a:solidFill>
                  <a:prstClr val="black">
                    <a:tint val="75000"/>
                  </a:prstClr>
                </a:solidFill>
              </a:rPr>
              <a:pPr/>
              <a:t>11. 03. 2025</a:t>
            </a:fld>
            <a:endParaRPr lang="sl-SI">
              <a:solidFill>
                <a:prstClr val="black">
                  <a:tint val="75000"/>
                </a:prstClr>
              </a:solidFill>
            </a:endParaRPr>
          </a:p>
        </p:txBody>
      </p:sp>
      <p:sp>
        <p:nvSpPr>
          <p:cNvPr id="5" name="Označba mesta noge 4"/>
          <p:cNvSpPr>
            <a:spLocks noGrp="1"/>
          </p:cNvSpPr>
          <p:nvPr>
            <p:ph type="ftr" sz="quarter" idx="11"/>
          </p:nvPr>
        </p:nvSpPr>
        <p:spPr/>
        <p:txBody>
          <a:bodyPr/>
          <a:lstStyle/>
          <a:p>
            <a:endParaRPr lang="sl-SI">
              <a:solidFill>
                <a:prstClr val="black">
                  <a:tint val="75000"/>
                </a:prstClr>
              </a:solidFill>
            </a:endParaRPr>
          </a:p>
        </p:txBody>
      </p:sp>
      <p:sp>
        <p:nvSpPr>
          <p:cNvPr id="6" name="Označba mesta številke diapozitiva 5"/>
          <p:cNvSpPr>
            <a:spLocks noGrp="1"/>
          </p:cNvSpPr>
          <p:nvPr>
            <p:ph type="sldNum" sz="quarter" idx="12"/>
          </p:nvPr>
        </p:nvSpPr>
        <p:spPr/>
        <p:txBody>
          <a:bodyPr/>
          <a:lstStyle/>
          <a:p>
            <a:fld id="{2E7A1736-9C9E-4D6A-83D9-CE9B58C51F8D}"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30928885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DFF35C85-120C-492D-85D7-899E0358E40F}" type="datetimeFigureOut">
              <a:rPr lang="sl-SI" smtClean="0">
                <a:solidFill>
                  <a:prstClr val="black">
                    <a:tint val="75000"/>
                  </a:prstClr>
                </a:solidFill>
              </a:rPr>
              <a:pPr/>
              <a:t>11. 03. 2025</a:t>
            </a:fld>
            <a:endParaRPr lang="sl-SI">
              <a:solidFill>
                <a:prstClr val="black">
                  <a:tint val="75000"/>
                </a:prstClr>
              </a:solidFill>
            </a:endParaRPr>
          </a:p>
        </p:txBody>
      </p:sp>
      <p:sp>
        <p:nvSpPr>
          <p:cNvPr id="5" name="Označba mesta noge 4"/>
          <p:cNvSpPr>
            <a:spLocks noGrp="1"/>
          </p:cNvSpPr>
          <p:nvPr>
            <p:ph type="ftr" sz="quarter" idx="11"/>
          </p:nvPr>
        </p:nvSpPr>
        <p:spPr/>
        <p:txBody>
          <a:bodyPr/>
          <a:lstStyle/>
          <a:p>
            <a:endParaRPr lang="sl-SI">
              <a:solidFill>
                <a:prstClr val="black">
                  <a:tint val="75000"/>
                </a:prstClr>
              </a:solidFill>
            </a:endParaRPr>
          </a:p>
        </p:txBody>
      </p:sp>
      <p:sp>
        <p:nvSpPr>
          <p:cNvPr id="6" name="Označba mesta številke diapozitiva 5"/>
          <p:cNvSpPr>
            <a:spLocks noGrp="1"/>
          </p:cNvSpPr>
          <p:nvPr>
            <p:ph type="sldNum" sz="quarter" idx="12"/>
          </p:nvPr>
        </p:nvSpPr>
        <p:spPr/>
        <p:txBody>
          <a:bodyPr/>
          <a:lstStyle/>
          <a:p>
            <a:fld id="{2E7A1736-9C9E-4D6A-83D9-CE9B58C51F8D}"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39508731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a:t>Uredite slog naslova matrice</a:t>
            </a:r>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Uredite sloge besedila matrice</a:t>
            </a:r>
          </a:p>
        </p:txBody>
      </p:sp>
      <p:sp>
        <p:nvSpPr>
          <p:cNvPr id="4" name="Označba mesta datuma 3"/>
          <p:cNvSpPr>
            <a:spLocks noGrp="1"/>
          </p:cNvSpPr>
          <p:nvPr>
            <p:ph type="dt" sz="half" idx="10"/>
          </p:nvPr>
        </p:nvSpPr>
        <p:spPr/>
        <p:txBody>
          <a:bodyPr/>
          <a:lstStyle/>
          <a:p>
            <a:fld id="{DFF35C85-120C-492D-85D7-899E0358E40F}" type="datetimeFigureOut">
              <a:rPr lang="sl-SI" smtClean="0">
                <a:solidFill>
                  <a:prstClr val="black">
                    <a:tint val="75000"/>
                  </a:prstClr>
                </a:solidFill>
              </a:rPr>
              <a:pPr/>
              <a:t>11. 03. 2025</a:t>
            </a:fld>
            <a:endParaRPr lang="sl-SI">
              <a:solidFill>
                <a:prstClr val="black">
                  <a:tint val="75000"/>
                </a:prstClr>
              </a:solidFill>
            </a:endParaRPr>
          </a:p>
        </p:txBody>
      </p:sp>
      <p:sp>
        <p:nvSpPr>
          <p:cNvPr id="5" name="Označba mesta noge 4"/>
          <p:cNvSpPr>
            <a:spLocks noGrp="1"/>
          </p:cNvSpPr>
          <p:nvPr>
            <p:ph type="ftr" sz="quarter" idx="11"/>
          </p:nvPr>
        </p:nvSpPr>
        <p:spPr/>
        <p:txBody>
          <a:bodyPr/>
          <a:lstStyle/>
          <a:p>
            <a:endParaRPr lang="sl-SI">
              <a:solidFill>
                <a:prstClr val="black">
                  <a:tint val="75000"/>
                </a:prstClr>
              </a:solidFill>
            </a:endParaRPr>
          </a:p>
        </p:txBody>
      </p:sp>
      <p:sp>
        <p:nvSpPr>
          <p:cNvPr id="6" name="Označba mesta številke diapozitiva 5"/>
          <p:cNvSpPr>
            <a:spLocks noGrp="1"/>
          </p:cNvSpPr>
          <p:nvPr>
            <p:ph type="sldNum" sz="quarter" idx="12"/>
          </p:nvPr>
        </p:nvSpPr>
        <p:spPr/>
        <p:txBody>
          <a:bodyPr/>
          <a:lstStyle/>
          <a:p>
            <a:fld id="{2E7A1736-9C9E-4D6A-83D9-CE9B58C51F8D}"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29201064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sz="half" idx="1"/>
          </p:nvPr>
        </p:nvSpPr>
        <p:spPr>
          <a:xfrm>
            <a:off x="838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half" idx="2"/>
          </p:nvPr>
        </p:nvSpPr>
        <p:spPr>
          <a:xfrm>
            <a:off x="6172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p:cNvSpPr>
            <a:spLocks noGrp="1"/>
          </p:cNvSpPr>
          <p:nvPr>
            <p:ph type="dt" sz="half" idx="10"/>
          </p:nvPr>
        </p:nvSpPr>
        <p:spPr/>
        <p:txBody>
          <a:bodyPr/>
          <a:lstStyle/>
          <a:p>
            <a:fld id="{DFF35C85-120C-492D-85D7-899E0358E40F}" type="datetimeFigureOut">
              <a:rPr lang="sl-SI" smtClean="0">
                <a:solidFill>
                  <a:prstClr val="black">
                    <a:tint val="75000"/>
                  </a:prstClr>
                </a:solidFill>
              </a:rPr>
              <a:pPr/>
              <a:t>11. 03. 2025</a:t>
            </a:fld>
            <a:endParaRPr lang="sl-SI">
              <a:solidFill>
                <a:prstClr val="black">
                  <a:tint val="75000"/>
                </a:prstClr>
              </a:solidFill>
            </a:endParaRPr>
          </a:p>
        </p:txBody>
      </p:sp>
      <p:sp>
        <p:nvSpPr>
          <p:cNvPr id="6" name="Označba mesta noge 5"/>
          <p:cNvSpPr>
            <a:spLocks noGrp="1"/>
          </p:cNvSpPr>
          <p:nvPr>
            <p:ph type="ftr" sz="quarter" idx="11"/>
          </p:nvPr>
        </p:nvSpPr>
        <p:spPr/>
        <p:txBody>
          <a:bodyPr/>
          <a:lstStyle/>
          <a:p>
            <a:endParaRPr lang="sl-SI">
              <a:solidFill>
                <a:prstClr val="black">
                  <a:tint val="75000"/>
                </a:prstClr>
              </a:solidFill>
            </a:endParaRPr>
          </a:p>
        </p:txBody>
      </p:sp>
      <p:sp>
        <p:nvSpPr>
          <p:cNvPr id="7" name="Označba mesta številke diapozitiva 6"/>
          <p:cNvSpPr>
            <a:spLocks noGrp="1"/>
          </p:cNvSpPr>
          <p:nvPr>
            <p:ph type="sldNum" sz="quarter" idx="12"/>
          </p:nvPr>
        </p:nvSpPr>
        <p:spPr/>
        <p:txBody>
          <a:bodyPr/>
          <a:lstStyle/>
          <a:p>
            <a:fld id="{2E7A1736-9C9E-4D6A-83D9-CE9B58C51F8D}"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13682650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a:t>Uredite slog naslova matrice</a:t>
            </a:r>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p:cNvSpPr>
            <a:spLocks noGrp="1"/>
          </p:cNvSpPr>
          <p:nvPr>
            <p:ph type="dt" sz="half" idx="10"/>
          </p:nvPr>
        </p:nvSpPr>
        <p:spPr/>
        <p:txBody>
          <a:bodyPr/>
          <a:lstStyle/>
          <a:p>
            <a:fld id="{DFF35C85-120C-492D-85D7-899E0358E40F}" type="datetimeFigureOut">
              <a:rPr lang="sl-SI" smtClean="0">
                <a:solidFill>
                  <a:prstClr val="black">
                    <a:tint val="75000"/>
                  </a:prstClr>
                </a:solidFill>
              </a:rPr>
              <a:pPr/>
              <a:t>11. 03. 2025</a:t>
            </a:fld>
            <a:endParaRPr lang="sl-SI">
              <a:solidFill>
                <a:prstClr val="black">
                  <a:tint val="75000"/>
                </a:prstClr>
              </a:solidFill>
            </a:endParaRPr>
          </a:p>
        </p:txBody>
      </p:sp>
      <p:sp>
        <p:nvSpPr>
          <p:cNvPr id="8" name="Označba mesta noge 7"/>
          <p:cNvSpPr>
            <a:spLocks noGrp="1"/>
          </p:cNvSpPr>
          <p:nvPr>
            <p:ph type="ftr" sz="quarter" idx="11"/>
          </p:nvPr>
        </p:nvSpPr>
        <p:spPr/>
        <p:txBody>
          <a:bodyPr/>
          <a:lstStyle/>
          <a:p>
            <a:endParaRPr lang="sl-SI">
              <a:solidFill>
                <a:prstClr val="black">
                  <a:tint val="75000"/>
                </a:prstClr>
              </a:solidFill>
            </a:endParaRPr>
          </a:p>
        </p:txBody>
      </p:sp>
      <p:sp>
        <p:nvSpPr>
          <p:cNvPr id="9" name="Označba mesta številke diapozitiva 8"/>
          <p:cNvSpPr>
            <a:spLocks noGrp="1"/>
          </p:cNvSpPr>
          <p:nvPr>
            <p:ph type="sldNum" sz="quarter" idx="12"/>
          </p:nvPr>
        </p:nvSpPr>
        <p:spPr/>
        <p:txBody>
          <a:bodyPr/>
          <a:lstStyle/>
          <a:p>
            <a:fld id="{2E7A1736-9C9E-4D6A-83D9-CE9B58C51F8D}"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10202692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datuma 2"/>
          <p:cNvSpPr>
            <a:spLocks noGrp="1"/>
          </p:cNvSpPr>
          <p:nvPr>
            <p:ph type="dt" sz="half" idx="10"/>
          </p:nvPr>
        </p:nvSpPr>
        <p:spPr/>
        <p:txBody>
          <a:bodyPr/>
          <a:lstStyle/>
          <a:p>
            <a:fld id="{DFF35C85-120C-492D-85D7-899E0358E40F}" type="datetimeFigureOut">
              <a:rPr lang="sl-SI" smtClean="0">
                <a:solidFill>
                  <a:prstClr val="black">
                    <a:tint val="75000"/>
                  </a:prstClr>
                </a:solidFill>
              </a:rPr>
              <a:pPr/>
              <a:t>11. 03. 2025</a:t>
            </a:fld>
            <a:endParaRPr lang="sl-SI">
              <a:solidFill>
                <a:prstClr val="black">
                  <a:tint val="75000"/>
                </a:prstClr>
              </a:solidFill>
            </a:endParaRPr>
          </a:p>
        </p:txBody>
      </p:sp>
      <p:sp>
        <p:nvSpPr>
          <p:cNvPr id="4" name="Označba mesta noge 3"/>
          <p:cNvSpPr>
            <a:spLocks noGrp="1"/>
          </p:cNvSpPr>
          <p:nvPr>
            <p:ph type="ftr" sz="quarter" idx="11"/>
          </p:nvPr>
        </p:nvSpPr>
        <p:spPr/>
        <p:txBody>
          <a:bodyPr/>
          <a:lstStyle/>
          <a:p>
            <a:endParaRPr lang="sl-SI">
              <a:solidFill>
                <a:prstClr val="black">
                  <a:tint val="75000"/>
                </a:prstClr>
              </a:solidFill>
            </a:endParaRPr>
          </a:p>
        </p:txBody>
      </p:sp>
      <p:sp>
        <p:nvSpPr>
          <p:cNvPr id="5" name="Označba mesta številke diapozitiva 4"/>
          <p:cNvSpPr>
            <a:spLocks noGrp="1"/>
          </p:cNvSpPr>
          <p:nvPr>
            <p:ph type="sldNum" sz="quarter" idx="12"/>
          </p:nvPr>
        </p:nvSpPr>
        <p:spPr/>
        <p:txBody>
          <a:bodyPr/>
          <a:lstStyle/>
          <a:p>
            <a:fld id="{2E7A1736-9C9E-4D6A-83D9-CE9B58C51F8D}"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158762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DFF35C85-120C-492D-85D7-899E0358E40F}" type="datetimeFigureOut">
              <a:rPr lang="sl-SI" smtClean="0">
                <a:solidFill>
                  <a:prstClr val="black">
                    <a:tint val="75000"/>
                  </a:prstClr>
                </a:solidFill>
              </a:rPr>
              <a:pPr/>
              <a:t>11. 03. 2025</a:t>
            </a:fld>
            <a:endParaRPr lang="sl-SI">
              <a:solidFill>
                <a:prstClr val="black">
                  <a:tint val="75000"/>
                </a:prstClr>
              </a:solidFill>
            </a:endParaRPr>
          </a:p>
        </p:txBody>
      </p:sp>
      <p:sp>
        <p:nvSpPr>
          <p:cNvPr id="3" name="Označba mesta noge 2"/>
          <p:cNvSpPr>
            <a:spLocks noGrp="1"/>
          </p:cNvSpPr>
          <p:nvPr>
            <p:ph type="ftr" sz="quarter" idx="11"/>
          </p:nvPr>
        </p:nvSpPr>
        <p:spPr/>
        <p:txBody>
          <a:bodyPr/>
          <a:lstStyle/>
          <a:p>
            <a:endParaRPr lang="sl-SI">
              <a:solidFill>
                <a:prstClr val="black">
                  <a:tint val="75000"/>
                </a:prstClr>
              </a:solidFill>
            </a:endParaRPr>
          </a:p>
        </p:txBody>
      </p:sp>
      <p:sp>
        <p:nvSpPr>
          <p:cNvPr id="4" name="Označba mesta številke diapozitiva 3"/>
          <p:cNvSpPr>
            <a:spLocks noGrp="1"/>
          </p:cNvSpPr>
          <p:nvPr>
            <p:ph type="sldNum" sz="quarter" idx="12"/>
          </p:nvPr>
        </p:nvSpPr>
        <p:spPr/>
        <p:txBody>
          <a:bodyPr/>
          <a:lstStyle/>
          <a:p>
            <a:fld id="{2E7A1736-9C9E-4D6A-83D9-CE9B58C51F8D}"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28188596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DFF35C85-120C-492D-85D7-899E0358E40F}" type="datetimeFigureOut">
              <a:rPr lang="sl-SI" smtClean="0">
                <a:solidFill>
                  <a:prstClr val="black">
                    <a:tint val="75000"/>
                  </a:prstClr>
                </a:solidFill>
              </a:rPr>
              <a:pPr/>
              <a:t>11. 03. 2025</a:t>
            </a:fld>
            <a:endParaRPr lang="sl-SI">
              <a:solidFill>
                <a:prstClr val="black">
                  <a:tint val="75000"/>
                </a:prstClr>
              </a:solidFill>
            </a:endParaRPr>
          </a:p>
        </p:txBody>
      </p:sp>
      <p:sp>
        <p:nvSpPr>
          <p:cNvPr id="6" name="Označba mesta noge 5"/>
          <p:cNvSpPr>
            <a:spLocks noGrp="1"/>
          </p:cNvSpPr>
          <p:nvPr>
            <p:ph type="ftr" sz="quarter" idx="11"/>
          </p:nvPr>
        </p:nvSpPr>
        <p:spPr/>
        <p:txBody>
          <a:bodyPr/>
          <a:lstStyle/>
          <a:p>
            <a:endParaRPr lang="sl-SI">
              <a:solidFill>
                <a:prstClr val="black">
                  <a:tint val="75000"/>
                </a:prstClr>
              </a:solidFill>
            </a:endParaRPr>
          </a:p>
        </p:txBody>
      </p:sp>
      <p:sp>
        <p:nvSpPr>
          <p:cNvPr id="7" name="Označba mesta številke diapozitiva 6"/>
          <p:cNvSpPr>
            <a:spLocks noGrp="1"/>
          </p:cNvSpPr>
          <p:nvPr>
            <p:ph type="sldNum" sz="quarter" idx="12"/>
          </p:nvPr>
        </p:nvSpPr>
        <p:spPr/>
        <p:txBody>
          <a:bodyPr/>
          <a:lstStyle/>
          <a:p>
            <a:fld id="{2E7A1736-9C9E-4D6A-83D9-CE9B58C51F8D}"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2715771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8A8D2C69-C0BD-4BC5-B83C-964EDCF672B1}" type="datetimeFigureOut">
              <a:rPr lang="sl-SI" smtClean="0"/>
              <a:t>11. 03. 2025</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32704847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DFF35C85-120C-492D-85D7-899E0358E40F}" type="datetimeFigureOut">
              <a:rPr lang="sl-SI" smtClean="0">
                <a:solidFill>
                  <a:prstClr val="black">
                    <a:tint val="75000"/>
                  </a:prstClr>
                </a:solidFill>
              </a:rPr>
              <a:pPr/>
              <a:t>11. 03. 2025</a:t>
            </a:fld>
            <a:endParaRPr lang="sl-SI">
              <a:solidFill>
                <a:prstClr val="black">
                  <a:tint val="75000"/>
                </a:prstClr>
              </a:solidFill>
            </a:endParaRPr>
          </a:p>
        </p:txBody>
      </p:sp>
      <p:sp>
        <p:nvSpPr>
          <p:cNvPr id="6" name="Označba mesta noge 5"/>
          <p:cNvSpPr>
            <a:spLocks noGrp="1"/>
          </p:cNvSpPr>
          <p:nvPr>
            <p:ph type="ftr" sz="quarter" idx="11"/>
          </p:nvPr>
        </p:nvSpPr>
        <p:spPr/>
        <p:txBody>
          <a:bodyPr/>
          <a:lstStyle/>
          <a:p>
            <a:endParaRPr lang="sl-SI">
              <a:solidFill>
                <a:prstClr val="black">
                  <a:tint val="75000"/>
                </a:prstClr>
              </a:solidFill>
            </a:endParaRPr>
          </a:p>
        </p:txBody>
      </p:sp>
      <p:sp>
        <p:nvSpPr>
          <p:cNvPr id="7" name="Označba mesta številke diapozitiva 6"/>
          <p:cNvSpPr>
            <a:spLocks noGrp="1"/>
          </p:cNvSpPr>
          <p:nvPr>
            <p:ph type="sldNum" sz="quarter" idx="12"/>
          </p:nvPr>
        </p:nvSpPr>
        <p:spPr/>
        <p:txBody>
          <a:bodyPr/>
          <a:lstStyle/>
          <a:p>
            <a:fld id="{2E7A1736-9C9E-4D6A-83D9-CE9B58C51F8D}"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35165484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DFF35C85-120C-492D-85D7-899E0358E40F}" type="datetimeFigureOut">
              <a:rPr lang="sl-SI" smtClean="0">
                <a:solidFill>
                  <a:prstClr val="black">
                    <a:tint val="75000"/>
                  </a:prstClr>
                </a:solidFill>
              </a:rPr>
              <a:pPr/>
              <a:t>11. 03. 2025</a:t>
            </a:fld>
            <a:endParaRPr lang="sl-SI">
              <a:solidFill>
                <a:prstClr val="black">
                  <a:tint val="75000"/>
                </a:prstClr>
              </a:solidFill>
            </a:endParaRPr>
          </a:p>
        </p:txBody>
      </p:sp>
      <p:sp>
        <p:nvSpPr>
          <p:cNvPr id="5" name="Označba mesta noge 4"/>
          <p:cNvSpPr>
            <a:spLocks noGrp="1"/>
          </p:cNvSpPr>
          <p:nvPr>
            <p:ph type="ftr" sz="quarter" idx="11"/>
          </p:nvPr>
        </p:nvSpPr>
        <p:spPr/>
        <p:txBody>
          <a:bodyPr/>
          <a:lstStyle/>
          <a:p>
            <a:endParaRPr lang="sl-SI">
              <a:solidFill>
                <a:prstClr val="black">
                  <a:tint val="75000"/>
                </a:prstClr>
              </a:solidFill>
            </a:endParaRPr>
          </a:p>
        </p:txBody>
      </p:sp>
      <p:sp>
        <p:nvSpPr>
          <p:cNvPr id="6" name="Označba mesta številke diapozitiva 5"/>
          <p:cNvSpPr>
            <a:spLocks noGrp="1"/>
          </p:cNvSpPr>
          <p:nvPr>
            <p:ph type="sldNum" sz="quarter" idx="12"/>
          </p:nvPr>
        </p:nvSpPr>
        <p:spPr/>
        <p:txBody>
          <a:bodyPr/>
          <a:lstStyle/>
          <a:p>
            <a:fld id="{2E7A1736-9C9E-4D6A-83D9-CE9B58C51F8D}"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33496755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DFF35C85-120C-492D-85D7-899E0358E40F}" type="datetimeFigureOut">
              <a:rPr lang="sl-SI" smtClean="0">
                <a:solidFill>
                  <a:prstClr val="black">
                    <a:tint val="75000"/>
                  </a:prstClr>
                </a:solidFill>
              </a:rPr>
              <a:pPr/>
              <a:t>11. 03. 2025</a:t>
            </a:fld>
            <a:endParaRPr lang="sl-SI">
              <a:solidFill>
                <a:prstClr val="black">
                  <a:tint val="75000"/>
                </a:prstClr>
              </a:solidFill>
            </a:endParaRPr>
          </a:p>
        </p:txBody>
      </p:sp>
      <p:sp>
        <p:nvSpPr>
          <p:cNvPr id="5" name="Označba mesta noge 4"/>
          <p:cNvSpPr>
            <a:spLocks noGrp="1"/>
          </p:cNvSpPr>
          <p:nvPr>
            <p:ph type="ftr" sz="quarter" idx="11"/>
          </p:nvPr>
        </p:nvSpPr>
        <p:spPr/>
        <p:txBody>
          <a:bodyPr/>
          <a:lstStyle/>
          <a:p>
            <a:endParaRPr lang="sl-SI">
              <a:solidFill>
                <a:prstClr val="black">
                  <a:tint val="75000"/>
                </a:prstClr>
              </a:solidFill>
            </a:endParaRPr>
          </a:p>
        </p:txBody>
      </p:sp>
      <p:sp>
        <p:nvSpPr>
          <p:cNvPr id="6" name="Označba mesta številke diapozitiva 5"/>
          <p:cNvSpPr>
            <a:spLocks noGrp="1"/>
          </p:cNvSpPr>
          <p:nvPr>
            <p:ph type="sldNum" sz="quarter" idx="12"/>
          </p:nvPr>
        </p:nvSpPr>
        <p:spPr/>
        <p:txBody>
          <a:bodyPr/>
          <a:lstStyle/>
          <a:p>
            <a:fld id="{2E7A1736-9C9E-4D6A-83D9-CE9B58C51F8D}"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4230479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Glava odseka">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sl-SI"/>
              <a:t>Kliknite, če želite urediti slog naslova matrice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8A8D2C69-C0BD-4BC5-B83C-964EDCF672B1}" type="datetimeFigureOut">
              <a:rPr lang="sl-SI" smtClean="0"/>
              <a:t>11. 03. 2025</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70E179B-F1F5-4813-8D11-F6DA6B4ED0DE}" type="slidenum">
              <a:rPr lang="sl-SI" smtClean="0"/>
              <a:t>‹#›</a:t>
            </a:fld>
            <a:endParaRPr lang="sl-SI"/>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035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sl-SI"/>
              <a:t>Kliknite, če želite urediti slog naslova matrice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8A8D2C69-C0BD-4BC5-B83C-964EDCF672B1}" type="datetimeFigureOut">
              <a:rPr lang="sl-SI" smtClean="0"/>
              <a:t>11. 03. 2025</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5323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sl-SI"/>
              <a:t>Kliknite, če želite urediti slog naslova matrice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sl-SI"/>
              <a:t>Kliknite za urejanje slogov besedila matrice</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8A8D2C69-C0BD-4BC5-B83C-964EDCF672B1}" type="datetimeFigureOut">
              <a:rPr lang="sl-SI" smtClean="0"/>
              <a:t>11. 03. 2025</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1673514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Date Placeholder 2"/>
          <p:cNvSpPr>
            <a:spLocks noGrp="1"/>
          </p:cNvSpPr>
          <p:nvPr>
            <p:ph type="dt" sz="half" idx="10"/>
          </p:nvPr>
        </p:nvSpPr>
        <p:spPr/>
        <p:txBody>
          <a:bodyPr/>
          <a:lstStyle/>
          <a:p>
            <a:fld id="{8A8D2C69-C0BD-4BC5-B83C-964EDCF672B1}" type="datetimeFigureOut">
              <a:rPr lang="sl-SI" smtClean="0"/>
              <a:t>11. 03. 2025</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961994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8D2C69-C0BD-4BC5-B83C-964EDCF672B1}" type="datetimeFigureOut">
              <a:rPr lang="sl-SI" smtClean="0"/>
              <a:t>11. 03. 2025</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1000186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sl-SI"/>
              <a:t>Kliknite, če želite urediti slog naslova matrice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8A8D2C69-C0BD-4BC5-B83C-964EDCF672B1}" type="datetimeFigureOut">
              <a:rPr lang="sl-SI" smtClean="0"/>
              <a:t>11. 03. 2025</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1340978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8A8D2C69-C0BD-4BC5-B83C-964EDCF672B1}" type="datetimeFigureOut">
              <a:rPr lang="sl-SI" smtClean="0"/>
              <a:t>11. 03. 2025</a:t>
            </a:fld>
            <a:endParaRPr lang="sl-SI"/>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0E179B-F1F5-4813-8D11-F6DA6B4ED0DE}" type="slidenum">
              <a:rPr lang="sl-SI" smtClean="0"/>
              <a:t>‹#›</a:t>
            </a:fld>
            <a:endParaRPr lang="sl-SI"/>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6088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sl-SI"/>
              <a:t>Kliknite, če želite urediti slog naslova matrice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8A8D2C69-C0BD-4BC5-B83C-964EDCF672B1}" type="datetimeFigureOut">
              <a:rPr lang="sl-SI" smtClean="0"/>
              <a:t>11. 03. 2025</a:t>
            </a:fld>
            <a:endParaRPr lang="sl-SI"/>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sl-SI"/>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C70E179B-F1F5-4813-8D11-F6DA6B4ED0DE}" type="slidenum">
              <a:rPr lang="sl-SI" smtClean="0"/>
              <a:t>‹#›</a:t>
            </a:fld>
            <a:endParaRPr lang="sl-SI"/>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8006621"/>
      </p:ext>
    </p:extLst>
  </p:cSld>
  <p:clrMap bg1="lt1" tx1="dk1" bg2="lt2" tx2="dk2" accent1="accent1" accent2="accent2" accent3="accent3" accent4="accent4" accent5="accent5" accent6="accent6" hlink="hlink" folHlink="folHlink"/>
  <p:sldLayoutIdLst>
    <p:sldLayoutId id="2147483835" r:id="rId1"/>
    <p:sldLayoutId id="2147483836" r:id="rId2"/>
    <p:sldLayoutId id="2147483837" r:id="rId3"/>
    <p:sldLayoutId id="2147483838" r:id="rId4"/>
    <p:sldLayoutId id="2147483839" r:id="rId5"/>
    <p:sldLayoutId id="2147483840" r:id="rId6"/>
    <p:sldLayoutId id="2147483841" r:id="rId7"/>
    <p:sldLayoutId id="2147483842" r:id="rId8"/>
    <p:sldLayoutId id="2147483843" r:id="rId9"/>
    <p:sldLayoutId id="2147483844" r:id="rId10"/>
    <p:sldLayoutId id="2147483845"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Uredite slog naslova matrice</a:t>
            </a:r>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DFF35C85-120C-492D-85D7-899E0358E40F}" type="datetimeFigureOut">
              <a:rPr lang="sl-SI" smtClean="0">
                <a:solidFill>
                  <a:prstClr val="black">
                    <a:tint val="75000"/>
                  </a:prstClr>
                </a:solidFill>
              </a:rPr>
              <a:pPr defTabSz="914400"/>
              <a:t>11. 03. 2025</a:t>
            </a:fld>
            <a:endParaRPr lang="sl-SI">
              <a:solidFill>
                <a:prstClr val="black">
                  <a:tint val="75000"/>
                </a:prstClr>
              </a:solidFill>
            </a:endParaRPr>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sl-SI">
              <a:solidFill>
                <a:prstClr val="black">
                  <a:tint val="75000"/>
                </a:prstClr>
              </a:solidFill>
            </a:endParaRPr>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2E7A1736-9C9E-4D6A-83D9-CE9B58C51F8D}" type="slidenum">
              <a:rPr lang="sl-SI" smtClean="0">
                <a:solidFill>
                  <a:prstClr val="black">
                    <a:tint val="75000"/>
                  </a:prstClr>
                </a:solidFill>
              </a:rPr>
              <a:pPr defTabSz="914400"/>
              <a:t>‹#›</a:t>
            </a:fld>
            <a:endParaRPr lang="sl-SI">
              <a:solidFill>
                <a:prstClr val="black">
                  <a:tint val="75000"/>
                </a:prstClr>
              </a:solidFill>
            </a:endParaRPr>
          </a:p>
        </p:txBody>
      </p:sp>
    </p:spTree>
    <p:extLst>
      <p:ext uri="{BB962C8B-B14F-4D97-AF65-F5344CB8AC3E}">
        <p14:creationId xmlns:p14="http://schemas.microsoft.com/office/powerpoint/2010/main" val="1127332487"/>
      </p:ext>
    </p:extLst>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fotogalerija.dz-rs.si/datoteke/Publikacije/Zborniki_RN/2013/Zaporski_sistemi.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5A829B1-22E1-4618-9439-976E42076B93}"/>
              </a:ext>
            </a:extLst>
          </p:cNvPr>
          <p:cNvSpPr>
            <a:spLocks noGrp="1"/>
          </p:cNvSpPr>
          <p:nvPr>
            <p:ph type="ctrTitle"/>
          </p:nvPr>
        </p:nvSpPr>
        <p:spPr>
          <a:xfrm>
            <a:off x="1414943" y="1600201"/>
            <a:ext cx="9144000" cy="2387600"/>
          </a:xfrm>
        </p:spPr>
        <p:txBody>
          <a:bodyPr>
            <a:normAutofit/>
          </a:bodyPr>
          <a:lstStyle/>
          <a:p>
            <a:r>
              <a:rPr lang="sl-SI" sz="4900" dirty="0"/>
              <a:t>penologija</a:t>
            </a:r>
            <a:br>
              <a:rPr lang="sl-SI" sz="4000" dirty="0"/>
            </a:br>
            <a:r>
              <a:rPr lang="sl-SI" sz="3600" dirty="0"/>
              <a:t>pedagoška fakulteta UL, socialna pedagogika</a:t>
            </a:r>
            <a:br>
              <a:rPr lang="sl-SI" sz="4000" dirty="0"/>
            </a:br>
            <a:br>
              <a:rPr lang="sl-SI" dirty="0"/>
            </a:br>
            <a:endParaRPr lang="sl-SI" dirty="0"/>
          </a:p>
        </p:txBody>
      </p:sp>
      <p:sp>
        <p:nvSpPr>
          <p:cNvPr id="9" name="Naslov 1">
            <a:extLst>
              <a:ext uri="{FF2B5EF4-FFF2-40B4-BE49-F238E27FC236}">
                <a16:creationId xmlns:a16="http://schemas.microsoft.com/office/drawing/2014/main" id="{E7523035-7659-441A-81B0-7560394F94E4}"/>
              </a:ext>
            </a:extLst>
          </p:cNvPr>
          <p:cNvSpPr txBox="1">
            <a:spLocks/>
          </p:cNvSpPr>
          <p:nvPr/>
        </p:nvSpPr>
        <p:spPr>
          <a:xfrm>
            <a:off x="689112" y="4960137"/>
            <a:ext cx="7540487" cy="1463040"/>
          </a:xfrm>
          <a:prstGeom prst="rect">
            <a:avLst/>
          </a:prstGeom>
        </p:spPr>
        <p:txBody>
          <a:bodyPr vert="horz" lIns="91440" tIns="45720" rIns="91440" bIns="45720" rtlCol="0" anchor="ctr">
            <a:normAutofit fontScale="97500" lnSpcReduction="10000"/>
          </a:bodyPr>
          <a:lstStyle>
            <a:lvl1pPr algn="r" defTabSz="914400" rtl="0" eaLnBrk="1" latinLnBrk="0" hangingPunct="1">
              <a:lnSpc>
                <a:spcPct val="80000"/>
              </a:lnSpc>
              <a:spcBef>
                <a:spcPct val="0"/>
              </a:spcBef>
              <a:buNone/>
              <a:defRPr sz="5000" kern="1200" cap="all" spc="200" baseline="0">
                <a:solidFill>
                  <a:schemeClr val="tx1">
                    <a:lumMod val="90000"/>
                    <a:lumOff val="10000"/>
                  </a:schemeClr>
                </a:solidFill>
                <a:latin typeface="+mj-lt"/>
                <a:ea typeface="+mj-ea"/>
                <a:cs typeface="+mj-cs"/>
              </a:defRPr>
            </a:lvl1pPr>
          </a:lstStyle>
          <a:p>
            <a:r>
              <a:rPr lang="sl-SI" dirty="0"/>
              <a:t>Kaznovanje: kdo in kako?</a:t>
            </a:r>
          </a:p>
          <a:p>
            <a:r>
              <a:rPr lang="sl-SI" i="1" dirty="0"/>
              <a:t>Proces individualizacije kazni</a:t>
            </a:r>
            <a:br>
              <a:rPr lang="sl-SI" i="1" dirty="0"/>
            </a:br>
            <a:r>
              <a:rPr lang="sl-SI" sz="2000" cap="none" dirty="0"/>
              <a:t>izr. prof. dr. Mojca M. Plesničar</a:t>
            </a:r>
            <a:endParaRPr lang="sl-SI" dirty="0"/>
          </a:p>
        </p:txBody>
      </p:sp>
    </p:spTree>
    <p:extLst>
      <p:ext uri="{BB962C8B-B14F-4D97-AF65-F5344CB8AC3E}">
        <p14:creationId xmlns:p14="http://schemas.microsoft.com/office/powerpoint/2010/main" val="1515517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ln>
            <a:solidFill>
              <a:schemeClr val="bg1"/>
            </a:solidFill>
          </a:ln>
        </p:spPr>
        <p:txBody>
          <a:bodyPr/>
          <a:lstStyle/>
          <a:p>
            <a:r>
              <a:rPr lang="sl-SI" dirty="0"/>
              <a:t>Sistemi odločanja o sankcijah</a:t>
            </a:r>
          </a:p>
        </p:txBody>
      </p:sp>
      <p:cxnSp>
        <p:nvCxnSpPr>
          <p:cNvPr id="5" name="Raven povezovalnik 4"/>
          <p:cNvCxnSpPr/>
          <p:nvPr/>
        </p:nvCxnSpPr>
        <p:spPr>
          <a:xfrm flipV="1">
            <a:off x="1023698" y="3413052"/>
            <a:ext cx="10134600" cy="3189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oljeZBesedilom 8"/>
          <p:cNvSpPr txBox="1"/>
          <p:nvPr/>
        </p:nvSpPr>
        <p:spPr>
          <a:xfrm>
            <a:off x="1023698" y="3763926"/>
            <a:ext cx="1550489" cy="954107"/>
          </a:xfrm>
          <a:prstGeom prst="rect">
            <a:avLst/>
          </a:prstGeom>
          <a:noFill/>
        </p:spPr>
        <p:txBody>
          <a:bodyPr wrap="none" rtlCol="0">
            <a:spAutoFit/>
          </a:bodyPr>
          <a:lstStyle/>
          <a:p>
            <a:r>
              <a:rPr lang="sl-SI" sz="2800" dirty="0">
                <a:solidFill>
                  <a:srgbClr val="2E2B21"/>
                </a:solidFill>
              </a:rPr>
              <a:t>Popolna </a:t>
            </a:r>
          </a:p>
          <a:p>
            <a:r>
              <a:rPr lang="sl-SI" sz="2800" dirty="0">
                <a:solidFill>
                  <a:srgbClr val="2E2B21"/>
                </a:solidFill>
              </a:rPr>
              <a:t>diskrecija</a:t>
            </a:r>
          </a:p>
        </p:txBody>
      </p:sp>
      <p:sp>
        <p:nvSpPr>
          <p:cNvPr id="10" name="PoljeZBesedilom 9"/>
          <p:cNvSpPr txBox="1"/>
          <p:nvPr/>
        </p:nvSpPr>
        <p:spPr>
          <a:xfrm>
            <a:off x="5035004" y="3763926"/>
            <a:ext cx="2111988" cy="954107"/>
          </a:xfrm>
          <a:prstGeom prst="rect">
            <a:avLst/>
          </a:prstGeom>
          <a:noFill/>
        </p:spPr>
        <p:txBody>
          <a:bodyPr wrap="none" rtlCol="0">
            <a:spAutoFit/>
          </a:bodyPr>
          <a:lstStyle/>
          <a:p>
            <a:r>
              <a:rPr lang="sl-SI" sz="2800" dirty="0">
                <a:solidFill>
                  <a:srgbClr val="2E2B21"/>
                </a:solidFill>
              </a:rPr>
              <a:t>Strukturirana</a:t>
            </a:r>
          </a:p>
          <a:p>
            <a:r>
              <a:rPr lang="sl-SI" sz="2800" dirty="0">
                <a:solidFill>
                  <a:srgbClr val="2E2B21"/>
                </a:solidFill>
              </a:rPr>
              <a:t>diskrecija</a:t>
            </a:r>
          </a:p>
        </p:txBody>
      </p:sp>
      <p:sp>
        <p:nvSpPr>
          <p:cNvPr id="11" name="PoljeZBesedilom 10"/>
          <p:cNvSpPr txBox="1"/>
          <p:nvPr/>
        </p:nvSpPr>
        <p:spPr>
          <a:xfrm>
            <a:off x="9607809" y="3802274"/>
            <a:ext cx="1745991" cy="954107"/>
          </a:xfrm>
          <a:prstGeom prst="rect">
            <a:avLst/>
          </a:prstGeom>
          <a:noFill/>
        </p:spPr>
        <p:txBody>
          <a:bodyPr wrap="none" rtlCol="0">
            <a:spAutoFit/>
          </a:bodyPr>
          <a:lstStyle/>
          <a:p>
            <a:r>
              <a:rPr lang="sl-SI" sz="2800" dirty="0">
                <a:solidFill>
                  <a:srgbClr val="2E2B21"/>
                </a:solidFill>
              </a:rPr>
              <a:t>Minimalna</a:t>
            </a:r>
          </a:p>
          <a:p>
            <a:r>
              <a:rPr lang="sl-SI" sz="2800" dirty="0">
                <a:solidFill>
                  <a:srgbClr val="2E2B21"/>
                </a:solidFill>
              </a:rPr>
              <a:t>diskrecija</a:t>
            </a:r>
          </a:p>
        </p:txBody>
      </p:sp>
    </p:spTree>
    <p:extLst>
      <p:ext uri="{BB962C8B-B14F-4D97-AF65-F5344CB8AC3E}">
        <p14:creationId xmlns:p14="http://schemas.microsoft.com/office/powerpoint/2010/main" val="2556126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ln>
            <a:solidFill>
              <a:schemeClr val="bg1"/>
            </a:solidFill>
          </a:ln>
        </p:spPr>
        <p:txBody>
          <a:bodyPr/>
          <a:lstStyle/>
          <a:p>
            <a:r>
              <a:rPr lang="sl-SI" dirty="0"/>
              <a:t>Zakonsko uokvirjanje</a:t>
            </a:r>
          </a:p>
        </p:txBody>
      </p:sp>
      <p:pic>
        <p:nvPicPr>
          <p:cNvPr id="4" name="Označba mesta vsebine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1992" y="2802471"/>
            <a:ext cx="12253992" cy="2832868"/>
          </a:xfrm>
        </p:spPr>
      </p:pic>
    </p:spTree>
    <p:extLst>
      <p:ext uri="{BB962C8B-B14F-4D97-AF65-F5344CB8AC3E}">
        <p14:creationId xmlns:p14="http://schemas.microsoft.com/office/powerpoint/2010/main" val="402245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ln>
            <a:solidFill>
              <a:schemeClr val="bg1"/>
            </a:solidFill>
          </a:ln>
        </p:spPr>
        <p:txBody>
          <a:bodyPr/>
          <a:lstStyle/>
          <a:p>
            <a:r>
              <a:rPr lang="sl-SI" dirty="0"/>
              <a:t>Smernice</a:t>
            </a:r>
          </a:p>
        </p:txBody>
      </p:sp>
      <p:pic>
        <p:nvPicPr>
          <p:cNvPr id="4" name="Označba mesta vsebine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80614" y="-152032"/>
            <a:ext cx="6413409" cy="7636387"/>
          </a:xfrm>
          <a:ln>
            <a:solidFill>
              <a:schemeClr val="tx1"/>
            </a:solidFill>
          </a:ln>
        </p:spPr>
      </p:pic>
    </p:spTree>
    <p:extLst>
      <p:ext uri="{BB962C8B-B14F-4D97-AF65-F5344CB8AC3E}">
        <p14:creationId xmlns:p14="http://schemas.microsoft.com/office/powerpoint/2010/main" val="3468035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24127" y="353204"/>
            <a:ext cx="9720072" cy="1499616"/>
          </a:xfrm>
          <a:ln>
            <a:solidFill>
              <a:schemeClr val="bg1"/>
            </a:solidFill>
          </a:ln>
        </p:spPr>
        <p:txBody>
          <a:bodyPr/>
          <a:lstStyle/>
          <a:p>
            <a:r>
              <a:rPr lang="sl-SI" dirty="0"/>
              <a:t>Tabele</a:t>
            </a:r>
          </a:p>
        </p:txBody>
      </p:sp>
      <p:pic>
        <p:nvPicPr>
          <p:cNvPr id="1030" name="Picture 6" descr="Rezultat iskanja slik za sentencing grid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10538" y="1621435"/>
            <a:ext cx="10347251" cy="52365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9477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Odločanje o sankcijah v Sloveniji</a:t>
            </a:r>
          </a:p>
        </p:txBody>
      </p:sp>
      <p:sp>
        <p:nvSpPr>
          <p:cNvPr id="3" name="Označba mesta vsebine 2"/>
          <p:cNvSpPr>
            <a:spLocks noGrp="1"/>
          </p:cNvSpPr>
          <p:nvPr>
            <p:ph idx="1"/>
          </p:nvPr>
        </p:nvSpPr>
        <p:spPr/>
        <p:txBody>
          <a:bodyPr>
            <a:normAutofit/>
          </a:bodyPr>
          <a:lstStyle/>
          <a:p>
            <a:r>
              <a:rPr lang="sl-SI" dirty="0"/>
              <a:t>Model zakonskega uokvirjanja in sodniškega samoomejevanja</a:t>
            </a:r>
          </a:p>
          <a:p>
            <a:r>
              <a:rPr lang="sl-SI" dirty="0"/>
              <a:t>Sodišče upošteva:</a:t>
            </a:r>
          </a:p>
          <a:p>
            <a:pPr lvl="1"/>
            <a:r>
              <a:rPr lang="sl-SI" dirty="0"/>
              <a:t>Težo </a:t>
            </a:r>
            <a:r>
              <a:rPr lang="sl-SI" dirty="0" err="1"/>
              <a:t>kd</a:t>
            </a:r>
            <a:endParaRPr lang="sl-SI" dirty="0"/>
          </a:p>
          <a:p>
            <a:pPr lvl="1"/>
            <a:r>
              <a:rPr lang="sl-SI" dirty="0"/>
              <a:t>Krivde storilca</a:t>
            </a:r>
          </a:p>
          <a:p>
            <a:pPr lvl="1"/>
            <a:r>
              <a:rPr lang="sl-SI" dirty="0"/>
              <a:t>Olajševalne in obteževalne okoliščine</a:t>
            </a:r>
          </a:p>
          <a:p>
            <a:r>
              <a:rPr lang="sl-SI" dirty="0"/>
              <a:t>Visoka stopnja diskrecije</a:t>
            </a:r>
          </a:p>
          <a:p>
            <a:pPr lvl="1"/>
            <a:r>
              <a:rPr lang="sl-SI" dirty="0"/>
              <a:t>Široki zakonski razponi</a:t>
            </a:r>
          </a:p>
          <a:p>
            <a:pPr lvl="1"/>
            <a:r>
              <a:rPr lang="sl-SI" dirty="0"/>
              <a:t>Razmeroma širok spekter sankcij</a:t>
            </a:r>
          </a:p>
          <a:p>
            <a:pPr lvl="1"/>
            <a:r>
              <a:rPr lang="sl-SI" dirty="0"/>
              <a:t>Odprt seznam okoliščin</a:t>
            </a:r>
          </a:p>
          <a:p>
            <a:pPr lvl="1"/>
            <a:r>
              <a:rPr lang="sl-SI" dirty="0"/>
              <a:t>Možnost omilitve pod zakonski minimum</a:t>
            </a:r>
          </a:p>
          <a:p>
            <a:pPr lvl="1"/>
            <a:endParaRPr lang="sl-SI" dirty="0"/>
          </a:p>
        </p:txBody>
      </p:sp>
    </p:spTree>
    <p:extLst>
      <p:ext uri="{BB962C8B-B14F-4D97-AF65-F5344CB8AC3E}">
        <p14:creationId xmlns:p14="http://schemas.microsoft.com/office/powerpoint/2010/main" val="34294177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KD uboja</a:t>
            </a:r>
            <a:endParaRPr lang="it-IT" dirty="0"/>
          </a:p>
        </p:txBody>
      </p:sp>
      <p:sp>
        <p:nvSpPr>
          <p:cNvPr id="3" name="Označba mesta vsebine 2"/>
          <p:cNvSpPr>
            <a:spLocks noGrp="1"/>
          </p:cNvSpPr>
          <p:nvPr>
            <p:ph idx="1"/>
          </p:nvPr>
        </p:nvSpPr>
        <p:spPr/>
        <p:txBody>
          <a:bodyPr/>
          <a:lstStyle/>
          <a:p>
            <a:r>
              <a:rPr lang="sl-SI" b="1" dirty="0"/>
              <a:t>Uboj (KZ-1)</a:t>
            </a:r>
          </a:p>
          <a:p>
            <a:r>
              <a:rPr lang="sl-SI" b="1" dirty="0"/>
              <a:t>115. člen</a:t>
            </a:r>
          </a:p>
          <a:p>
            <a:r>
              <a:rPr lang="sl-SI" dirty="0"/>
              <a:t>(1) Kdor komu vzame življenje, se kaznuje z zaporom od petih do petnajstih let.</a:t>
            </a:r>
          </a:p>
          <a:p>
            <a:r>
              <a:rPr lang="sl-SI" dirty="0"/>
              <a:t>(2) Če stori dejanje iz prejšnjega odstavka dvoje ali več oseb, ki so se združile zato, da bi storile uboj, se storilec kaznuje s kaznijo od desetih do petnajstih let.</a:t>
            </a:r>
          </a:p>
          <a:p>
            <a:endParaRPr lang="sl-SI" dirty="0"/>
          </a:p>
          <a:p>
            <a:endParaRPr lang="it-IT" dirty="0"/>
          </a:p>
        </p:txBody>
      </p:sp>
    </p:spTree>
    <p:extLst>
      <p:ext uri="{BB962C8B-B14F-4D97-AF65-F5344CB8AC3E}">
        <p14:creationId xmlns:p14="http://schemas.microsoft.com/office/powerpoint/2010/main" val="3093116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Primer uboja</a:t>
            </a:r>
            <a:endParaRPr lang="it-IT" dirty="0"/>
          </a:p>
        </p:txBody>
      </p:sp>
      <p:sp>
        <p:nvSpPr>
          <p:cNvPr id="3" name="Označba mesta vsebine 2"/>
          <p:cNvSpPr>
            <a:spLocks noGrp="1"/>
          </p:cNvSpPr>
          <p:nvPr>
            <p:ph idx="1"/>
          </p:nvPr>
        </p:nvSpPr>
        <p:spPr/>
        <p:txBody>
          <a:bodyPr>
            <a:normAutofit lnSpcReduction="10000"/>
          </a:bodyPr>
          <a:lstStyle/>
          <a:p>
            <a:r>
              <a:rPr lang="sl-SI" dirty="0"/>
              <a:t>Oseba A ubije osebo B.</a:t>
            </a:r>
          </a:p>
          <a:p>
            <a:endParaRPr lang="sl-SI" dirty="0"/>
          </a:p>
          <a:p>
            <a:r>
              <a:rPr lang="sl-SI" dirty="0"/>
              <a:t>Žena ubije svojega moža.</a:t>
            </a:r>
          </a:p>
          <a:p>
            <a:endParaRPr lang="sl-SI" dirty="0"/>
          </a:p>
          <a:p>
            <a:r>
              <a:rPr lang="sl-SI" dirty="0"/>
              <a:t>Žena ubije svojega moža, potem, ko jo je napadel z nožem, a se je pomiril in z napadom odnehal.</a:t>
            </a:r>
          </a:p>
          <a:p>
            <a:endParaRPr lang="sl-SI" dirty="0"/>
          </a:p>
          <a:p>
            <a:r>
              <a:rPr lang="sl-SI" dirty="0"/>
              <a:t>Žena ubije svojega moža, potem, ko jo je alkoholiziran napadel z nožem, a se je pomiril in z napadom odnehal. Pred tem ji je grozil, da bo tistega dne nekdo umrl – on ali ona. Žena in mož sta stara preko 60 let.</a:t>
            </a:r>
          </a:p>
          <a:p>
            <a:endParaRPr lang="sl-SI" dirty="0"/>
          </a:p>
        </p:txBody>
      </p:sp>
    </p:spTree>
    <p:extLst>
      <p:ext uri="{BB962C8B-B14F-4D97-AF65-F5344CB8AC3E}">
        <p14:creationId xmlns:p14="http://schemas.microsoft.com/office/powerpoint/2010/main" val="2119785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1024128" y="764275"/>
            <a:ext cx="9720071" cy="5545085"/>
          </a:xfrm>
        </p:spPr>
        <p:txBody>
          <a:bodyPr>
            <a:normAutofit fontScale="77500" lnSpcReduction="20000"/>
          </a:bodyPr>
          <a:lstStyle/>
          <a:p>
            <a:pPr algn="just"/>
            <a:r>
              <a:rPr lang="sl-SI" dirty="0"/>
              <a:t>Pokojni mož obsojenke je bil nasilen človek, njegova nasilnost pa se je še stopnjevala takrat, ko je bil pijan, kar se je dogajalo pogosto. Z ženo in hčerami je bil pogosto v konfliktu, tako je bilo tudi v času dogodka.</a:t>
            </a:r>
          </a:p>
          <a:p>
            <a:pPr algn="just"/>
            <a:r>
              <a:rPr lang="sl-SI" dirty="0"/>
              <a:t>Tistega dne je vinjenega pokojnika okrog devetih zjutraj na dom pripeljal sosed. Takoj se je začel prepirati z obsojenko, ki se je zato umaknila v sobo in prosila hčerko, naj nadaljuje njeno delo. Ta je skušala pomiriti očeta, vendar ji to ni uspelo, saj je začel z macolo razbijati steklo na vratih, nazadnje tudi po vratih, za katerimi je bila obsojenka skupaj z vnukinjo. Zatem je vstopil v sobo in jo zgrabil za vrat ter pričel daviti, med davljenjem pa ji je dejal, da bo tistega dne nekdo umrl, ona ali on. Izpustil jo je šele, ko ga je ustavila hčerka, ki ga je odpeljala na hodnik, kjer jo je oče močno udaril, da je padla po tleh. Obsojenka ji je skušala pomagati, vendar jo je mož s pestjo udaril v glavo. Takrat se je obsojenka vrnila v sobo, kjer je imel mož pod jogijem shranjeno vrv, s katero ji je pred tem že večkrat grozil. Vrv mu je vrgla preko telesa, da bi ga zvezala, dokler se ne pomiri, vendar je mož izvlekel nož in se z njim rešil vrvi, nato pa planil proti hčerki in jo porezal po telesu. S polenom ga je obsojenka nato udarila po roki, da je izpustil nož in se nekoliko umiril. </a:t>
            </a:r>
          </a:p>
          <a:p>
            <a:pPr algn="just"/>
            <a:r>
              <a:rPr lang="sl-SI" dirty="0"/>
              <a:t>Do dejanja je prišlo potem, ko je vnukinja s tal pobrala nož in stekla k sosedom, hči pa se je umaknila v sobo, da preveri svoje poškodbe. Ko sta ostala sama, je obsojenka krajši del vrvi, ki ji je ostal v roki, možu nataknila za vrat takrat, ko ji je obrnil hrbet. Skupaj z možem se je spotaknila ob stopnice, ob tem pa vrv držala zadrgnjeno, kar je trajalo vsaj 5 minut, tako da je mož umrl od zadušitve. </a:t>
            </a:r>
          </a:p>
          <a:p>
            <a:pPr algn="just"/>
            <a:r>
              <a:rPr lang="sl-SI" dirty="0"/>
              <a:t>Sodišče je ugotovilo, da je bila obsojenka v stanju bistveno zmanjšanje prištevnosti, kar je tudi upoštevalo kot olajševalno okoliščino pri odmeri kazni. Poleg tega je upoštevalo tudi njeno priznanje dejanja, njeno predhodno nekaznovanost, kot posebne olajševalne okoliščine pa še posebej medsebojne razmere med obsojenko in umrlim, ki so pri obsojenki povzročile dolgotrajno stanje strahu zase in za svojo družino. Zaradi teh posebnih okoliščin je sodišče uporabilo možnost omilitve kazni in obsojenki izreklo kazen 2 let in 6 mesecev zapora.</a:t>
            </a:r>
          </a:p>
          <a:p>
            <a:pPr algn="just"/>
            <a:r>
              <a:rPr lang="sl-SI" dirty="0"/>
              <a:t>Obsojenka je začela kazen prestajati v starosti 65 let. Skoraj pol leta je prebila v zaprtem režimu, nato ji je bil dodeljen pol-odprti režim. V zaporu je kazala izjemno pozitiven odnos do dela in življenja, spomini na dejanje in dogodke pred njim pa so bili zanjo izredno travmatični. Pogojno je bila izpuščena je po prestanem 1 letu in 7 mesecih zapora.</a:t>
            </a:r>
          </a:p>
        </p:txBody>
      </p:sp>
    </p:spTree>
    <p:extLst>
      <p:ext uri="{BB962C8B-B14F-4D97-AF65-F5344CB8AC3E}">
        <p14:creationId xmlns:p14="http://schemas.microsoft.com/office/powerpoint/2010/main" val="39429888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Še dva Primera </a:t>
            </a:r>
            <a:r>
              <a:rPr lang="sl-SI" dirty="0" err="1"/>
              <a:t>kd</a:t>
            </a:r>
            <a:r>
              <a:rPr lang="sl-SI" dirty="0"/>
              <a:t> uboja</a:t>
            </a:r>
            <a:endParaRPr lang="it-IT" dirty="0"/>
          </a:p>
        </p:txBody>
      </p:sp>
      <p:sp>
        <p:nvSpPr>
          <p:cNvPr id="3" name="Označba mesta vsebine 2"/>
          <p:cNvSpPr>
            <a:spLocks noGrp="1"/>
          </p:cNvSpPr>
          <p:nvPr>
            <p:ph idx="1"/>
          </p:nvPr>
        </p:nvSpPr>
        <p:spPr>
          <a:xfrm>
            <a:off x="1024128" y="2285999"/>
            <a:ext cx="9720071" cy="4359499"/>
          </a:xfrm>
        </p:spPr>
        <p:txBody>
          <a:bodyPr>
            <a:normAutofit lnSpcReduction="10000"/>
          </a:bodyPr>
          <a:lstStyle/>
          <a:p>
            <a:pPr algn="just"/>
            <a:r>
              <a:rPr lang="sl-SI" dirty="0"/>
              <a:t>Po nogometni tekmi je skupina mariborskih navijačev, ki so imeli v rokah različno orodje (nož, baseball palico, pas s kovinsko zaponko) napadla skupino ljubljanskih navijačev. Storilec, ki je bil pod vplivom kokaina, je z nožem mahal proti ljubljanskim navijačem, nato pa se stepel z oškodovancem. Oškodovanec ga je s pestjo udaril v obraz in ga prijel okoli ramen, da bi mu preprečil mahanje z nožem. Kljub temu ga je storilec z nožem zabodel v predel leve pazduhe. Oškodovanec je preživel zaradi pravočasne zdravniške intervencije. </a:t>
            </a:r>
          </a:p>
          <a:p>
            <a:pPr marL="0" indent="0" algn="just">
              <a:buNone/>
            </a:pPr>
            <a:endParaRPr lang="sl-SI" dirty="0"/>
          </a:p>
          <a:p>
            <a:pPr algn="just"/>
            <a:r>
              <a:rPr lang="sl-SI" dirty="0"/>
              <a:t>Mlajši moški je skušal z mesarskim nožem vzeti življenje svoji bivši partnerki, ker se ni mogel sprijazniti z dejstvom, da ne želi nadaljevati njunega razmerja. Oškodovanko je dlje časa zasledoval in ji grozil, nato pa jo je poskusil ubiti z mesarskim nožem in ji z vrezninami po desni strani vrat povzročil hude telesne poškodbe. Storilec je bil po oceni izvedenca psihiatrične stroke popolnoma prišteven. </a:t>
            </a:r>
          </a:p>
          <a:p>
            <a:endParaRPr lang="it-IT" dirty="0"/>
          </a:p>
        </p:txBody>
      </p:sp>
    </p:spTree>
    <p:extLst>
      <p:ext uri="{BB962C8B-B14F-4D97-AF65-F5344CB8AC3E}">
        <p14:creationId xmlns:p14="http://schemas.microsoft.com/office/powerpoint/2010/main" val="12068886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err="1"/>
              <a:t>Kd</a:t>
            </a:r>
            <a:r>
              <a:rPr lang="sl-SI" dirty="0"/>
              <a:t> spolne zlorabe slabotne osebe</a:t>
            </a:r>
            <a:endParaRPr lang="it-IT" dirty="0"/>
          </a:p>
        </p:txBody>
      </p:sp>
      <p:sp>
        <p:nvSpPr>
          <p:cNvPr id="3" name="Označba mesta vsebine 2"/>
          <p:cNvSpPr>
            <a:spLocks noGrp="1"/>
          </p:cNvSpPr>
          <p:nvPr>
            <p:ph idx="1"/>
          </p:nvPr>
        </p:nvSpPr>
        <p:spPr/>
        <p:txBody>
          <a:bodyPr/>
          <a:lstStyle/>
          <a:p>
            <a:r>
              <a:rPr lang="sl-SI" b="1" dirty="0"/>
              <a:t>Spolna zloraba slabotne osebe</a:t>
            </a:r>
          </a:p>
          <a:p>
            <a:r>
              <a:rPr lang="sl-SI" b="1" dirty="0"/>
              <a:t>172. člen</a:t>
            </a:r>
          </a:p>
          <a:p>
            <a:r>
              <a:rPr lang="sl-SI" dirty="0"/>
              <a:t>(1) Kdor spolno občuje ali stori kakšno drugo spolno dejanje z osebo drugega ali istega spola, tako da zlorabi njeno duševno bolezen, začasno duševno motnjo, hujšo duševno zaostalost, slabost ali kakšno drugačno stanje, zaradi katerega se ne more upirati, se kaznuje z zaporom od enega do osmih let.</a:t>
            </a:r>
          </a:p>
          <a:p>
            <a:r>
              <a:rPr lang="sl-SI" dirty="0"/>
              <a:t>(2) Kdor v okoliščinah iz prejšnjega odstavka kako drugače prizadene spolno nedotakljivost slabotne osebe, se kaznuje z zaporom do petih let.</a:t>
            </a:r>
          </a:p>
          <a:p>
            <a:endParaRPr lang="it-IT" dirty="0"/>
          </a:p>
        </p:txBody>
      </p:sp>
    </p:spTree>
    <p:extLst>
      <p:ext uri="{BB962C8B-B14F-4D97-AF65-F5344CB8AC3E}">
        <p14:creationId xmlns:p14="http://schemas.microsoft.com/office/powerpoint/2010/main" val="2290677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Kaznovalna politika</a:t>
            </a:r>
            <a:endParaRPr lang="it-IT" dirty="0"/>
          </a:p>
        </p:txBody>
      </p:sp>
      <p:sp>
        <p:nvSpPr>
          <p:cNvPr id="3" name="Označba mesta vsebine 2"/>
          <p:cNvSpPr>
            <a:spLocks noGrp="1"/>
          </p:cNvSpPr>
          <p:nvPr>
            <p:ph idx="1"/>
          </p:nvPr>
        </p:nvSpPr>
        <p:spPr/>
        <p:txBody>
          <a:bodyPr/>
          <a:lstStyle/>
          <a:p>
            <a:pPr marL="128016" lvl="1" indent="0">
              <a:buNone/>
            </a:pPr>
            <a:r>
              <a:rPr lang="sl-SI" dirty="0"/>
              <a:t>določanje in obravnavanje kaznivih ravnanj, storilcev kaznivih dejanj, žrtev kaznivih dejanj</a:t>
            </a:r>
          </a:p>
          <a:p>
            <a:pPr lvl="1">
              <a:buFontTx/>
              <a:buChar char="-"/>
            </a:pPr>
            <a:endParaRPr lang="sl-SI" dirty="0"/>
          </a:p>
          <a:p>
            <a:pPr lvl="1">
              <a:buFontTx/>
              <a:buChar char="-"/>
            </a:pPr>
            <a:endParaRPr lang="it-IT" dirty="0"/>
          </a:p>
        </p:txBody>
      </p:sp>
      <p:graphicFrame>
        <p:nvGraphicFramePr>
          <p:cNvPr id="4" name="Označba mesta vsebine 3"/>
          <p:cNvGraphicFramePr>
            <a:graphicFrameLocks/>
          </p:cNvGraphicFramePr>
          <p:nvPr>
            <p:extLst>
              <p:ext uri="{D42A27DB-BD31-4B8C-83A1-F6EECF244321}">
                <p14:modId xmlns:p14="http://schemas.microsoft.com/office/powerpoint/2010/main" val="1041503068"/>
              </p:ext>
            </p:extLst>
          </p:nvPr>
        </p:nvGraphicFramePr>
        <p:xfrm>
          <a:off x="1024128" y="2942823"/>
          <a:ext cx="7108934" cy="31731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Diagram poteka: Povezovalnik 4"/>
          <p:cNvSpPr/>
          <p:nvPr/>
        </p:nvSpPr>
        <p:spPr>
          <a:xfrm>
            <a:off x="8768540" y="3677338"/>
            <a:ext cx="2073439" cy="1704077"/>
          </a:xfrm>
          <a:prstGeom prst="flowChartConnector">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3200" dirty="0"/>
              <a:t>družba?</a:t>
            </a:r>
          </a:p>
        </p:txBody>
      </p:sp>
      <p:sp>
        <p:nvSpPr>
          <p:cNvPr id="6" name="Leva puščica 5"/>
          <p:cNvSpPr/>
          <p:nvPr/>
        </p:nvSpPr>
        <p:spPr>
          <a:xfrm>
            <a:off x="7764306" y="4252118"/>
            <a:ext cx="710893" cy="499470"/>
          </a:xfrm>
          <a:prstGeom prst="left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10244189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Primer spolne zlorabe</a:t>
            </a:r>
            <a:endParaRPr lang="it-IT" dirty="0"/>
          </a:p>
        </p:txBody>
      </p:sp>
      <p:sp>
        <p:nvSpPr>
          <p:cNvPr id="3" name="Označba mesta vsebine 2"/>
          <p:cNvSpPr>
            <a:spLocks noGrp="1"/>
          </p:cNvSpPr>
          <p:nvPr>
            <p:ph idx="1"/>
          </p:nvPr>
        </p:nvSpPr>
        <p:spPr/>
        <p:txBody>
          <a:bodyPr/>
          <a:lstStyle/>
          <a:p>
            <a:pPr algn="just"/>
            <a:r>
              <a:rPr lang="it-IT" dirty="0" err="1"/>
              <a:t>Obtoženi</a:t>
            </a:r>
            <a:r>
              <a:rPr lang="it-IT" dirty="0"/>
              <a:t> je </a:t>
            </a:r>
            <a:r>
              <a:rPr lang="it-IT" dirty="0" err="1"/>
              <a:t>spolno</a:t>
            </a:r>
            <a:r>
              <a:rPr lang="it-IT" dirty="0"/>
              <a:t> </a:t>
            </a:r>
            <a:r>
              <a:rPr lang="it-IT" dirty="0" err="1"/>
              <a:t>občeval</a:t>
            </a:r>
            <a:r>
              <a:rPr lang="it-IT" dirty="0"/>
              <a:t> z </a:t>
            </a:r>
            <a:r>
              <a:rPr lang="it-IT" dirty="0" err="1"/>
              <a:t>oškodovanko</a:t>
            </a:r>
            <a:r>
              <a:rPr lang="it-IT" dirty="0"/>
              <a:t>, </a:t>
            </a:r>
            <a:r>
              <a:rPr lang="it-IT" dirty="0" err="1"/>
              <a:t>ki</a:t>
            </a:r>
            <a:r>
              <a:rPr lang="it-IT" dirty="0"/>
              <a:t> je </a:t>
            </a:r>
            <a:r>
              <a:rPr lang="it-IT" dirty="0" err="1"/>
              <a:t>bila</a:t>
            </a:r>
            <a:r>
              <a:rPr lang="it-IT" dirty="0"/>
              <a:t> </a:t>
            </a:r>
            <a:r>
              <a:rPr lang="it-IT" dirty="0" err="1"/>
              <a:t>hudo</a:t>
            </a:r>
            <a:r>
              <a:rPr lang="it-IT" dirty="0"/>
              <a:t> </a:t>
            </a:r>
            <a:r>
              <a:rPr lang="it-IT" dirty="0" err="1"/>
              <a:t>vinjena</a:t>
            </a:r>
            <a:r>
              <a:rPr lang="it-IT" dirty="0"/>
              <a:t> in se mu </a:t>
            </a:r>
            <a:r>
              <a:rPr lang="it-IT" dirty="0" err="1"/>
              <a:t>zaradi</a:t>
            </a:r>
            <a:r>
              <a:rPr lang="it-IT" dirty="0"/>
              <a:t> tega ni </a:t>
            </a:r>
            <a:r>
              <a:rPr lang="it-IT" dirty="0" err="1"/>
              <a:t>mogla</a:t>
            </a:r>
            <a:r>
              <a:rPr lang="it-IT" dirty="0"/>
              <a:t> </a:t>
            </a:r>
            <a:r>
              <a:rPr lang="it-IT" dirty="0" err="1"/>
              <a:t>upreti</a:t>
            </a:r>
            <a:r>
              <a:rPr lang="it-IT" dirty="0"/>
              <a:t>. </a:t>
            </a:r>
            <a:r>
              <a:rPr lang="it-IT" dirty="0" err="1"/>
              <a:t>Oškodovanka</a:t>
            </a:r>
            <a:r>
              <a:rPr lang="it-IT" dirty="0"/>
              <a:t> je </a:t>
            </a:r>
            <a:r>
              <a:rPr lang="it-IT" dirty="0" err="1"/>
              <a:t>povedala</a:t>
            </a:r>
            <a:r>
              <a:rPr lang="it-IT" dirty="0"/>
              <a:t>,</a:t>
            </a:r>
            <a:r>
              <a:rPr lang="sl-SI" dirty="0"/>
              <a:t> </a:t>
            </a:r>
            <a:r>
              <a:rPr lang="it-IT" dirty="0"/>
              <a:t>da se </a:t>
            </a:r>
            <a:r>
              <a:rPr lang="it-IT" dirty="0" err="1"/>
              <a:t>dogodka</a:t>
            </a:r>
            <a:r>
              <a:rPr lang="it-IT" dirty="0"/>
              <a:t> </a:t>
            </a:r>
            <a:r>
              <a:rPr lang="it-IT" dirty="0" err="1"/>
              <a:t>zaradi</a:t>
            </a:r>
            <a:r>
              <a:rPr lang="it-IT" dirty="0"/>
              <a:t> </a:t>
            </a:r>
            <a:r>
              <a:rPr lang="it-IT" dirty="0" err="1"/>
              <a:t>alkoholiziranosti</a:t>
            </a:r>
            <a:r>
              <a:rPr lang="it-IT" dirty="0"/>
              <a:t> ne </a:t>
            </a:r>
            <a:r>
              <a:rPr lang="it-IT" dirty="0" err="1"/>
              <a:t>spominja</a:t>
            </a:r>
            <a:r>
              <a:rPr lang="it-IT" dirty="0"/>
              <a:t>. Ve le, da je </a:t>
            </a:r>
            <a:r>
              <a:rPr lang="it-IT" dirty="0" err="1"/>
              <a:t>zvečer</a:t>
            </a:r>
            <a:r>
              <a:rPr lang="it-IT" dirty="0"/>
              <a:t> s </a:t>
            </a:r>
            <a:r>
              <a:rPr lang="it-IT" dirty="0" err="1"/>
              <a:t>prijateljico</a:t>
            </a:r>
            <a:r>
              <a:rPr lang="it-IT" dirty="0"/>
              <a:t> </a:t>
            </a:r>
            <a:r>
              <a:rPr lang="it-IT" dirty="0" err="1"/>
              <a:t>odšla</a:t>
            </a:r>
            <a:r>
              <a:rPr lang="it-IT" dirty="0"/>
              <a:t> v </a:t>
            </a:r>
            <a:r>
              <a:rPr lang="it-IT" dirty="0" err="1"/>
              <a:t>lokal</a:t>
            </a:r>
            <a:r>
              <a:rPr lang="it-IT" dirty="0"/>
              <a:t>, </a:t>
            </a:r>
            <a:r>
              <a:rPr lang="it-IT" dirty="0" err="1"/>
              <a:t>naslednjega</a:t>
            </a:r>
            <a:r>
              <a:rPr lang="it-IT" dirty="0"/>
              <a:t> </a:t>
            </a:r>
            <a:r>
              <a:rPr lang="it-IT" dirty="0" err="1"/>
              <a:t>jutra</a:t>
            </a:r>
            <a:r>
              <a:rPr lang="it-IT" dirty="0"/>
              <a:t> </a:t>
            </a:r>
            <a:r>
              <a:rPr lang="it-IT" dirty="0" err="1"/>
              <a:t>pa</a:t>
            </a:r>
            <a:r>
              <a:rPr lang="it-IT" dirty="0"/>
              <a:t> se je </a:t>
            </a:r>
            <a:r>
              <a:rPr lang="it-IT" dirty="0" err="1"/>
              <a:t>zbudila</a:t>
            </a:r>
            <a:r>
              <a:rPr lang="it-IT" dirty="0"/>
              <a:t> </a:t>
            </a:r>
            <a:r>
              <a:rPr lang="it-IT" dirty="0" err="1"/>
              <a:t>brez</a:t>
            </a:r>
            <a:r>
              <a:rPr lang="it-IT" dirty="0"/>
              <a:t> </a:t>
            </a:r>
            <a:r>
              <a:rPr lang="it-IT" dirty="0" err="1"/>
              <a:t>oblačil</a:t>
            </a:r>
            <a:r>
              <a:rPr lang="it-IT" dirty="0"/>
              <a:t> </a:t>
            </a:r>
            <a:r>
              <a:rPr lang="it-IT" dirty="0" err="1"/>
              <a:t>na</a:t>
            </a:r>
            <a:r>
              <a:rPr lang="it-IT" dirty="0"/>
              <a:t> </a:t>
            </a:r>
            <a:r>
              <a:rPr lang="it-IT" dirty="0" err="1"/>
              <a:t>spodnjem</a:t>
            </a:r>
            <a:r>
              <a:rPr lang="it-IT" dirty="0"/>
              <a:t> </a:t>
            </a:r>
            <a:r>
              <a:rPr lang="it-IT" dirty="0" err="1"/>
              <a:t>delu</a:t>
            </a:r>
            <a:r>
              <a:rPr lang="it-IT" dirty="0"/>
              <a:t> </a:t>
            </a:r>
            <a:r>
              <a:rPr lang="it-IT" dirty="0" err="1"/>
              <a:t>telesa</a:t>
            </a:r>
            <a:r>
              <a:rPr lang="it-IT" dirty="0"/>
              <a:t>. </a:t>
            </a:r>
            <a:r>
              <a:rPr lang="it-IT" dirty="0" err="1"/>
              <a:t>Obtoženi</a:t>
            </a:r>
            <a:r>
              <a:rPr lang="it-IT" dirty="0"/>
              <a:t> je </a:t>
            </a:r>
            <a:r>
              <a:rPr lang="it-IT" dirty="0" err="1"/>
              <a:t>izvršitev</a:t>
            </a:r>
            <a:r>
              <a:rPr lang="it-IT" dirty="0"/>
              <a:t> </a:t>
            </a:r>
            <a:r>
              <a:rPr lang="it-IT" dirty="0" err="1"/>
              <a:t>kaznivega</a:t>
            </a:r>
            <a:r>
              <a:rPr lang="it-IT" dirty="0"/>
              <a:t> </a:t>
            </a:r>
            <a:r>
              <a:rPr lang="it-IT" dirty="0" err="1"/>
              <a:t>dejanja</a:t>
            </a:r>
            <a:r>
              <a:rPr lang="it-IT" dirty="0"/>
              <a:t> </a:t>
            </a:r>
            <a:r>
              <a:rPr lang="it-IT" dirty="0" err="1"/>
              <a:t>zanikal</a:t>
            </a:r>
            <a:r>
              <a:rPr lang="it-IT" dirty="0"/>
              <a:t>. </a:t>
            </a:r>
            <a:r>
              <a:rPr lang="it-IT" dirty="0" err="1"/>
              <a:t>Povedal</a:t>
            </a:r>
            <a:r>
              <a:rPr lang="it-IT" dirty="0"/>
              <a:t> je, da je </a:t>
            </a:r>
            <a:r>
              <a:rPr lang="it-IT" dirty="0" err="1"/>
              <a:t>bil</a:t>
            </a:r>
            <a:r>
              <a:rPr lang="it-IT" dirty="0"/>
              <a:t> </a:t>
            </a:r>
            <a:r>
              <a:rPr lang="it-IT" dirty="0" err="1"/>
              <a:t>tistega</a:t>
            </a:r>
            <a:r>
              <a:rPr lang="it-IT" dirty="0"/>
              <a:t> </a:t>
            </a:r>
            <a:r>
              <a:rPr lang="it-IT" dirty="0" err="1"/>
              <a:t>večera</a:t>
            </a:r>
            <a:r>
              <a:rPr lang="it-IT" dirty="0"/>
              <a:t> </a:t>
            </a:r>
            <a:r>
              <a:rPr lang="it-IT" dirty="0" err="1"/>
              <a:t>tako</a:t>
            </a:r>
            <a:r>
              <a:rPr lang="it-IT" dirty="0"/>
              <a:t> </a:t>
            </a:r>
            <a:r>
              <a:rPr lang="it-IT" dirty="0" err="1"/>
              <a:t>pijan</a:t>
            </a:r>
            <a:r>
              <a:rPr lang="it-IT" dirty="0"/>
              <a:t>, </a:t>
            </a:r>
            <a:r>
              <a:rPr lang="it-IT" dirty="0" err="1"/>
              <a:t>kot</a:t>
            </a:r>
            <a:r>
              <a:rPr lang="it-IT" dirty="0"/>
              <a:t> ni </a:t>
            </a:r>
            <a:r>
              <a:rPr lang="it-IT" dirty="0" err="1"/>
              <a:t>bil</a:t>
            </a:r>
            <a:r>
              <a:rPr lang="it-IT" dirty="0"/>
              <a:t> </a:t>
            </a:r>
            <a:r>
              <a:rPr lang="it-IT" dirty="0" err="1"/>
              <a:t>še</a:t>
            </a:r>
            <a:r>
              <a:rPr lang="it-IT" dirty="0"/>
              <a:t> </a:t>
            </a:r>
            <a:r>
              <a:rPr lang="it-IT" dirty="0" err="1"/>
              <a:t>nikdar</a:t>
            </a:r>
            <a:r>
              <a:rPr lang="it-IT" dirty="0"/>
              <a:t>, </a:t>
            </a:r>
            <a:r>
              <a:rPr lang="it-IT" dirty="0" err="1"/>
              <a:t>zato</a:t>
            </a:r>
            <a:r>
              <a:rPr lang="it-IT" dirty="0"/>
              <a:t> da se </a:t>
            </a:r>
            <a:r>
              <a:rPr lang="it-IT" dirty="0" err="1"/>
              <a:t>prav</a:t>
            </a:r>
            <a:r>
              <a:rPr lang="it-IT" dirty="0"/>
              <a:t> </a:t>
            </a:r>
            <a:r>
              <a:rPr lang="it-IT" dirty="0" err="1"/>
              <a:t>ničesar</a:t>
            </a:r>
            <a:r>
              <a:rPr lang="it-IT" dirty="0"/>
              <a:t> ne </a:t>
            </a:r>
            <a:r>
              <a:rPr lang="it-IT" dirty="0" err="1"/>
              <a:t>spominja</a:t>
            </a:r>
            <a:r>
              <a:rPr lang="it-IT" dirty="0"/>
              <a:t>. </a:t>
            </a:r>
            <a:r>
              <a:rPr lang="it-IT" dirty="0" err="1"/>
              <a:t>Sodišče</a:t>
            </a:r>
            <a:r>
              <a:rPr lang="it-IT" dirty="0"/>
              <a:t> </a:t>
            </a:r>
            <a:r>
              <a:rPr lang="it-IT" dirty="0" err="1"/>
              <a:t>ga</a:t>
            </a:r>
            <a:r>
              <a:rPr lang="it-IT" dirty="0"/>
              <a:t> je </a:t>
            </a:r>
            <a:r>
              <a:rPr lang="it-IT" dirty="0" err="1"/>
              <a:t>spoznalo</a:t>
            </a:r>
            <a:r>
              <a:rPr lang="it-IT" dirty="0"/>
              <a:t> za </a:t>
            </a:r>
            <a:r>
              <a:rPr lang="it-IT" dirty="0" err="1"/>
              <a:t>krivega</a:t>
            </a:r>
            <a:r>
              <a:rPr lang="it-IT" dirty="0"/>
              <a:t> </a:t>
            </a:r>
            <a:r>
              <a:rPr lang="it-IT" dirty="0" err="1"/>
              <a:t>kaznivega</a:t>
            </a:r>
            <a:r>
              <a:rPr lang="it-IT" dirty="0"/>
              <a:t> </a:t>
            </a:r>
            <a:r>
              <a:rPr lang="it-IT" dirty="0" err="1"/>
              <a:t>dejanja</a:t>
            </a:r>
            <a:r>
              <a:rPr lang="it-IT" dirty="0"/>
              <a:t> </a:t>
            </a:r>
            <a:r>
              <a:rPr lang="it-IT" dirty="0" err="1"/>
              <a:t>spolne</a:t>
            </a:r>
            <a:r>
              <a:rPr lang="it-IT" dirty="0"/>
              <a:t> </a:t>
            </a:r>
            <a:r>
              <a:rPr lang="it-IT" dirty="0" err="1"/>
              <a:t>zlorabe</a:t>
            </a:r>
            <a:r>
              <a:rPr lang="it-IT" dirty="0"/>
              <a:t> </a:t>
            </a:r>
            <a:r>
              <a:rPr lang="it-IT" dirty="0" err="1"/>
              <a:t>slabotne</a:t>
            </a:r>
            <a:r>
              <a:rPr lang="it-IT" dirty="0"/>
              <a:t> </a:t>
            </a:r>
            <a:r>
              <a:rPr lang="it-IT" dirty="0" err="1"/>
              <a:t>osebe</a:t>
            </a:r>
            <a:r>
              <a:rPr lang="it-IT" dirty="0"/>
              <a:t>.</a:t>
            </a:r>
          </a:p>
        </p:txBody>
      </p:sp>
    </p:spTree>
    <p:extLst>
      <p:ext uri="{BB962C8B-B14F-4D97-AF65-F5344CB8AC3E}">
        <p14:creationId xmlns:p14="http://schemas.microsoft.com/office/powerpoint/2010/main" val="24274499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3 - Administrativna raven</a:t>
            </a:r>
          </a:p>
        </p:txBody>
      </p:sp>
      <p:sp>
        <p:nvSpPr>
          <p:cNvPr id="3" name="Označba mesta vsebine 2"/>
          <p:cNvSpPr>
            <a:spLocks noGrp="1"/>
          </p:cNvSpPr>
          <p:nvPr>
            <p:ph idx="1"/>
          </p:nvPr>
        </p:nvSpPr>
        <p:spPr/>
        <p:txBody>
          <a:bodyPr>
            <a:normAutofit/>
          </a:bodyPr>
          <a:lstStyle/>
          <a:p>
            <a:r>
              <a:rPr lang="sl-SI" sz="2800" dirty="0"/>
              <a:t>Oblikuje konkretno izkušnjo sankcije</a:t>
            </a:r>
          </a:p>
          <a:p>
            <a:endParaRPr lang="sl-SI" sz="2800" dirty="0"/>
          </a:p>
          <a:p>
            <a:r>
              <a:rPr lang="sl-SI" sz="2800" dirty="0"/>
              <a:t>KDO?</a:t>
            </a:r>
          </a:p>
          <a:p>
            <a:pPr lvl="1"/>
            <a:r>
              <a:rPr lang="sl-SI" sz="2400" dirty="0"/>
              <a:t>Zapori</a:t>
            </a:r>
          </a:p>
          <a:p>
            <a:pPr lvl="1"/>
            <a:r>
              <a:rPr lang="sl-SI" sz="2400" dirty="0" err="1"/>
              <a:t>Probacijska</a:t>
            </a:r>
            <a:r>
              <a:rPr lang="sl-SI" sz="2400" dirty="0"/>
              <a:t> služba</a:t>
            </a:r>
          </a:p>
          <a:p>
            <a:pPr lvl="1"/>
            <a:endParaRPr lang="sl-SI" sz="2400" dirty="0"/>
          </a:p>
          <a:p>
            <a:pPr lvl="1"/>
            <a:r>
              <a:rPr lang="sl-SI" sz="2400" dirty="0"/>
              <a:t>Prostovoljci?</a:t>
            </a:r>
          </a:p>
        </p:txBody>
      </p:sp>
    </p:spTree>
    <p:extLst>
      <p:ext uri="{BB962C8B-B14F-4D97-AF65-F5344CB8AC3E}">
        <p14:creationId xmlns:p14="http://schemas.microsoft.com/office/powerpoint/2010/main" val="22215421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Konkretna izkušnja v zaporu</a:t>
            </a:r>
            <a:endParaRPr lang="it-IT" dirty="0"/>
          </a:p>
        </p:txBody>
      </p:sp>
      <p:sp>
        <p:nvSpPr>
          <p:cNvPr id="3" name="Označba mesta vsebine 2"/>
          <p:cNvSpPr>
            <a:spLocks noGrp="1"/>
          </p:cNvSpPr>
          <p:nvPr>
            <p:ph idx="1"/>
          </p:nvPr>
        </p:nvSpPr>
        <p:spPr>
          <a:xfrm>
            <a:off x="1024128" y="2084833"/>
            <a:ext cx="9720071" cy="4566338"/>
          </a:xfrm>
        </p:spPr>
        <p:txBody>
          <a:bodyPr>
            <a:noAutofit/>
          </a:bodyPr>
          <a:lstStyle/>
          <a:p>
            <a:r>
              <a:rPr lang="sl-SI" sz="2400" dirty="0"/>
              <a:t>- Sistemski dejavniki</a:t>
            </a:r>
          </a:p>
          <a:p>
            <a:pPr lvl="1"/>
            <a:r>
              <a:rPr lang="sl-SI" sz="2000" dirty="0"/>
              <a:t>Pravna ureditev prestajanja kazni: pravice, omejitev pravic, režimi, ugodnosti, stiki</a:t>
            </a:r>
          </a:p>
          <a:p>
            <a:pPr lvl="1"/>
            <a:r>
              <a:rPr lang="sl-SI" sz="2000" dirty="0"/>
              <a:t>Kaznovalna ideologija zaporskega sistema: </a:t>
            </a:r>
            <a:r>
              <a:rPr lang="sl-SI" sz="2000" dirty="0" err="1"/>
              <a:t>rehabilitativna</a:t>
            </a:r>
            <a:r>
              <a:rPr lang="sl-SI" sz="2000" dirty="0"/>
              <a:t>, </a:t>
            </a:r>
            <a:r>
              <a:rPr lang="sl-SI" sz="2000" dirty="0" err="1"/>
              <a:t>retributivna</a:t>
            </a:r>
            <a:r>
              <a:rPr lang="sl-SI" sz="2000" dirty="0"/>
              <a:t> ipd.</a:t>
            </a:r>
          </a:p>
          <a:p>
            <a:pPr lvl="1"/>
            <a:r>
              <a:rPr lang="sl-SI" sz="2000" dirty="0"/>
              <a:t>Prostorske značilnosti in zmogljivosti zapora</a:t>
            </a:r>
          </a:p>
          <a:p>
            <a:pPr lvl="1"/>
            <a:r>
              <a:rPr lang="sl-SI" sz="2000" dirty="0"/>
              <a:t>Osebje v zaporu (število, usposobljenost, svetovni nazor)</a:t>
            </a:r>
          </a:p>
          <a:p>
            <a:pPr lvl="1"/>
            <a:r>
              <a:rPr lang="sl-SI" sz="2000" dirty="0"/>
              <a:t>Programi in aktivnosti v zaporu (delavnice, izobraževanje, prostočasne dejavnosti, vključevanje prostovoljcev ipd.)</a:t>
            </a:r>
          </a:p>
          <a:p>
            <a:r>
              <a:rPr lang="sl-SI" sz="2400" dirty="0"/>
              <a:t>- Dejavniki na ravni posameznika</a:t>
            </a:r>
          </a:p>
          <a:p>
            <a:pPr lvl="1"/>
            <a:r>
              <a:rPr lang="sl-SI" sz="2000" dirty="0"/>
              <a:t>Posameznikova osebnostna struktura</a:t>
            </a:r>
          </a:p>
          <a:p>
            <a:pPr lvl="1"/>
            <a:r>
              <a:rPr lang="sl-SI" sz="2000" dirty="0"/>
              <a:t>Posameznikov odnos</a:t>
            </a:r>
          </a:p>
          <a:p>
            <a:pPr lvl="1"/>
            <a:r>
              <a:rPr lang="sl-SI" sz="2000" dirty="0"/>
              <a:t>Objektivne okoliščine na strani posameznika (starost, spol, vpetost v družbeno okolje ipd.)</a:t>
            </a:r>
            <a:endParaRPr lang="it-IT" sz="2000" dirty="0"/>
          </a:p>
        </p:txBody>
      </p:sp>
    </p:spTree>
    <p:extLst>
      <p:ext uri="{BB962C8B-B14F-4D97-AF65-F5344CB8AC3E}">
        <p14:creationId xmlns:p14="http://schemas.microsoft.com/office/powerpoint/2010/main" val="42667095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literatura</a:t>
            </a:r>
            <a:endParaRPr lang="it-IT" dirty="0"/>
          </a:p>
        </p:txBody>
      </p:sp>
      <p:sp>
        <p:nvSpPr>
          <p:cNvPr id="3" name="Označba mesta vsebine 2"/>
          <p:cNvSpPr>
            <a:spLocks noGrp="1"/>
          </p:cNvSpPr>
          <p:nvPr>
            <p:ph idx="1"/>
          </p:nvPr>
        </p:nvSpPr>
        <p:spPr/>
        <p:txBody>
          <a:bodyPr>
            <a:normAutofit/>
          </a:bodyPr>
          <a:lstStyle/>
          <a:p>
            <a:pPr lvl="1"/>
            <a:r>
              <a:rPr lang="sl-SI" sz="2400" dirty="0"/>
              <a:t>PPT predstavitev</a:t>
            </a:r>
          </a:p>
          <a:p>
            <a:pPr lvl="1"/>
            <a:r>
              <a:rPr lang="sl-SI" sz="2400" dirty="0"/>
              <a:t>Cvikl L., Ambrož, M. (2017) Pravice v zaporu: Pregled in ovrednotenje sodne prakse Evropskega sodišča za človekove pravice, Ljubljana: Pravna fakulteta in Inštitut za kriminologijo</a:t>
            </a:r>
          </a:p>
          <a:p>
            <a:pPr lvl="1"/>
            <a:r>
              <a:rPr lang="sl-SI" sz="2400" dirty="0"/>
              <a:t>Zobavnik, I., </a:t>
            </a:r>
            <a:r>
              <a:rPr lang="sl-SI" sz="2400" dirty="0" err="1"/>
              <a:t>Zeilhofer</a:t>
            </a:r>
            <a:r>
              <a:rPr lang="sl-SI" sz="2400" dirty="0"/>
              <a:t> N. (2013) Primerjalni pregled – Zaporski sistemi, Raziskovalno dokumentacijski sektor DZ, Ljubljana:</a:t>
            </a:r>
            <a:br>
              <a:rPr lang="sl-SI" sz="2400" dirty="0"/>
            </a:br>
            <a:r>
              <a:rPr lang="sl-SI" sz="2400" dirty="0">
                <a:hlinkClick r:id="rId2"/>
              </a:rPr>
              <a:t>https://fotogalerija.dz-rs.si/datoteke/Publikacije/Zborniki_RN/2013/Zaporski_sistemi.pdf</a:t>
            </a:r>
            <a:endParaRPr lang="it-IT" sz="2400" dirty="0"/>
          </a:p>
        </p:txBody>
      </p:sp>
    </p:spTree>
    <p:extLst>
      <p:ext uri="{BB962C8B-B14F-4D97-AF65-F5344CB8AC3E}">
        <p14:creationId xmlns:p14="http://schemas.microsoft.com/office/powerpoint/2010/main" val="2929399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Tri faze individualizacije</a:t>
            </a:r>
          </a:p>
        </p:txBody>
      </p:sp>
      <p:graphicFrame>
        <p:nvGraphicFramePr>
          <p:cNvPr id="4" name="Diagram 3"/>
          <p:cNvGraphicFramePr/>
          <p:nvPr>
            <p:extLst>
              <p:ext uri="{D42A27DB-BD31-4B8C-83A1-F6EECF244321}">
                <p14:modId xmlns:p14="http://schemas.microsoft.com/office/powerpoint/2010/main" val="2410115567"/>
              </p:ext>
            </p:extLst>
          </p:nvPr>
        </p:nvGraphicFramePr>
        <p:xfrm>
          <a:off x="0" y="886590"/>
          <a:ext cx="9049658"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Diagram poteka: Povezovalnik 6"/>
          <p:cNvSpPr/>
          <p:nvPr/>
        </p:nvSpPr>
        <p:spPr>
          <a:xfrm>
            <a:off x="9049658" y="2195191"/>
            <a:ext cx="3142341" cy="3084096"/>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2400" dirty="0"/>
              <a:t>Individualizirana sankcija</a:t>
            </a:r>
          </a:p>
        </p:txBody>
      </p:sp>
    </p:spTree>
    <p:extLst>
      <p:ext uri="{BB962C8B-B14F-4D97-AF65-F5344CB8AC3E}">
        <p14:creationId xmlns:p14="http://schemas.microsoft.com/office/powerpoint/2010/main" val="480056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24128" y="585216"/>
            <a:ext cx="9720072" cy="1499616"/>
          </a:xfrm>
        </p:spPr>
        <p:txBody>
          <a:bodyPr/>
          <a:lstStyle/>
          <a:p>
            <a:r>
              <a:rPr lang="sl-SI" dirty="0"/>
              <a:t>1 - Zakonodajna raven</a:t>
            </a:r>
          </a:p>
        </p:txBody>
      </p:sp>
      <p:sp>
        <p:nvSpPr>
          <p:cNvPr id="9" name="Označba mesta vsebine 8"/>
          <p:cNvSpPr>
            <a:spLocks noGrp="1"/>
          </p:cNvSpPr>
          <p:nvPr>
            <p:ph idx="1"/>
          </p:nvPr>
        </p:nvSpPr>
        <p:spPr>
          <a:xfrm>
            <a:off x="838200" y="2807594"/>
            <a:ext cx="10657114" cy="577051"/>
          </a:xfrm>
        </p:spPr>
        <p:txBody>
          <a:bodyPr>
            <a:noAutofit/>
          </a:bodyPr>
          <a:lstStyle/>
          <a:p>
            <a:r>
              <a:rPr lang="sl-SI" sz="2800" dirty="0"/>
              <a:t>Vzpostavljanje temeljnih pravil</a:t>
            </a:r>
            <a:endParaRPr lang="sl-SI" sz="1050" dirty="0"/>
          </a:p>
        </p:txBody>
      </p:sp>
      <p:sp>
        <p:nvSpPr>
          <p:cNvPr id="3" name="PoljeZBesedilom 2"/>
          <p:cNvSpPr txBox="1"/>
          <p:nvPr/>
        </p:nvSpPr>
        <p:spPr>
          <a:xfrm>
            <a:off x="838200" y="3384645"/>
            <a:ext cx="10194332" cy="2739211"/>
          </a:xfrm>
          <a:prstGeom prst="rect">
            <a:avLst/>
          </a:prstGeom>
          <a:noFill/>
        </p:spPr>
        <p:txBody>
          <a:bodyPr wrap="square" numCol="2" rtlCol="0">
            <a:spAutoFit/>
          </a:bodyPr>
          <a:lstStyle/>
          <a:p>
            <a:endParaRPr lang="sl-SI" sz="2800" dirty="0"/>
          </a:p>
          <a:p>
            <a:r>
              <a:rPr lang="sl-SI" sz="2800" dirty="0"/>
              <a:t>KDO?</a:t>
            </a:r>
          </a:p>
          <a:p>
            <a:pPr lvl="1"/>
            <a:r>
              <a:rPr lang="sl-SI" sz="2400" dirty="0"/>
              <a:t>Zakonodajalec / parlament</a:t>
            </a:r>
          </a:p>
          <a:p>
            <a:pPr lvl="1"/>
            <a:r>
              <a:rPr lang="sl-SI" sz="2400" dirty="0"/>
              <a:t>Izvršilna oblast (komisije)</a:t>
            </a:r>
          </a:p>
          <a:p>
            <a:pPr lvl="1"/>
            <a:endParaRPr lang="sl-SI" sz="1200" dirty="0"/>
          </a:p>
          <a:p>
            <a:endParaRPr lang="sl-SI" sz="2800" dirty="0"/>
          </a:p>
          <a:p>
            <a:endParaRPr lang="sl-SI" sz="2800" dirty="0"/>
          </a:p>
          <a:p>
            <a:endParaRPr lang="sl-SI" sz="2800" dirty="0"/>
          </a:p>
          <a:p>
            <a:r>
              <a:rPr lang="sl-SI" sz="2800" dirty="0"/>
              <a:t>KLJUČNA VPRAŠANJA</a:t>
            </a:r>
          </a:p>
          <a:p>
            <a:pPr lvl="1"/>
            <a:r>
              <a:rPr lang="sl-SI" sz="2400" dirty="0"/>
              <a:t>(Kaj?)</a:t>
            </a:r>
          </a:p>
          <a:p>
            <a:pPr lvl="1"/>
            <a:r>
              <a:rPr lang="sl-SI" sz="2400" dirty="0"/>
              <a:t>Zakaj?</a:t>
            </a:r>
          </a:p>
          <a:p>
            <a:pPr lvl="1"/>
            <a:r>
              <a:rPr lang="sl-SI" sz="2400" dirty="0"/>
              <a:t>Kako? </a:t>
            </a:r>
          </a:p>
          <a:p>
            <a:pPr lvl="1"/>
            <a:r>
              <a:rPr lang="sl-SI" sz="2400" dirty="0"/>
              <a:t>Koliko?</a:t>
            </a:r>
          </a:p>
        </p:txBody>
      </p:sp>
      <p:sp>
        <p:nvSpPr>
          <p:cNvPr id="5" name="Diagram poteka: Povezovalnik 4"/>
          <p:cNvSpPr/>
          <p:nvPr/>
        </p:nvSpPr>
        <p:spPr>
          <a:xfrm>
            <a:off x="8332631" y="154545"/>
            <a:ext cx="2967662" cy="2916349"/>
          </a:xfrm>
          <a:prstGeom prst="flowChartConnector">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2800" dirty="0"/>
              <a:t>Neobhodno politično</a:t>
            </a:r>
          </a:p>
        </p:txBody>
      </p:sp>
    </p:spTree>
    <p:extLst>
      <p:ext uri="{BB962C8B-B14F-4D97-AF65-F5344CB8AC3E}">
        <p14:creationId xmlns:p14="http://schemas.microsoft.com/office/powerpoint/2010/main" val="2205950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Zakonodajna raven</a:t>
            </a:r>
          </a:p>
        </p:txBody>
      </p:sp>
      <p:sp>
        <p:nvSpPr>
          <p:cNvPr id="9" name="Označba mesta vsebine 8"/>
          <p:cNvSpPr>
            <a:spLocks noGrp="1"/>
          </p:cNvSpPr>
          <p:nvPr>
            <p:ph idx="1"/>
          </p:nvPr>
        </p:nvSpPr>
        <p:spPr>
          <a:xfrm>
            <a:off x="838200" y="2084833"/>
            <a:ext cx="10657114" cy="4415720"/>
          </a:xfrm>
        </p:spPr>
        <p:txBody>
          <a:bodyPr>
            <a:noAutofit/>
          </a:bodyPr>
          <a:lstStyle/>
          <a:p>
            <a:r>
              <a:rPr lang="sl-SI" sz="2400" dirty="0"/>
              <a:t>Vsebinska vprašanja</a:t>
            </a:r>
          </a:p>
          <a:p>
            <a:r>
              <a:rPr lang="sl-SI" sz="2400" dirty="0"/>
              <a:t>- kaj kaznujemo</a:t>
            </a:r>
          </a:p>
          <a:p>
            <a:r>
              <a:rPr lang="sl-SI" sz="2400" dirty="0"/>
              <a:t>- kako kaznujemo</a:t>
            </a:r>
          </a:p>
          <a:p>
            <a:r>
              <a:rPr lang="sl-SI" sz="2400" dirty="0"/>
              <a:t>- koliko kaznujemo</a:t>
            </a:r>
          </a:p>
          <a:p>
            <a:endParaRPr lang="sl-SI" sz="2400" dirty="0"/>
          </a:p>
          <a:p>
            <a:r>
              <a:rPr lang="sl-SI" sz="2400" dirty="0"/>
              <a:t>Procesna vprašanja</a:t>
            </a:r>
          </a:p>
          <a:p>
            <a:r>
              <a:rPr lang="sl-SI" sz="2400" dirty="0"/>
              <a:t>- po kakšnem postopku kaznujemo</a:t>
            </a:r>
          </a:p>
          <a:p>
            <a:r>
              <a:rPr lang="sl-SI" sz="2400" dirty="0"/>
              <a:t>- kdo odloča o sankcijah in na kakšen način</a:t>
            </a:r>
          </a:p>
        </p:txBody>
      </p:sp>
      <p:sp>
        <p:nvSpPr>
          <p:cNvPr id="3" name="PoljeZBesedilom 2"/>
          <p:cNvSpPr txBox="1"/>
          <p:nvPr/>
        </p:nvSpPr>
        <p:spPr>
          <a:xfrm>
            <a:off x="7182622" y="2672143"/>
            <a:ext cx="4496154" cy="830997"/>
          </a:xfrm>
          <a:prstGeom prst="rect">
            <a:avLst/>
          </a:prstGeom>
          <a:noFill/>
          <a:ln>
            <a:solidFill>
              <a:schemeClr val="accent1"/>
            </a:solidFill>
          </a:ln>
        </p:spPr>
        <p:txBody>
          <a:bodyPr wrap="square" rtlCol="0">
            <a:spAutoFit/>
          </a:bodyPr>
          <a:lstStyle/>
          <a:p>
            <a:r>
              <a:rPr lang="sl-SI" sz="2400" dirty="0"/>
              <a:t>- Vzpostavljanje hierarhije med KD</a:t>
            </a:r>
          </a:p>
          <a:p>
            <a:r>
              <a:rPr lang="sl-SI" sz="2400" dirty="0"/>
              <a:t>- Oblikovanje kaznovalnih okvirov</a:t>
            </a:r>
          </a:p>
        </p:txBody>
      </p:sp>
      <p:sp>
        <p:nvSpPr>
          <p:cNvPr id="4" name="Desni zaviti oklepaj 3"/>
          <p:cNvSpPr/>
          <p:nvPr/>
        </p:nvSpPr>
        <p:spPr>
          <a:xfrm>
            <a:off x="5884164" y="2265528"/>
            <a:ext cx="980660" cy="164422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Tree>
    <p:extLst>
      <p:ext uri="{BB962C8B-B14F-4D97-AF65-F5344CB8AC3E}">
        <p14:creationId xmlns:p14="http://schemas.microsoft.com/office/powerpoint/2010/main" val="716757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24128" y="585216"/>
            <a:ext cx="10753890" cy="1499616"/>
          </a:xfrm>
        </p:spPr>
        <p:txBody>
          <a:bodyPr/>
          <a:lstStyle/>
          <a:p>
            <a:r>
              <a:rPr lang="sl-SI" dirty="0"/>
              <a:t>Vsebinska vprašanja: kazensko materialno pravo ++</a:t>
            </a:r>
          </a:p>
        </p:txBody>
      </p:sp>
      <p:sp>
        <p:nvSpPr>
          <p:cNvPr id="9" name="Označba mesta vsebine 8"/>
          <p:cNvSpPr>
            <a:spLocks noGrp="1"/>
          </p:cNvSpPr>
          <p:nvPr>
            <p:ph idx="1"/>
          </p:nvPr>
        </p:nvSpPr>
        <p:spPr>
          <a:xfrm>
            <a:off x="838200" y="2084833"/>
            <a:ext cx="10657114" cy="4415720"/>
          </a:xfrm>
        </p:spPr>
        <p:txBody>
          <a:bodyPr>
            <a:noAutofit/>
          </a:bodyPr>
          <a:lstStyle/>
          <a:p>
            <a:r>
              <a:rPr lang="sl-SI" sz="2400" dirty="0"/>
              <a:t>Idealni zakonodajalec </a:t>
            </a:r>
            <a:r>
              <a:rPr lang="sl-SI" sz="2400" dirty="0" err="1"/>
              <a:t>vs</a:t>
            </a:r>
            <a:r>
              <a:rPr lang="sl-SI" sz="2400" dirty="0"/>
              <a:t>. Realni zakonodajalec</a:t>
            </a:r>
          </a:p>
          <a:p>
            <a:r>
              <a:rPr lang="sl-SI" sz="2400" dirty="0" err="1"/>
              <a:t>Ordinalna</a:t>
            </a:r>
            <a:r>
              <a:rPr lang="sl-SI" sz="2400" dirty="0"/>
              <a:t> lestvica, absolutna lestvica</a:t>
            </a:r>
          </a:p>
          <a:p>
            <a:endParaRPr lang="sl-SI" sz="900" dirty="0"/>
          </a:p>
          <a:p>
            <a:r>
              <a:rPr lang="sl-SI" sz="2400" dirty="0"/>
              <a:t>- </a:t>
            </a:r>
            <a:r>
              <a:rPr lang="sl-SI" sz="2400" dirty="0" err="1"/>
              <a:t>Bulger</a:t>
            </a:r>
            <a:r>
              <a:rPr lang="sl-SI" sz="2400" dirty="0"/>
              <a:t> </a:t>
            </a:r>
            <a:r>
              <a:rPr lang="sl-SI" sz="2400" dirty="0" err="1"/>
              <a:t>case</a:t>
            </a:r>
            <a:endParaRPr lang="sl-SI" sz="2400" dirty="0"/>
          </a:p>
          <a:p>
            <a:r>
              <a:rPr lang="sl-SI" sz="2400" dirty="0"/>
              <a:t>- </a:t>
            </a:r>
            <a:r>
              <a:rPr lang="sl-SI" sz="2400" dirty="0" err="1"/>
              <a:t>Meghan‘s</a:t>
            </a:r>
            <a:r>
              <a:rPr lang="sl-SI" sz="2400" dirty="0"/>
              <a:t> </a:t>
            </a:r>
            <a:r>
              <a:rPr lang="sl-SI" sz="2400" dirty="0" err="1"/>
              <a:t>law</a:t>
            </a:r>
            <a:endParaRPr lang="sl-SI" sz="2400" dirty="0"/>
          </a:p>
          <a:p>
            <a:r>
              <a:rPr lang="sl-SI" sz="2400" dirty="0"/>
              <a:t>- Marijin zakon, </a:t>
            </a:r>
            <a:r>
              <a:rPr lang="sl-SI" sz="2400" dirty="0" err="1"/>
              <a:t>Tijanin</a:t>
            </a:r>
            <a:r>
              <a:rPr lang="sl-SI" sz="2400" dirty="0"/>
              <a:t> zakon</a:t>
            </a:r>
          </a:p>
          <a:p>
            <a:endParaRPr lang="sl-SI" sz="1000" dirty="0"/>
          </a:p>
          <a:p>
            <a:r>
              <a:rPr lang="sl-SI" sz="2400" dirty="0"/>
              <a:t>Kaznovalni populizem</a:t>
            </a:r>
          </a:p>
          <a:p>
            <a:r>
              <a:rPr lang="sl-SI" sz="2400" dirty="0"/>
              <a:t>Politična oportunost</a:t>
            </a:r>
          </a:p>
        </p:txBody>
      </p:sp>
    </p:spTree>
    <p:extLst>
      <p:ext uri="{BB962C8B-B14F-4D97-AF65-F5344CB8AC3E}">
        <p14:creationId xmlns:p14="http://schemas.microsoft.com/office/powerpoint/2010/main" val="351965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Procesna vprašanja: kazensko procesno pravo</a:t>
            </a:r>
            <a:endParaRPr lang="it-IT" dirty="0"/>
          </a:p>
        </p:txBody>
      </p:sp>
      <p:sp>
        <p:nvSpPr>
          <p:cNvPr id="3" name="Označba mesta vsebine 2"/>
          <p:cNvSpPr>
            <a:spLocks noGrp="1"/>
          </p:cNvSpPr>
          <p:nvPr>
            <p:ph idx="1"/>
          </p:nvPr>
        </p:nvSpPr>
        <p:spPr/>
        <p:txBody>
          <a:bodyPr>
            <a:normAutofit/>
          </a:bodyPr>
          <a:lstStyle/>
          <a:p>
            <a:r>
              <a:rPr lang="sl-SI" sz="2800" dirty="0"/>
              <a:t>- kdo odloča o sankcijah</a:t>
            </a:r>
          </a:p>
          <a:p>
            <a:pPr lvl="1"/>
            <a:r>
              <a:rPr lang="sl-SI" sz="2400" dirty="0"/>
              <a:t>Isti ali drug subjekt</a:t>
            </a:r>
          </a:p>
          <a:p>
            <a:r>
              <a:rPr lang="sl-SI" sz="2800" dirty="0"/>
              <a:t>- po kakšnem postopku</a:t>
            </a:r>
          </a:p>
          <a:p>
            <a:pPr lvl="1"/>
            <a:r>
              <a:rPr lang="sl-SI" sz="2400" dirty="0"/>
              <a:t>Enovit ali deljen postopek</a:t>
            </a:r>
          </a:p>
          <a:p>
            <a:r>
              <a:rPr lang="sl-SI" sz="2800" dirty="0"/>
              <a:t>- s kakšnimi pomagali</a:t>
            </a:r>
          </a:p>
          <a:p>
            <a:pPr lvl="1"/>
            <a:r>
              <a:rPr lang="sl-SI" sz="2400" dirty="0"/>
              <a:t>…. </a:t>
            </a:r>
          </a:p>
          <a:p>
            <a:pPr lvl="1"/>
            <a:endParaRPr lang="it-IT" sz="2400" dirty="0"/>
          </a:p>
        </p:txBody>
      </p:sp>
    </p:spTree>
    <p:extLst>
      <p:ext uri="{BB962C8B-B14F-4D97-AF65-F5344CB8AC3E}">
        <p14:creationId xmlns:p14="http://schemas.microsoft.com/office/powerpoint/2010/main" val="2116805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2 - sodna raven</a:t>
            </a:r>
          </a:p>
        </p:txBody>
      </p:sp>
      <p:sp>
        <p:nvSpPr>
          <p:cNvPr id="3" name="Označba mesta vsebine 2"/>
          <p:cNvSpPr>
            <a:spLocks noGrp="1"/>
          </p:cNvSpPr>
          <p:nvPr>
            <p:ph idx="1"/>
          </p:nvPr>
        </p:nvSpPr>
        <p:spPr/>
        <p:txBody>
          <a:bodyPr>
            <a:normAutofit/>
          </a:bodyPr>
          <a:lstStyle/>
          <a:p>
            <a:r>
              <a:rPr lang="sl-SI" sz="2800" dirty="0"/>
              <a:t>Nanašanje pravil na konkretne primere (in še veliko več)</a:t>
            </a:r>
          </a:p>
          <a:p>
            <a:pPr lvl="1"/>
            <a:r>
              <a:rPr lang="sl-SI" sz="2400" dirty="0"/>
              <a:t>Kvalitativna odločitev</a:t>
            </a:r>
          </a:p>
          <a:p>
            <a:pPr lvl="1"/>
            <a:r>
              <a:rPr lang="sl-SI" sz="2400" dirty="0"/>
              <a:t>Kvantitativna odločitev</a:t>
            </a:r>
          </a:p>
          <a:p>
            <a:endParaRPr lang="sl-SI" sz="2800" dirty="0"/>
          </a:p>
          <a:p>
            <a:r>
              <a:rPr lang="sl-SI" sz="2800" dirty="0"/>
              <a:t>KDO?</a:t>
            </a:r>
          </a:p>
          <a:p>
            <a:pPr lvl="1"/>
            <a:r>
              <a:rPr lang="sl-SI" sz="2400" dirty="0"/>
              <a:t>sodniki</a:t>
            </a:r>
          </a:p>
          <a:p>
            <a:pPr lvl="1"/>
            <a:r>
              <a:rPr lang="sl-SI" sz="2400" dirty="0"/>
              <a:t>Tožilci, odvetniki, izvedenci, drugi?</a:t>
            </a:r>
          </a:p>
          <a:p>
            <a:pPr lvl="1"/>
            <a:endParaRPr lang="sl-SI" sz="2400" dirty="0"/>
          </a:p>
          <a:p>
            <a:pPr lvl="1"/>
            <a:endParaRPr lang="sl-SI" sz="2400" dirty="0"/>
          </a:p>
          <a:p>
            <a:endParaRPr lang="sl-SI" sz="2800" dirty="0"/>
          </a:p>
        </p:txBody>
      </p:sp>
    </p:spTree>
    <p:extLst>
      <p:ext uri="{BB962C8B-B14F-4D97-AF65-F5344CB8AC3E}">
        <p14:creationId xmlns:p14="http://schemas.microsoft.com/office/powerpoint/2010/main" val="3334976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a:extLst>
              <a:ext uri="{FF2B5EF4-FFF2-40B4-BE49-F238E27FC236}">
                <a16:creationId xmlns:a16="http://schemas.microsoft.com/office/drawing/2014/main" id="{F94D647F-4BCD-B886-0706-1A3085AC4981}"/>
              </a:ext>
            </a:extLst>
          </p:cNvPr>
          <p:cNvSpPr txBox="1">
            <a:spLocks/>
          </p:cNvSpPr>
          <p:nvPr/>
        </p:nvSpPr>
        <p:spPr>
          <a:xfrm>
            <a:off x="838200" y="365125"/>
            <a:ext cx="10515600" cy="1325563"/>
          </a:xfrm>
          <a:prstGeom prst="rect">
            <a:avLst/>
          </a:prstGeom>
          <a:ln>
            <a:solidFill>
              <a:schemeClr val="bg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sl-SI"/>
              <a:t>Sodnikovo tehtanje</a:t>
            </a:r>
            <a:endParaRPr lang="sl-SI" dirty="0"/>
          </a:p>
        </p:txBody>
      </p:sp>
      <p:pic>
        <p:nvPicPr>
          <p:cNvPr id="5" name="Označba mesta vsebine 3">
            <a:extLst>
              <a:ext uri="{FF2B5EF4-FFF2-40B4-BE49-F238E27FC236}">
                <a16:creationId xmlns:a16="http://schemas.microsoft.com/office/drawing/2014/main" id="{2E51056E-C20C-D7FC-E535-9F1668A819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7356" y="1825625"/>
            <a:ext cx="6077287" cy="4351338"/>
          </a:xfrm>
          <a:prstGeom prst="rect">
            <a:avLst/>
          </a:prstGeom>
        </p:spPr>
      </p:pic>
      <p:sp>
        <p:nvSpPr>
          <p:cNvPr id="6" name="PoljeZBesedilom 5">
            <a:extLst>
              <a:ext uri="{FF2B5EF4-FFF2-40B4-BE49-F238E27FC236}">
                <a16:creationId xmlns:a16="http://schemas.microsoft.com/office/drawing/2014/main" id="{C50ABA89-2B80-5B1A-BA80-3F0104B8CC97}"/>
              </a:ext>
            </a:extLst>
          </p:cNvPr>
          <p:cNvSpPr txBox="1"/>
          <p:nvPr/>
        </p:nvSpPr>
        <p:spPr>
          <a:xfrm>
            <a:off x="1128686" y="4861759"/>
            <a:ext cx="1928670" cy="369332"/>
          </a:xfrm>
          <a:prstGeom prst="rect">
            <a:avLst/>
          </a:prstGeom>
          <a:noFill/>
        </p:spPr>
        <p:txBody>
          <a:bodyPr wrap="none" rtlCol="0">
            <a:spAutoFit/>
          </a:bodyPr>
          <a:lstStyle/>
          <a:p>
            <a:pPr defTabSz="914400"/>
            <a:r>
              <a:rPr lang="sl-SI" dirty="0"/>
              <a:t>NAČELO ENAKOSTI</a:t>
            </a:r>
          </a:p>
        </p:txBody>
      </p:sp>
      <p:sp>
        <p:nvSpPr>
          <p:cNvPr id="7" name="PoljeZBesedilom 6">
            <a:extLst>
              <a:ext uri="{FF2B5EF4-FFF2-40B4-BE49-F238E27FC236}">
                <a16:creationId xmlns:a16="http://schemas.microsoft.com/office/drawing/2014/main" id="{337839CB-0519-EC1D-DB47-4FC86E648535}"/>
              </a:ext>
            </a:extLst>
          </p:cNvPr>
          <p:cNvSpPr txBox="1"/>
          <p:nvPr/>
        </p:nvSpPr>
        <p:spPr>
          <a:xfrm>
            <a:off x="9134643" y="4861759"/>
            <a:ext cx="2773260" cy="646331"/>
          </a:xfrm>
          <a:prstGeom prst="rect">
            <a:avLst/>
          </a:prstGeom>
          <a:noFill/>
        </p:spPr>
        <p:txBody>
          <a:bodyPr wrap="none" rtlCol="0">
            <a:spAutoFit/>
          </a:bodyPr>
          <a:lstStyle/>
          <a:p>
            <a:pPr defTabSz="914400"/>
            <a:r>
              <a:rPr lang="sl-SI" dirty="0"/>
              <a:t>NAČELO INDIVIDUALIZACIJE</a:t>
            </a:r>
          </a:p>
          <a:p>
            <a:pPr defTabSz="914400"/>
            <a:r>
              <a:rPr lang="sl-SI" dirty="0"/>
              <a:t>KAZENSKE SANKCIJE</a:t>
            </a:r>
          </a:p>
        </p:txBody>
      </p:sp>
    </p:spTree>
    <p:extLst>
      <p:ext uri="{BB962C8B-B14F-4D97-AF65-F5344CB8AC3E}">
        <p14:creationId xmlns:p14="http://schemas.microsoft.com/office/powerpoint/2010/main" val="4101770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4685</TotalTime>
  <Words>3745</Words>
  <Application>Microsoft Office PowerPoint</Application>
  <PresentationFormat>Širokozaslonsko</PresentationFormat>
  <Paragraphs>230</Paragraphs>
  <Slides>23</Slides>
  <Notes>14</Notes>
  <HiddenSlides>0</HiddenSlides>
  <MMClips>0</MMClips>
  <ScaleCrop>false</ScaleCrop>
  <HeadingPairs>
    <vt:vector size="6" baseType="variant">
      <vt:variant>
        <vt:lpstr>Uporabljene pisave</vt:lpstr>
      </vt:variant>
      <vt:variant>
        <vt:i4>6</vt:i4>
      </vt:variant>
      <vt:variant>
        <vt:lpstr>Tema</vt:lpstr>
      </vt:variant>
      <vt:variant>
        <vt:i4>2</vt:i4>
      </vt:variant>
      <vt:variant>
        <vt:lpstr>Naslovi diapozitivov</vt:lpstr>
      </vt:variant>
      <vt:variant>
        <vt:i4>23</vt:i4>
      </vt:variant>
    </vt:vector>
  </HeadingPairs>
  <TitlesOfParts>
    <vt:vector size="31" baseType="lpstr">
      <vt:lpstr>Arial</vt:lpstr>
      <vt:lpstr>Calibri</vt:lpstr>
      <vt:lpstr>Calibri Light</vt:lpstr>
      <vt:lpstr>Tw Cen MT</vt:lpstr>
      <vt:lpstr>Tw Cen MT Condensed</vt:lpstr>
      <vt:lpstr>Wingdings 3</vt:lpstr>
      <vt:lpstr>Integral</vt:lpstr>
      <vt:lpstr>Officeova tema</vt:lpstr>
      <vt:lpstr>penologija pedagoška fakulteta UL, socialna pedagogika  </vt:lpstr>
      <vt:lpstr>Kaznovalna politika</vt:lpstr>
      <vt:lpstr>Tri faze individualizacije</vt:lpstr>
      <vt:lpstr>1 - Zakonodajna raven</vt:lpstr>
      <vt:lpstr>Zakonodajna raven</vt:lpstr>
      <vt:lpstr>Vsebinska vprašanja: kazensko materialno pravo ++</vt:lpstr>
      <vt:lpstr>Procesna vprašanja: kazensko procesno pravo</vt:lpstr>
      <vt:lpstr>2 - sodna raven</vt:lpstr>
      <vt:lpstr>PowerPointova predstavitev</vt:lpstr>
      <vt:lpstr>Sistemi odločanja o sankcijah</vt:lpstr>
      <vt:lpstr>Zakonsko uokvirjanje</vt:lpstr>
      <vt:lpstr>Smernice</vt:lpstr>
      <vt:lpstr>Tabele</vt:lpstr>
      <vt:lpstr>Odločanje o sankcijah v Sloveniji</vt:lpstr>
      <vt:lpstr>KD uboja</vt:lpstr>
      <vt:lpstr>Primer uboja</vt:lpstr>
      <vt:lpstr>PowerPointova predstavitev</vt:lpstr>
      <vt:lpstr>Še dva Primera kd uboja</vt:lpstr>
      <vt:lpstr>Kd spolne zlorabe slabotne osebe</vt:lpstr>
      <vt:lpstr>Primer spolne zlorabe</vt:lpstr>
      <vt:lpstr>3 - Administrativna raven</vt:lpstr>
      <vt:lpstr>Konkretna izkušnja v zaporu</vt:lpstr>
      <vt:lpstr>literatura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Pravo in psihologija, Uvodno</dc:title>
  <dc:creator>Mojca M. Plesničar</dc:creator>
  <cp:lastModifiedBy>Mojca Mihelj Plesničar</cp:lastModifiedBy>
  <cp:revision>72</cp:revision>
  <cp:lastPrinted>2020-02-25T12:15:14Z</cp:lastPrinted>
  <dcterms:created xsi:type="dcterms:W3CDTF">2019-02-07T08:52:09Z</dcterms:created>
  <dcterms:modified xsi:type="dcterms:W3CDTF">2025-03-11T09:45:23Z</dcterms:modified>
</cp:coreProperties>
</file>