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64" r:id="rId3"/>
    <p:sldId id="263" r:id="rId4"/>
    <p:sldId id="262" r:id="rId5"/>
    <p:sldId id="265" r:id="rId6"/>
    <p:sldId id="259" r:id="rId7"/>
    <p:sldId id="266" r:id="rId8"/>
    <p:sldId id="26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2954B7DA-EF13-40A9-B8E1-AE172CF1F005}" type="datetimeFigureOut">
              <a:rPr lang="sl-SI" smtClean="0"/>
              <a:t>24. 11. 2020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40DBE21-A17A-4C74-8654-392A3303F2EC}" type="slidenum">
              <a:rPr lang="sl-SI" smtClean="0"/>
              <a:t>‹#›</a:t>
            </a:fld>
            <a:endParaRPr lang="sl-S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59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2954B7DA-EF13-40A9-B8E1-AE172CF1F005}" type="datetimeFigureOut">
              <a:rPr lang="sl-SI" smtClean="0"/>
              <a:t>24. 11. 2020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40DBE21-A17A-4C74-8654-392A3303F2EC}" type="slidenum">
              <a:rPr lang="sl-SI" smtClean="0"/>
              <a:t>‹#›</a:t>
            </a:fld>
            <a:endParaRPr lang="sl-SI"/>
          </a:p>
        </p:txBody>
      </p:sp>
    </p:spTree>
    <p:extLst>
      <p:ext uri="{BB962C8B-B14F-4D97-AF65-F5344CB8AC3E}">
        <p14:creationId xmlns:p14="http://schemas.microsoft.com/office/powerpoint/2010/main" val="285387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2954B7DA-EF13-40A9-B8E1-AE172CF1F005}" type="datetimeFigureOut">
              <a:rPr lang="sl-SI" smtClean="0"/>
              <a:t>24. 11. 2020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40DBE21-A17A-4C74-8654-392A3303F2EC}" type="slidenum">
              <a:rPr lang="sl-SI" smtClean="0"/>
              <a:t>‹#›</a:t>
            </a:fld>
            <a:endParaRPr lang="sl-SI"/>
          </a:p>
        </p:txBody>
      </p:sp>
    </p:spTree>
    <p:extLst>
      <p:ext uri="{BB962C8B-B14F-4D97-AF65-F5344CB8AC3E}">
        <p14:creationId xmlns:p14="http://schemas.microsoft.com/office/powerpoint/2010/main" val="1935802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2954B7DA-EF13-40A9-B8E1-AE172CF1F005}" type="datetimeFigureOut">
              <a:rPr lang="sl-SI" smtClean="0"/>
              <a:t>24. 11. 2020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40DBE21-A17A-4C74-8654-392A3303F2EC}" type="slidenum">
              <a:rPr lang="sl-SI" smtClean="0"/>
              <a:t>‹#›</a:t>
            </a:fld>
            <a:endParaRPr lang="sl-SI"/>
          </a:p>
        </p:txBody>
      </p:sp>
    </p:spTree>
    <p:extLst>
      <p:ext uri="{BB962C8B-B14F-4D97-AF65-F5344CB8AC3E}">
        <p14:creationId xmlns:p14="http://schemas.microsoft.com/office/powerpoint/2010/main" val="224692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sl-SI" smtClean="0"/>
              <a:t>Uredite slog naslova matrice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2954B7DA-EF13-40A9-B8E1-AE172CF1F005}" type="datetimeFigureOut">
              <a:rPr lang="sl-SI" smtClean="0"/>
              <a:t>24. 11. 2020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40DBE21-A17A-4C74-8654-392A3303F2EC}" type="slidenum">
              <a:rPr lang="sl-SI" smtClean="0"/>
              <a:t>‹#›</a:t>
            </a:fld>
            <a:endParaRPr lang="sl-S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40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2954B7DA-EF13-40A9-B8E1-AE172CF1F005}" type="datetimeFigureOut">
              <a:rPr lang="sl-SI" smtClean="0"/>
              <a:t>24. 11. 2020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840DBE21-A17A-4C74-8654-392A3303F2EC}" type="slidenum">
              <a:rPr lang="sl-SI" smtClean="0"/>
              <a:t>‹#›</a:t>
            </a:fld>
            <a:endParaRPr lang="sl-SI"/>
          </a:p>
        </p:txBody>
      </p:sp>
    </p:spTree>
    <p:extLst>
      <p:ext uri="{BB962C8B-B14F-4D97-AF65-F5344CB8AC3E}">
        <p14:creationId xmlns:p14="http://schemas.microsoft.com/office/powerpoint/2010/main" val="87572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sl-SI" smtClean="0"/>
              <a:t>Uredite slog naslova matrice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097280" y="2582334"/>
            <a:ext cx="4937760" cy="33782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217920" y="2582334"/>
            <a:ext cx="4937760" cy="33782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2954B7DA-EF13-40A9-B8E1-AE172CF1F005}" type="datetimeFigureOut">
              <a:rPr lang="sl-SI" smtClean="0"/>
              <a:t>24. 11. 2020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840DBE21-A17A-4C74-8654-392A3303F2EC}" type="slidenum">
              <a:rPr lang="sl-SI" smtClean="0"/>
              <a:t>‹#›</a:t>
            </a:fld>
            <a:endParaRPr lang="sl-SI"/>
          </a:p>
        </p:txBody>
      </p:sp>
    </p:spTree>
    <p:extLst>
      <p:ext uri="{BB962C8B-B14F-4D97-AF65-F5344CB8AC3E}">
        <p14:creationId xmlns:p14="http://schemas.microsoft.com/office/powerpoint/2010/main" val="7321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2954B7DA-EF13-40A9-B8E1-AE172CF1F005}" type="datetimeFigureOut">
              <a:rPr lang="sl-SI" smtClean="0"/>
              <a:t>24. 11. 2020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840DBE21-A17A-4C74-8654-392A3303F2EC}" type="slidenum">
              <a:rPr lang="sl-SI" smtClean="0"/>
              <a:t>‹#›</a:t>
            </a:fld>
            <a:endParaRPr lang="sl-SI"/>
          </a:p>
        </p:txBody>
      </p:sp>
    </p:spTree>
    <p:extLst>
      <p:ext uri="{BB962C8B-B14F-4D97-AF65-F5344CB8AC3E}">
        <p14:creationId xmlns:p14="http://schemas.microsoft.com/office/powerpoint/2010/main" val="201234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954B7DA-EF13-40A9-B8E1-AE172CF1F005}" type="datetimeFigureOut">
              <a:rPr lang="sl-SI" smtClean="0"/>
              <a:t>24. 11. 2020</a:t>
            </a:fld>
            <a:endParaRPr lang="sl-S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l-SI"/>
          </a:p>
        </p:txBody>
      </p:sp>
      <p:sp>
        <p:nvSpPr>
          <p:cNvPr id="9" name="Slide Number Placeholder 8"/>
          <p:cNvSpPr>
            <a:spLocks noGrp="1"/>
          </p:cNvSpPr>
          <p:nvPr>
            <p:ph type="sldNum" sz="quarter" idx="12"/>
          </p:nvPr>
        </p:nvSpPr>
        <p:spPr/>
        <p:txBody>
          <a:bodyPr/>
          <a:lstStyle/>
          <a:p>
            <a:fld id="{840DBE21-A17A-4C74-8654-392A3303F2EC}" type="slidenum">
              <a:rPr lang="sl-SI" smtClean="0"/>
              <a:t>‹#›</a:t>
            </a:fld>
            <a:endParaRPr lang="sl-SI"/>
          </a:p>
        </p:txBody>
      </p:sp>
    </p:spTree>
    <p:extLst>
      <p:ext uri="{BB962C8B-B14F-4D97-AF65-F5344CB8AC3E}">
        <p14:creationId xmlns:p14="http://schemas.microsoft.com/office/powerpoint/2010/main" val="180398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sl-SI" smtClean="0"/>
              <a:t>Uredite slog naslova matrice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954B7DA-EF13-40A9-B8E1-AE172CF1F005}" type="datetimeFigureOut">
              <a:rPr lang="sl-SI" smtClean="0"/>
              <a:t>24. 11. 2020</a:t>
            </a:fld>
            <a:endParaRPr lang="sl-SI"/>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sl-S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40DBE21-A17A-4C74-8654-392A3303F2EC}" type="slidenum">
              <a:rPr lang="sl-SI" smtClean="0"/>
              <a:t>‹#›</a:t>
            </a:fld>
            <a:endParaRPr lang="sl-SI"/>
          </a:p>
        </p:txBody>
      </p:sp>
    </p:spTree>
    <p:extLst>
      <p:ext uri="{BB962C8B-B14F-4D97-AF65-F5344CB8AC3E}">
        <p14:creationId xmlns:p14="http://schemas.microsoft.com/office/powerpoint/2010/main" val="229823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2954B7DA-EF13-40A9-B8E1-AE172CF1F005}" type="datetimeFigureOut">
              <a:rPr lang="sl-SI" smtClean="0"/>
              <a:t>24. 11. 2020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840DBE21-A17A-4C74-8654-392A3303F2EC}" type="slidenum">
              <a:rPr lang="sl-SI" smtClean="0"/>
              <a:t>‹#›</a:t>
            </a:fld>
            <a:endParaRPr lang="sl-SI"/>
          </a:p>
        </p:txBody>
      </p:sp>
    </p:spTree>
    <p:extLst>
      <p:ext uri="{BB962C8B-B14F-4D97-AF65-F5344CB8AC3E}">
        <p14:creationId xmlns:p14="http://schemas.microsoft.com/office/powerpoint/2010/main" val="1813562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sl-SI" smtClean="0"/>
              <a:t>Uredite slog naslova matrice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954B7DA-EF13-40A9-B8E1-AE172CF1F005}" type="datetimeFigureOut">
              <a:rPr lang="sl-SI" smtClean="0"/>
              <a:t>24. 11. 2020</a:t>
            </a:fld>
            <a:endParaRPr lang="sl-SI"/>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sl-SI"/>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40DBE21-A17A-4C74-8654-392A3303F2EC}" type="slidenum">
              <a:rPr lang="sl-SI" smtClean="0"/>
              <a:t>‹#›</a:t>
            </a:fld>
            <a:endParaRPr lang="sl-S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71760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tjaž Schmid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39" y="454483"/>
            <a:ext cx="3560670" cy="2670504"/>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4"/>
          <p:cNvSpPr>
            <a:spLocks noGrp="1"/>
          </p:cNvSpPr>
          <p:nvPr>
            <p:ph idx="4294967295"/>
          </p:nvPr>
        </p:nvSpPr>
        <p:spPr>
          <a:xfrm>
            <a:off x="6019800" y="987425"/>
            <a:ext cx="6172200" cy="4873625"/>
          </a:xfrm>
        </p:spPr>
        <p:txBody>
          <a:bodyPr/>
          <a:lstStyle/>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r>
              <a:rPr lang="sl-SI" dirty="0" smtClean="0"/>
              <a:t>OTON ŽUPANČIČ:</a:t>
            </a:r>
          </a:p>
          <a:p>
            <a:pPr marL="0" indent="0">
              <a:buNone/>
            </a:pPr>
            <a:r>
              <a:rPr lang="sl-SI" sz="5400" dirty="0" smtClean="0"/>
              <a:t>KRALJ MATJAŽ</a:t>
            </a:r>
          </a:p>
          <a:p>
            <a:pPr marL="0" indent="0">
              <a:buNone/>
            </a:pPr>
            <a:endParaRPr lang="sl-SI" sz="5400" dirty="0"/>
          </a:p>
          <a:p>
            <a:pPr marL="0" indent="0">
              <a:buNone/>
            </a:pPr>
            <a:endParaRPr lang="sl-SI" sz="3600" dirty="0"/>
          </a:p>
        </p:txBody>
      </p:sp>
      <p:sp>
        <p:nvSpPr>
          <p:cNvPr id="6" name="Označba mesta besedila 5"/>
          <p:cNvSpPr>
            <a:spLocks noGrp="1"/>
          </p:cNvSpPr>
          <p:nvPr>
            <p:ph type="body" sz="half" idx="4294967295"/>
          </p:nvPr>
        </p:nvSpPr>
        <p:spPr>
          <a:xfrm>
            <a:off x="0" y="2057400"/>
            <a:ext cx="3932238" cy="3811588"/>
          </a:xfrm>
        </p:spPr>
        <p:txBody>
          <a:bodyPr/>
          <a:lstStyle/>
          <a:p>
            <a:endParaRPr lang="sl-SI" dirty="0" smtClean="0"/>
          </a:p>
          <a:p>
            <a:endParaRPr lang="sl-SI" dirty="0"/>
          </a:p>
          <a:p>
            <a:endParaRPr lang="sl-SI" dirty="0" smtClean="0"/>
          </a:p>
          <a:p>
            <a:pPr marL="0" indent="0">
              <a:buNone/>
            </a:pPr>
            <a:endParaRPr lang="sl-SI" dirty="0"/>
          </a:p>
        </p:txBody>
      </p:sp>
    </p:spTree>
    <p:extLst>
      <p:ext uri="{BB962C8B-B14F-4D97-AF65-F5344CB8AC3E}">
        <p14:creationId xmlns:p14="http://schemas.microsoft.com/office/powerpoint/2010/main" val="319619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normAutofit fontScale="92500" lnSpcReduction="20000"/>
          </a:bodyPr>
          <a:lstStyle/>
          <a:p>
            <a:pPr marL="0" indent="0">
              <a:buNone/>
            </a:pPr>
            <a:r>
              <a:rPr lang="sl-SI" sz="2400" dirty="0"/>
              <a:t>V skladu z izročilom naj bi bil kralj Matjaž ogrski kralj Matija </a:t>
            </a:r>
            <a:r>
              <a:rPr lang="sl-SI" sz="2400" dirty="0" err="1"/>
              <a:t>Korvin</a:t>
            </a:r>
            <a:r>
              <a:rPr lang="sl-SI" sz="2400" dirty="0"/>
              <a:t>, ki je vladal od 1458 do 1490. </a:t>
            </a:r>
          </a:p>
          <a:p>
            <a:pPr marL="0" indent="0">
              <a:buNone/>
            </a:pPr>
            <a:endParaRPr lang="sl-SI" sz="2400" dirty="0" smtClean="0"/>
          </a:p>
          <a:p>
            <a:pPr marL="0" indent="0">
              <a:buNone/>
            </a:pPr>
            <a:r>
              <a:rPr lang="sl-SI" sz="2400" dirty="0" smtClean="0"/>
              <a:t>V </a:t>
            </a:r>
            <a:r>
              <a:rPr lang="sl-SI" sz="2400" dirty="0"/>
              <a:t>njem so Slovenci njegove dobe z upanjem videli vladarja, ki bi jih mogel rešiti pred Turki in drugimi nadlogami</a:t>
            </a:r>
            <a:r>
              <a:rPr lang="sl-SI" sz="2400" dirty="0" smtClean="0"/>
              <a:t>.</a:t>
            </a:r>
          </a:p>
          <a:p>
            <a:pPr marL="0" indent="0">
              <a:buNone/>
            </a:pPr>
            <a:r>
              <a:rPr lang="sl-SI" sz="2400" dirty="0" smtClean="0"/>
              <a:t>                                                                         </a:t>
            </a:r>
            <a:endParaRPr lang="sl-SI" sz="2400" dirty="0" smtClean="0">
              <a:solidFill>
                <a:srgbClr val="FF0000"/>
              </a:solidFill>
            </a:endParaRPr>
          </a:p>
          <a:p>
            <a:endParaRPr lang="sl-SI" sz="2400" dirty="0" smtClean="0"/>
          </a:p>
          <a:p>
            <a:r>
              <a:rPr lang="sl-SI" sz="2400" dirty="0" smtClean="0"/>
              <a:t>Zgodba </a:t>
            </a:r>
            <a:r>
              <a:rPr lang="sl-SI" sz="2400" dirty="0"/>
              <a:t>o kralju Matjažu ne sodi med pravljice, ker so določene stvari resnične. Zato pravimo, da je to </a:t>
            </a:r>
            <a:r>
              <a:rPr lang="sl-SI" sz="2400" b="1" dirty="0"/>
              <a:t>pripovedka</a:t>
            </a:r>
            <a:r>
              <a:rPr lang="sl-SI" sz="2400" dirty="0"/>
              <a:t>.</a:t>
            </a:r>
          </a:p>
          <a:p>
            <a:endParaRPr lang="sl-SI" dirty="0" smtClean="0"/>
          </a:p>
          <a:p>
            <a:r>
              <a:rPr lang="sl-SI" dirty="0" smtClean="0"/>
              <a:t> </a:t>
            </a:r>
            <a:endParaRPr lang="sl-SI" dirty="0"/>
          </a:p>
          <a:p>
            <a:endParaRPr lang="sl-SI" dirty="0"/>
          </a:p>
          <a:p>
            <a:endParaRPr lang="sl-SI" dirty="0"/>
          </a:p>
        </p:txBody>
      </p:sp>
      <p:sp>
        <p:nvSpPr>
          <p:cNvPr id="4" name="Puščica dol 3"/>
          <p:cNvSpPr/>
          <p:nvPr/>
        </p:nvSpPr>
        <p:spPr>
          <a:xfrm>
            <a:off x="5460274" y="3461657"/>
            <a:ext cx="484632" cy="7824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255878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Zgodba o kralju Matjažu:</a:t>
            </a:r>
            <a:endParaRPr lang="sl-SI" dirty="0"/>
          </a:p>
        </p:txBody>
      </p:sp>
      <p:sp>
        <p:nvSpPr>
          <p:cNvPr id="3" name="Označba mesta vsebine 2"/>
          <p:cNvSpPr>
            <a:spLocks noGrp="1"/>
          </p:cNvSpPr>
          <p:nvPr>
            <p:ph idx="1"/>
          </p:nvPr>
        </p:nvSpPr>
        <p:spPr/>
        <p:txBody>
          <a:bodyPr/>
          <a:lstStyle/>
          <a:p>
            <a:r>
              <a:rPr lang="sl-SI" dirty="0"/>
              <a:t/>
            </a:r>
            <a:br>
              <a:rPr lang="sl-SI" dirty="0"/>
            </a:br>
            <a:endParaRPr lang="sl-SI" dirty="0"/>
          </a:p>
        </p:txBody>
      </p:sp>
      <p:sp>
        <p:nvSpPr>
          <p:cNvPr id="4" name="Pravokotnik 3"/>
          <p:cNvSpPr/>
          <p:nvPr/>
        </p:nvSpPr>
        <p:spPr>
          <a:xfrm>
            <a:off x="1097280" y="1028343"/>
            <a:ext cx="10058400" cy="4585871"/>
          </a:xfrm>
          <a:prstGeom prst="rect">
            <a:avLst/>
          </a:prstGeom>
        </p:spPr>
        <p:txBody>
          <a:bodyPr wrap="square">
            <a:spAutoFit/>
          </a:bodyPr>
          <a:lstStyle/>
          <a:p>
            <a:endParaRPr lang="sl-SI" dirty="0" smtClean="0"/>
          </a:p>
          <a:p>
            <a:r>
              <a:rPr lang="sl-SI" dirty="0" smtClean="0"/>
              <a:t> </a:t>
            </a:r>
            <a:endParaRPr lang="sl-SI" dirty="0"/>
          </a:p>
          <a:p>
            <a:endParaRPr lang="sl-SI" dirty="0" smtClean="0"/>
          </a:p>
          <a:p>
            <a:endParaRPr lang="sl-SI" dirty="0"/>
          </a:p>
          <a:p>
            <a:r>
              <a:rPr lang="sl-SI" sz="2000" dirty="0" smtClean="0"/>
              <a:t>Kralj </a:t>
            </a:r>
            <a:r>
              <a:rPr lang="sl-SI" sz="2000" dirty="0"/>
              <a:t>Matjaž je bil dober kralj. Dal je same zlate kovati. Drugega denarja sploh niso poznali. Zato so bili takrat res zlati časi. Pod košatimi lipami so naši očaki vsak dan rajali in v svetle kozarce natakali rujno vince. Bil je kralj Matjaž slovenski kralj, naše gore list. Izbralo si ga je ljudstvo na Gosposvetskem polju in v starem Krnskem gradu je imel svoj prestol. Noč in dan so bila odprta grajska vrata in vsak revež si je lahko izprosil milost in pravice. Ker pa je bil kralj bogat vladar, so mu drugi kralji zavidali. Nekoč je iz onega kraja, kjer sonce zahaja, prišlo toliko sovražnikov nad Matjaža kot gosenic na repišče. V krvavem boju so pokončali njegovo vojsko do sto zvestih vojakov. Ker pa je bil pravičen kralj, ni bil ubit, ampak ko ga je na begu sovražnik že mislil zajeti, se je odprla skala v Rečicah, do katerih je pobegnil, in ga je skrila pred sovražnikom. Tam sedaj počiva s svojimi junaki, in kadar mu bo brada zrasla devetkrat okoli mize, ga bo gora dala nazaj, da bo srečno vladal slovenskemu narodu.</a:t>
            </a:r>
          </a:p>
        </p:txBody>
      </p:sp>
    </p:spTree>
    <p:extLst>
      <p:ext uri="{BB962C8B-B14F-4D97-AF65-F5344CB8AC3E}">
        <p14:creationId xmlns:p14="http://schemas.microsoft.com/office/powerpoint/2010/main" val="81503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384663" y="627017"/>
            <a:ext cx="7759337" cy="4247317"/>
          </a:xfrm>
          <a:prstGeom prst="rect">
            <a:avLst/>
          </a:prstGeom>
        </p:spPr>
        <p:txBody>
          <a:bodyPr wrap="square">
            <a:spAutoFit/>
          </a:bodyPr>
          <a:lstStyle/>
          <a:p>
            <a:endParaRPr lang="sl-SI" dirty="0" smtClean="0"/>
          </a:p>
          <a:p>
            <a:endParaRPr lang="sl-SI" dirty="0"/>
          </a:p>
          <a:p>
            <a:endParaRPr lang="sl-SI" dirty="0" smtClean="0"/>
          </a:p>
          <a:p>
            <a:r>
              <a:rPr lang="sl-SI" dirty="0" smtClean="0"/>
              <a:t>Oton Župančič je v pesmi Kralj Matjaž preoblikoval znano </a:t>
            </a:r>
            <a:r>
              <a:rPr lang="sl-SI" b="1" dirty="0" smtClean="0"/>
              <a:t>ljudsko pripovedko </a:t>
            </a:r>
            <a:r>
              <a:rPr lang="sl-SI" dirty="0" smtClean="0"/>
              <a:t>o kralju Matjažu.</a:t>
            </a:r>
          </a:p>
          <a:p>
            <a:r>
              <a:rPr lang="sl-SI" dirty="0" smtClean="0"/>
              <a:t> </a:t>
            </a:r>
          </a:p>
          <a:p>
            <a:endParaRPr lang="sl-SI" dirty="0"/>
          </a:p>
          <a:p>
            <a:r>
              <a:rPr lang="sl-SI" dirty="0" smtClean="0"/>
              <a:t>Pripovedko uvrščamo v </a:t>
            </a:r>
            <a:r>
              <a:rPr lang="sl-SI" b="1" dirty="0" smtClean="0"/>
              <a:t>ljudsko slovstvo</a:t>
            </a:r>
            <a:r>
              <a:rPr lang="sl-SI" dirty="0"/>
              <a:t> </a:t>
            </a:r>
            <a:r>
              <a:rPr lang="sl-SI" b="1" dirty="0" smtClean="0"/>
              <a:t>- </a:t>
            </a:r>
            <a:r>
              <a:rPr lang="sl-SI" dirty="0" smtClean="0"/>
              <a:t>avtor ljudskih besedilni znan, med ljudmi pa se ohranja s petjem (pesem) ali pripovedovanjem (pravljica, pripovedka).</a:t>
            </a:r>
          </a:p>
          <a:p>
            <a:endParaRPr lang="sl-SI" dirty="0"/>
          </a:p>
          <a:p>
            <a:endParaRPr lang="sl-SI" dirty="0" smtClean="0"/>
          </a:p>
          <a:p>
            <a:r>
              <a:rPr lang="sl-SI" dirty="0" smtClean="0"/>
              <a:t>Drugače je z besedili </a:t>
            </a:r>
            <a:r>
              <a:rPr lang="sl-SI" b="1" dirty="0" smtClean="0"/>
              <a:t>umetnega slovstva – </a:t>
            </a:r>
            <a:r>
              <a:rPr lang="sl-SI" dirty="0" smtClean="0"/>
              <a:t>avtorji teh besedil so znani, besedila so zapisana.</a:t>
            </a:r>
            <a:r>
              <a:rPr lang="sl-SI" dirty="0"/>
              <a:t/>
            </a:r>
            <a:br>
              <a:rPr lang="sl-SI" dirty="0"/>
            </a:br>
            <a:endParaRPr lang="sl-SI" dirty="0"/>
          </a:p>
        </p:txBody>
      </p:sp>
    </p:spTree>
    <p:extLst>
      <p:ext uri="{BB962C8B-B14F-4D97-AF65-F5344CB8AC3E}">
        <p14:creationId xmlns:p14="http://schemas.microsoft.com/office/powerpoint/2010/main" val="1844623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
            </a:r>
            <a:br>
              <a:rPr lang="sl-SI" dirty="0" smtClean="0"/>
            </a:br>
            <a:r>
              <a:rPr lang="sl-SI" dirty="0"/>
              <a:t/>
            </a:r>
            <a:br>
              <a:rPr lang="sl-SI" dirty="0"/>
            </a:br>
            <a:r>
              <a:rPr lang="sl-SI" dirty="0" smtClean="0"/>
              <a:t/>
            </a:r>
            <a:br>
              <a:rPr lang="sl-SI" dirty="0" smtClean="0"/>
            </a:br>
            <a:r>
              <a:rPr lang="sl-SI" dirty="0" smtClean="0"/>
              <a:t>KAJ JE PESEM? – </a:t>
            </a:r>
            <a:r>
              <a:rPr lang="sl-SI" dirty="0" smtClean="0">
                <a:solidFill>
                  <a:srgbClr val="FF0000"/>
                </a:solidFill>
              </a:rPr>
              <a:t>prepiši  v zvezek</a:t>
            </a:r>
            <a:r>
              <a:rPr lang="sl-SI" dirty="0" smtClean="0"/>
              <a:t/>
            </a:r>
            <a:br>
              <a:rPr lang="sl-SI" dirty="0" smtClean="0"/>
            </a:br>
            <a:endParaRPr lang="sl-SI" dirty="0"/>
          </a:p>
        </p:txBody>
      </p:sp>
      <p:sp>
        <p:nvSpPr>
          <p:cNvPr id="3" name="Označba mesta vsebine 2"/>
          <p:cNvSpPr>
            <a:spLocks noGrp="1"/>
          </p:cNvSpPr>
          <p:nvPr>
            <p:ph idx="1"/>
          </p:nvPr>
        </p:nvSpPr>
        <p:spPr/>
        <p:txBody>
          <a:bodyPr/>
          <a:lstStyle/>
          <a:p>
            <a:r>
              <a:rPr lang="sl-SI" dirty="0" smtClean="0"/>
              <a:t>To je književno besedilo, napisano v verzni obliki (vezana beseda).</a:t>
            </a:r>
          </a:p>
          <a:p>
            <a:r>
              <a:rPr lang="sl-SI" dirty="0" smtClean="0"/>
              <a:t>Razdeljena je na </a:t>
            </a:r>
            <a:r>
              <a:rPr lang="sl-SI" b="1" dirty="0" smtClean="0"/>
              <a:t>kitice</a:t>
            </a:r>
            <a:r>
              <a:rPr lang="sl-SI" dirty="0" smtClean="0"/>
              <a:t> in </a:t>
            </a:r>
            <a:r>
              <a:rPr lang="sl-SI" b="1" dirty="0" smtClean="0"/>
              <a:t>verze</a:t>
            </a:r>
            <a:r>
              <a:rPr lang="sl-SI" dirty="0" smtClean="0"/>
              <a:t>.</a:t>
            </a:r>
          </a:p>
          <a:p>
            <a:endParaRPr lang="sl-SI" dirty="0"/>
          </a:p>
          <a:p>
            <a:r>
              <a:rPr lang="sl-SI" b="1" dirty="0" smtClean="0"/>
              <a:t>KITICA</a:t>
            </a:r>
            <a:r>
              <a:rPr lang="sl-SI" dirty="0" smtClean="0"/>
              <a:t> – je osnovna enota pesmi.</a:t>
            </a:r>
          </a:p>
          <a:p>
            <a:r>
              <a:rPr lang="sl-SI" b="1" dirty="0" smtClean="0"/>
              <a:t>VERZ</a:t>
            </a:r>
            <a:r>
              <a:rPr lang="sl-SI" dirty="0" smtClean="0"/>
              <a:t> – je vrstica v kitici, pesmi.</a:t>
            </a:r>
            <a:endParaRPr lang="sl-SI" dirty="0"/>
          </a:p>
        </p:txBody>
      </p:sp>
    </p:spTree>
    <p:extLst>
      <p:ext uri="{BB962C8B-B14F-4D97-AF65-F5344CB8AC3E}">
        <p14:creationId xmlns:p14="http://schemas.microsoft.com/office/powerpoint/2010/main" val="349243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929276" y="1441367"/>
            <a:ext cx="5895254" cy="3174275"/>
          </a:xfrm>
        </p:spPr>
        <p:txBody>
          <a:bodyPr>
            <a:normAutofit/>
          </a:bodyPr>
          <a:lstStyle/>
          <a:p>
            <a:r>
              <a:rPr lang="sl-SI" sz="4400" dirty="0" smtClean="0">
                <a:solidFill>
                  <a:schemeClr val="tx1"/>
                </a:solidFill>
              </a:rPr>
              <a:t>Sedaj pa odprite berilo na str. </a:t>
            </a:r>
            <a:r>
              <a:rPr lang="sl-SI" sz="4400" dirty="0" smtClean="0">
                <a:solidFill>
                  <a:schemeClr val="tx1"/>
                </a:solidFill>
              </a:rPr>
              <a:t>8 in preberite pesem </a:t>
            </a:r>
            <a:r>
              <a:rPr lang="sl-SI" sz="4400" b="1" u="sng" dirty="0" smtClean="0">
                <a:solidFill>
                  <a:schemeClr val="tx1"/>
                </a:solidFill>
              </a:rPr>
              <a:t>Otona Župančiča: Kralj </a:t>
            </a:r>
            <a:r>
              <a:rPr lang="sl-SI" sz="4400" b="1" u="sng" dirty="0" err="1" smtClean="0">
                <a:solidFill>
                  <a:schemeClr val="tx1"/>
                </a:solidFill>
              </a:rPr>
              <a:t>Matjaž.</a:t>
            </a:r>
            <a:r>
              <a:rPr lang="sl-SI" sz="4400" b="1" u="sng" dirty="0" err="1" smtClean="0"/>
              <a:t>Matjaž</a:t>
            </a:r>
            <a:r>
              <a:rPr lang="sl-SI" dirty="0" smtClean="0"/>
              <a:t>. </a:t>
            </a:r>
            <a:endParaRPr lang="sl-SI" dirty="0"/>
          </a:p>
        </p:txBody>
      </p:sp>
      <p:sp>
        <p:nvSpPr>
          <p:cNvPr id="4" name="Označba mesta besedila 3"/>
          <p:cNvSpPr>
            <a:spLocks noGrp="1"/>
          </p:cNvSpPr>
          <p:nvPr>
            <p:ph type="body" sz="half" idx="2"/>
          </p:nvPr>
        </p:nvSpPr>
        <p:spPr/>
        <p:txBody>
          <a:bodyPr/>
          <a:lstStyle/>
          <a:p>
            <a:endParaRPr lang="sl-SI" dirty="0" smtClean="0"/>
          </a:p>
          <a:p>
            <a:endParaRPr lang="sl-SI" dirty="0"/>
          </a:p>
        </p:txBody>
      </p:sp>
    </p:spTree>
    <p:extLst>
      <p:ext uri="{BB962C8B-B14F-4D97-AF65-F5344CB8AC3E}">
        <p14:creationId xmlns:p14="http://schemas.microsoft.com/office/powerpoint/2010/main" val="2522818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t>Odgovorite na vprašanja</a:t>
            </a:r>
            <a:r>
              <a:rPr lang="sl-SI" sz="2400" b="1" dirty="0" smtClean="0"/>
              <a:t>:           </a:t>
            </a:r>
            <a:r>
              <a:rPr lang="sl-SI" sz="2400" b="1" dirty="0" smtClean="0">
                <a:solidFill>
                  <a:srgbClr val="FF0000"/>
                </a:solidFill>
              </a:rPr>
              <a:t>- ustno odgovori</a:t>
            </a:r>
            <a:r>
              <a:rPr lang="sl-SI" sz="2400" b="1" dirty="0">
                <a:solidFill>
                  <a:srgbClr val="FF0000"/>
                </a:solidFill>
              </a:rPr>
              <a:t/>
            </a:r>
            <a:br>
              <a:rPr lang="sl-SI" sz="2400" b="1" dirty="0">
                <a:solidFill>
                  <a:srgbClr val="FF0000"/>
                </a:solidFill>
              </a:rPr>
            </a:br>
            <a:endParaRPr lang="sl-SI" sz="2400" dirty="0">
              <a:solidFill>
                <a:srgbClr val="FF0000"/>
              </a:solidFill>
            </a:endParaRPr>
          </a:p>
        </p:txBody>
      </p:sp>
      <p:sp>
        <p:nvSpPr>
          <p:cNvPr id="3" name="Označba mesta vsebine 2"/>
          <p:cNvSpPr>
            <a:spLocks noGrp="1"/>
          </p:cNvSpPr>
          <p:nvPr>
            <p:ph idx="1"/>
          </p:nvPr>
        </p:nvSpPr>
        <p:spPr/>
        <p:txBody>
          <a:bodyPr/>
          <a:lstStyle/>
          <a:p>
            <a:r>
              <a:rPr lang="sl-SI" dirty="0" smtClean="0"/>
              <a:t>1</a:t>
            </a:r>
            <a:r>
              <a:rPr lang="sl-SI" dirty="0"/>
              <a:t>. Kakšna je razlika med ljudskim </a:t>
            </a:r>
            <a:r>
              <a:rPr lang="sl-SI" dirty="0" smtClean="0"/>
              <a:t>in </a:t>
            </a:r>
            <a:r>
              <a:rPr lang="sl-SI" dirty="0"/>
              <a:t>umetnim slovstvom? </a:t>
            </a:r>
          </a:p>
          <a:p>
            <a:r>
              <a:rPr lang="sl-SI" dirty="0"/>
              <a:t>2. Kaj je pesem? </a:t>
            </a:r>
          </a:p>
          <a:p>
            <a:r>
              <a:rPr lang="sl-SI" dirty="0"/>
              <a:t>3. Koliko verzov ima posamezna kitica v pesmi Kralj Matjaž? </a:t>
            </a:r>
          </a:p>
          <a:p>
            <a:r>
              <a:rPr lang="sl-SI" dirty="0" smtClean="0"/>
              <a:t>4. Koliko </a:t>
            </a:r>
            <a:r>
              <a:rPr lang="sl-SI" dirty="0"/>
              <a:t>kitic sestavlja pesem Kralj Matjaž? </a:t>
            </a:r>
          </a:p>
          <a:p>
            <a:endParaRPr lang="sl-SI" dirty="0"/>
          </a:p>
        </p:txBody>
      </p:sp>
    </p:spTree>
    <p:extLst>
      <p:ext uri="{BB962C8B-B14F-4D97-AF65-F5344CB8AC3E}">
        <p14:creationId xmlns:p14="http://schemas.microsoft.com/office/powerpoint/2010/main" val="4088953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a:xfrm>
            <a:off x="0" y="457200"/>
            <a:ext cx="4310063" cy="1600200"/>
          </a:xfrm>
        </p:spPr>
        <p:txBody>
          <a:bodyPr>
            <a:normAutofit/>
          </a:bodyPr>
          <a:lstStyle/>
          <a:p>
            <a:r>
              <a:rPr lang="sl-SI" sz="3600" dirty="0" smtClean="0">
                <a:solidFill>
                  <a:schemeClr val="tx1"/>
                </a:solidFill>
              </a:rPr>
              <a:t>Tvoja naloga danes je:</a:t>
            </a:r>
            <a:endParaRPr lang="sl-SI" sz="3600" dirty="0">
              <a:solidFill>
                <a:schemeClr val="tx1"/>
              </a:solidFill>
            </a:endParaRPr>
          </a:p>
        </p:txBody>
      </p:sp>
      <p:sp>
        <p:nvSpPr>
          <p:cNvPr id="3" name="Označba mesta vsebine 2"/>
          <p:cNvSpPr>
            <a:spLocks noGrp="1"/>
          </p:cNvSpPr>
          <p:nvPr>
            <p:ph idx="4294967295"/>
          </p:nvPr>
        </p:nvSpPr>
        <p:spPr>
          <a:xfrm>
            <a:off x="6019800" y="987425"/>
            <a:ext cx="6172200" cy="4873625"/>
          </a:xfrm>
        </p:spPr>
        <p:txBody>
          <a:bodyPr/>
          <a:lstStyle/>
          <a:p>
            <a:endParaRPr lang="sl-SI" dirty="0"/>
          </a:p>
          <a:p>
            <a:endParaRPr lang="sl-SI" dirty="0"/>
          </a:p>
        </p:txBody>
      </p:sp>
      <p:sp>
        <p:nvSpPr>
          <p:cNvPr id="4" name="Označba mesta besedila 3"/>
          <p:cNvSpPr>
            <a:spLocks noGrp="1"/>
          </p:cNvSpPr>
          <p:nvPr>
            <p:ph type="body" sz="half" idx="4294967295"/>
          </p:nvPr>
        </p:nvSpPr>
        <p:spPr>
          <a:xfrm>
            <a:off x="260856" y="1864950"/>
            <a:ext cx="4524375" cy="4892675"/>
          </a:xfrm>
        </p:spPr>
        <p:txBody>
          <a:bodyPr>
            <a:normAutofit/>
          </a:bodyPr>
          <a:lstStyle/>
          <a:p>
            <a:endParaRPr lang="pl-PL" sz="1800" dirty="0" smtClean="0"/>
          </a:p>
          <a:p>
            <a:endParaRPr lang="pl-PL" sz="1800" dirty="0" smtClean="0"/>
          </a:p>
          <a:p>
            <a:r>
              <a:rPr lang="pl-PL" sz="1800" dirty="0" smtClean="0"/>
              <a:t>Odgovori </a:t>
            </a:r>
            <a:r>
              <a:rPr lang="pl-PL" sz="1800" dirty="0"/>
              <a:t>na vprašanja na str. 9 pod</a:t>
            </a:r>
          </a:p>
          <a:p>
            <a:r>
              <a:rPr lang="pl-PL" sz="1800" dirty="0"/>
              <a:t>naslovom Pesem je tudi tvoja</a:t>
            </a:r>
            <a:r>
              <a:rPr lang="pl-PL" sz="1800" dirty="0" smtClean="0"/>
              <a:t>.</a:t>
            </a:r>
          </a:p>
          <a:p>
            <a:r>
              <a:rPr lang="pl-PL" sz="1800" dirty="0" smtClean="0">
                <a:solidFill>
                  <a:srgbClr val="FF0000"/>
                </a:solidFill>
              </a:rPr>
              <a:t> – odgovore piši v zvezek</a:t>
            </a:r>
            <a:endParaRPr lang="pl-PL" sz="1800" dirty="0">
              <a:solidFill>
                <a:srgbClr val="FF0000"/>
              </a:solidFill>
            </a:endParaRPr>
          </a:p>
          <a:p>
            <a:endParaRPr lang="sl-SI" sz="3600" dirty="0" smtClean="0"/>
          </a:p>
          <a:p>
            <a:endParaRPr lang="sl-SI" sz="3600" dirty="0"/>
          </a:p>
          <a:p>
            <a:pPr marL="0" indent="0">
              <a:buNone/>
            </a:pPr>
            <a:r>
              <a:rPr lang="sl-SI" sz="2400" b="1" u="sng" dirty="0" smtClean="0">
                <a:solidFill>
                  <a:srgbClr val="FF0000"/>
                </a:solidFill>
              </a:rPr>
              <a:t>Nalogo slikaj in jo oddaj v spletno učilnico: Naloga – Kralj Matjaž </a:t>
            </a:r>
            <a:endParaRPr lang="sl-SI" sz="2400" b="1" u="sng" dirty="0">
              <a:solidFill>
                <a:srgbClr val="FF0000"/>
              </a:solidFill>
            </a:endParaRPr>
          </a:p>
        </p:txBody>
      </p:sp>
      <p:sp>
        <p:nvSpPr>
          <p:cNvPr id="5" name="AutoShape 2" descr="https://webmail.arnes.si/?_task=mail&amp;_mbox=INBOX&amp;_uid=93296&amp;_part=1&amp;_action=get&amp;_extwin=1&amp;_framed=1&amp;_mimewarning=1&amp;_embed=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4" descr="https://webmail.arnes.si/?_task=mail&amp;_mbox=INBOX&amp;_uid=93296&amp;_part=1&amp;_action=get&amp;_extwin=1&amp;_framed=1&amp;_mimewarning=1&amp;_embed=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7" name="Slika 6"/>
          <p:cNvPicPr>
            <a:picLocks noChangeAspect="1"/>
          </p:cNvPicPr>
          <p:nvPr/>
        </p:nvPicPr>
        <p:blipFill>
          <a:blip r:embed="rId2"/>
          <a:stretch>
            <a:fillRect/>
          </a:stretch>
        </p:blipFill>
        <p:spPr>
          <a:xfrm>
            <a:off x="5796646" y="2221799"/>
            <a:ext cx="4643719" cy="3482789"/>
          </a:xfrm>
          <a:prstGeom prst="rect">
            <a:avLst/>
          </a:prstGeom>
        </p:spPr>
      </p:pic>
      <p:cxnSp>
        <p:nvCxnSpPr>
          <p:cNvPr id="9" name="Raven puščični povezovalnik 8"/>
          <p:cNvCxnSpPr/>
          <p:nvPr/>
        </p:nvCxnSpPr>
        <p:spPr>
          <a:xfrm>
            <a:off x="4770669" y="286865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65692"/>
      </p:ext>
    </p:extLst>
  </p:cSld>
  <p:clrMapOvr>
    <a:masterClrMapping/>
  </p:clrMapOvr>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213</TotalTime>
  <Words>501</Words>
  <Application>Microsoft Office PowerPoint</Application>
  <PresentationFormat>Širokozaslonsko</PresentationFormat>
  <Paragraphs>56</Paragraphs>
  <Slides>8</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8</vt:i4>
      </vt:variant>
    </vt:vector>
  </HeadingPairs>
  <TitlesOfParts>
    <vt:vector size="11" baseType="lpstr">
      <vt:lpstr>Calibri</vt:lpstr>
      <vt:lpstr>Calibri Light</vt:lpstr>
      <vt:lpstr>Retrospektiva</vt:lpstr>
      <vt:lpstr>PowerPointova predstavitev</vt:lpstr>
      <vt:lpstr>PowerPointova predstavitev</vt:lpstr>
      <vt:lpstr>Zgodba o kralju Matjažu:</vt:lpstr>
      <vt:lpstr>PowerPointova predstavitev</vt:lpstr>
      <vt:lpstr>   KAJ JE PESEM? – prepiši  v zvezek </vt:lpstr>
      <vt:lpstr>Sedaj pa odprite berilo na str. 8 in preberite pesem Otona Župančiča: Kralj Matjaž.Matjaž. </vt:lpstr>
      <vt:lpstr>Odgovorite na vprašanja:           - ustno odgovori </vt:lpstr>
      <vt:lpstr>Tvoja naloga danes 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jana.stoj</dc:creator>
  <cp:lastModifiedBy>Uporabnik</cp:lastModifiedBy>
  <cp:revision>13</cp:revision>
  <dcterms:created xsi:type="dcterms:W3CDTF">2020-10-19T17:19:38Z</dcterms:created>
  <dcterms:modified xsi:type="dcterms:W3CDTF">2020-11-24T09:38:41Z</dcterms:modified>
</cp:coreProperties>
</file>