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FF"/>
    <a:srgbClr val="F7115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l-SI"/>
              <a:t>Kliknite, če želite urediti slog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48A87A34-81AB-432B-8DAE-1953F412C126}" type="datetimeFigureOut">
              <a:rPr lang="en-US" dirty="0"/>
              <a:t>10/17/2021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ska slika z na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l-SI"/>
              <a:t>Kliknite ikono, če želite dodati sliko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10/17/2021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slov in na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10/17/2021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itat z na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10/17/2021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Kartica z ime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10/17/2021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tolpe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10/17/2021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olpec s tremi slikam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l-SI"/>
              <a:t>Kliknite ikono, če želite dodati sliko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l-SI"/>
              <a:t>Kliknite ikono, če želite dodati sliko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l-SI"/>
              <a:t>Kliknite ikono, če želite dodati sliko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10/17/2021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10/17/2021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10/17/2021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10/17/2021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10/17/2021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10/17/2021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10/17/2021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10/17/2021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10/17/2021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10/17/2021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l-SI"/>
              <a:t>Kliknite ikono, če želite dodati sliko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10/17/2021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2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10/17/2021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://eucbeniki.sio.si/nit4/1306/posnetek_luna_okoli_zemlje_29.mp4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http://eucbeniki.sio.si/nit4/1306/lunine_mene1.mp4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4923ADE-327D-4F25-A429-17BF7468A5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84521" y="616688"/>
            <a:ext cx="10792045" cy="2609111"/>
          </a:xfrm>
        </p:spPr>
        <p:txBody>
          <a:bodyPr/>
          <a:lstStyle/>
          <a:p>
            <a:r>
              <a:rPr lang="sl-SI" dirty="0"/>
              <a:t>   </a:t>
            </a:r>
            <a:r>
              <a:rPr lang="sl-SI" sz="6600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Luna in lunine mene</a:t>
            </a:r>
          </a:p>
        </p:txBody>
      </p:sp>
    </p:spTree>
    <p:extLst>
      <p:ext uri="{BB962C8B-B14F-4D97-AF65-F5344CB8AC3E}">
        <p14:creationId xmlns:p14="http://schemas.microsoft.com/office/powerpoint/2010/main" val="753560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01AB335-C965-4B86-B974-F512B1947B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799" y="764373"/>
            <a:ext cx="8096693" cy="1293028"/>
          </a:xfrm>
        </p:spPr>
        <p:txBody>
          <a:bodyPr>
            <a:normAutofit/>
          </a:bodyPr>
          <a:lstStyle/>
          <a:p>
            <a:r>
              <a:rPr lang="sl-SI" sz="6000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zanimivosti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F66B1364-827F-4AF1-811B-6EE2CB1FC9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786269"/>
            <a:ext cx="10820400" cy="4464313"/>
          </a:xfrm>
        </p:spPr>
        <p:txBody>
          <a:bodyPr>
            <a:normAutofit/>
          </a:bodyPr>
          <a:lstStyle/>
          <a:p>
            <a:r>
              <a:rPr lang="sl-SI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Luna je v vsakdanjem življenju uporabna za: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sl-SI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približno orientacijo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sl-SI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približno določitev krajevnega časa</a:t>
            </a:r>
          </a:p>
          <a:p>
            <a:r>
              <a:rPr lang="sl-SI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Lunini mrki pri nas: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sl-SI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marec 2007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sl-SI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15. junij 2011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sl-SI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28. avgust 2015</a:t>
            </a:r>
          </a:p>
          <a:p>
            <a:pPr marL="0" indent="0">
              <a:buNone/>
            </a:pPr>
            <a:r>
              <a:rPr lang="sl-SI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posebnost je bil rdečkast sij, ki je nastal zaradi lomljenja sončne svetlobe ob      Zemljino atmosfero</a:t>
            </a:r>
          </a:p>
          <a:p>
            <a:r>
              <a:rPr lang="sl-SI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Vsak teden opazimo drugo meno</a:t>
            </a:r>
          </a:p>
        </p:txBody>
      </p:sp>
      <p:cxnSp>
        <p:nvCxnSpPr>
          <p:cNvPr id="5" name="Povezovalnik: kolenski 4">
            <a:extLst>
              <a:ext uri="{FF2B5EF4-FFF2-40B4-BE49-F238E27FC236}">
                <a16:creationId xmlns:a16="http://schemas.microsoft.com/office/drawing/2014/main" id="{AED5E48B-2D0F-4DD4-9053-84FE6A9AE759}"/>
              </a:ext>
            </a:extLst>
          </p:cNvPr>
          <p:cNvCxnSpPr>
            <a:cxnSpLocks/>
          </p:cNvCxnSpPr>
          <p:nvPr/>
        </p:nvCxnSpPr>
        <p:spPr>
          <a:xfrm rot="16200000" flipH="1">
            <a:off x="855923" y="4736806"/>
            <a:ext cx="350873" cy="297709"/>
          </a:xfrm>
          <a:prstGeom prst="bentConnector3">
            <a:avLst>
              <a:gd name="adj1" fmla="val 95455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Slika 10">
            <a:extLst>
              <a:ext uri="{FF2B5EF4-FFF2-40B4-BE49-F238E27FC236}">
                <a16:creationId xmlns:a16="http://schemas.microsoft.com/office/drawing/2014/main" id="{22FA17FA-C93E-4E13-88F3-7EABF6B77B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48585" y="1929811"/>
            <a:ext cx="3481953" cy="2780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0934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A098F97-F73E-42E9-8B88-921B3880F8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5600" y="510363"/>
            <a:ext cx="4100623" cy="1547038"/>
          </a:xfrm>
        </p:spPr>
        <p:txBody>
          <a:bodyPr/>
          <a:lstStyle/>
          <a:p>
            <a:r>
              <a:rPr lang="sl-SI" sz="6000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Luna  </a:t>
            </a:r>
            <a:r>
              <a:rPr lang="sl-SI" dirty="0"/>
              <a:t>    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00D25958-CF2A-4CEE-8AFB-48F82B563B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3526" y="1743740"/>
            <a:ext cx="10942674" cy="4474945"/>
          </a:xfrm>
        </p:spPr>
        <p:txBody>
          <a:bodyPr/>
          <a:lstStyle/>
          <a:p>
            <a:r>
              <a:rPr lang="sl-SI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Drugo ime je Mesec (ker traja njen obhod približno 1mesec)</a:t>
            </a:r>
          </a:p>
          <a:p>
            <a:r>
              <a:rPr lang="sl-SI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Je trenutni nebesni dogodek ali pojav</a:t>
            </a:r>
          </a:p>
          <a:p>
            <a:r>
              <a:rPr lang="sl-SI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Je Zemljin edini satelit </a:t>
            </a:r>
          </a:p>
          <a:p>
            <a:r>
              <a:rPr lang="sl-SI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 vrti okoli svoje in hkrati zemljine osi</a:t>
            </a:r>
          </a:p>
          <a:p>
            <a:r>
              <a:rPr lang="sl-SI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Njen simbol je srp</a:t>
            </a:r>
          </a:p>
          <a:p>
            <a:r>
              <a:rPr lang="sl-SI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Je 5. največji simbol v Osončju</a:t>
            </a:r>
          </a:p>
          <a:p>
            <a:r>
              <a:rPr lang="sl-SI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Pred njo stojijo Ganimed, Titan, </a:t>
            </a:r>
            <a:r>
              <a:rPr lang="sl-SI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Kalsito</a:t>
            </a:r>
            <a:r>
              <a:rPr lang="sl-SI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sl-SI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Io</a:t>
            </a:r>
            <a:endParaRPr lang="sl-SI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sl-SI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Njena stalna pojava in mene so že od nekdaj pomembno kulturno vplivale na jezik, mitologijo, koledar in umetnost</a:t>
            </a:r>
          </a:p>
          <a:p>
            <a:r>
              <a:rPr lang="sl-SI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Vidna je vso noč</a:t>
            </a:r>
          </a:p>
          <a:p>
            <a:endParaRPr lang="sl-SI" dirty="0"/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F8700C84-0C77-4A1B-A74A-4728DF138B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05602" y="2165056"/>
            <a:ext cx="3514059" cy="2635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3458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2468707-76A8-42FC-9888-982D7EB709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3499" y="489098"/>
            <a:ext cx="8559208" cy="1568303"/>
          </a:xfrm>
        </p:spPr>
        <p:txBody>
          <a:bodyPr>
            <a:normAutofit/>
          </a:bodyPr>
          <a:lstStyle/>
          <a:p>
            <a:r>
              <a:rPr lang="sl-SI" sz="5400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Značilnosti  lune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6A7BD46C-D746-4759-937D-8597348920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828800"/>
            <a:ext cx="11368740" cy="4944140"/>
          </a:xfrm>
        </p:spPr>
        <p:txBody>
          <a:bodyPr>
            <a:normAutofit/>
          </a:bodyPr>
          <a:lstStyle/>
          <a:p>
            <a:r>
              <a:rPr lang="sl-SI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Je lažja in manjša kot zemlja</a:t>
            </a:r>
          </a:p>
          <a:p>
            <a:r>
              <a:rPr lang="sl-SI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Oddaljena je približno 348 000 km</a:t>
            </a:r>
          </a:p>
          <a:p>
            <a:r>
              <a:rPr lang="sl-SI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Njen premer meri 3476 km</a:t>
            </a:r>
          </a:p>
          <a:p>
            <a:r>
              <a:rPr lang="sl-SI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Zemljo obkroži v približno 27.- 28 .dneh</a:t>
            </a:r>
          </a:p>
          <a:p>
            <a:r>
              <a:rPr lang="sl-SI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Njena odbita svetloba doseže Zemljo v 1.25 sekundah</a:t>
            </a:r>
          </a:p>
          <a:p>
            <a:r>
              <a:rPr lang="sl-SI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Njen tir je sočasen z Zemljinim vrtenjem</a:t>
            </a:r>
          </a:p>
          <a:p>
            <a:r>
              <a:rPr lang="sl-SI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Za bližnjo stran so značilna temna ognjeniška morja med svetlimi udarnimi kraterji</a:t>
            </a:r>
          </a:p>
          <a:p>
            <a:r>
              <a:rPr lang="sl-SI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Njeno gravitacijsko polje povzroča: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sl-SI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plimovanje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sl-SI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minutno daljšanje koledarskega leta  </a:t>
            </a:r>
          </a:p>
          <a:p>
            <a:endParaRPr lang="sl-SI" dirty="0"/>
          </a:p>
          <a:p>
            <a:endParaRPr lang="sl-SI" dirty="0"/>
          </a:p>
          <a:p>
            <a:endParaRPr lang="sl-SI" dirty="0"/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A03A8BD9-3803-4A54-8484-BE6B8D5571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78972" y="2024291"/>
            <a:ext cx="3527228" cy="1986206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4787A11F-E8B6-45DE-81EB-A3BE23DB24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39716" y="5104293"/>
            <a:ext cx="2966484" cy="1668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974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B4D1E14-745F-42D3-9D8A-3899F42842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5423" y="764373"/>
            <a:ext cx="10820400" cy="1293028"/>
          </a:xfrm>
        </p:spPr>
        <p:txBody>
          <a:bodyPr>
            <a:normAutofit/>
          </a:bodyPr>
          <a:lstStyle/>
          <a:p>
            <a:r>
              <a:rPr lang="sl-SI" sz="4800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Zakaj in kako vidimo luno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F4E9A651-6CFF-4D7C-B427-04AC9FB281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2222205"/>
            <a:ext cx="10820400" cy="3996480"/>
          </a:xfrm>
        </p:spPr>
        <p:txBody>
          <a:bodyPr/>
          <a:lstStyle/>
          <a:p>
            <a:r>
              <a:rPr lang="sl-SI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Vidimo jo le takrat ko jo osvetljuje sonce</a:t>
            </a:r>
          </a:p>
          <a:p>
            <a:r>
              <a:rPr lang="sl-SI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Če je osvetljen le del Lune, drugega dela ne vidimo, ker je v temi</a:t>
            </a:r>
          </a:p>
          <a:p>
            <a:r>
              <a:rPr lang="sl-SI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Deluje kot ogledalo, ki odbija sončno svetlobo</a:t>
            </a:r>
          </a:p>
          <a:p>
            <a:endParaRPr lang="sl-SI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sl-SI" sz="2400" dirty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http://eucbeniki.sio.si/nit4/1306/posnetek_luna_okoli_zemlje_29.mp4</a:t>
            </a:r>
            <a:endParaRPr lang="sl-SI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sl-SI" dirty="0"/>
          </a:p>
        </p:txBody>
      </p:sp>
      <p:pic>
        <p:nvPicPr>
          <p:cNvPr id="6" name="Slika 5">
            <a:extLst>
              <a:ext uri="{FF2B5EF4-FFF2-40B4-BE49-F238E27FC236}">
                <a16:creationId xmlns:a16="http://schemas.microsoft.com/office/drawing/2014/main" id="{69A17BFA-16AC-48B9-BDC8-FA54891E43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9657" y="4427599"/>
            <a:ext cx="2215116" cy="2348023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3F7E2E67-48EE-43DD-BED0-B1EC466E74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05623" y="4476129"/>
            <a:ext cx="3370521" cy="2299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3002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B46EDBCF-C882-4B1B-9C77-FB42CF6F77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632778"/>
            <a:ext cx="10820400" cy="4698229"/>
          </a:xfrm>
        </p:spPr>
        <p:txBody>
          <a:bodyPr/>
          <a:lstStyle/>
          <a:p>
            <a:pPr marL="0" indent="0">
              <a:buNone/>
            </a:pPr>
            <a:r>
              <a:rPr lang="sl-SI" sz="3200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PRAZNA LUNA- MLAJ</a:t>
            </a:r>
          </a:p>
          <a:p>
            <a:r>
              <a:rPr lang="sl-SI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Osvetljena stran Lune je obrnjena stran od Zemlje</a:t>
            </a:r>
          </a:p>
          <a:p>
            <a:pPr marL="0" indent="0">
              <a:buNone/>
            </a:pPr>
            <a:r>
              <a:rPr lang="sl-SI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Sonce, Luna in Zemlja so v poravnavi v liniji ( Luna se nahaja med Soncem                        in zemljo</a:t>
            </a:r>
          </a:p>
          <a:p>
            <a:r>
              <a:rPr lang="sl-SI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Luna in Sonce sta v istem znamenju</a:t>
            </a:r>
          </a:p>
          <a:p>
            <a:r>
              <a:rPr lang="sl-SI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Luna izgleda temno in je skoraj ne moremo prepoznati na nebu</a:t>
            </a:r>
          </a:p>
          <a:p>
            <a:r>
              <a:rPr lang="sl-SI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Vzide okoli 6. ure in zaide okrog 18. ure</a:t>
            </a:r>
          </a:p>
          <a:p>
            <a:endParaRPr lang="sl-SI" dirty="0"/>
          </a:p>
        </p:txBody>
      </p:sp>
      <p:sp>
        <p:nvSpPr>
          <p:cNvPr id="5" name="Naslov 4">
            <a:extLst>
              <a:ext uri="{FF2B5EF4-FFF2-40B4-BE49-F238E27FC236}">
                <a16:creationId xmlns:a16="http://schemas.microsoft.com/office/drawing/2014/main" id="{926B4101-7FFC-4315-B8FA-E27BBFA021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5601" y="74428"/>
            <a:ext cx="6333460" cy="1982973"/>
          </a:xfrm>
        </p:spPr>
        <p:txBody>
          <a:bodyPr>
            <a:normAutofit/>
          </a:bodyPr>
          <a:lstStyle/>
          <a:p>
            <a:r>
              <a:rPr lang="sl-SI" sz="6000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Lunine mene</a:t>
            </a:r>
          </a:p>
        </p:txBody>
      </p:sp>
      <p:cxnSp>
        <p:nvCxnSpPr>
          <p:cNvPr id="7" name="Povezovalnik: kolenski 6">
            <a:extLst>
              <a:ext uri="{FF2B5EF4-FFF2-40B4-BE49-F238E27FC236}">
                <a16:creationId xmlns:a16="http://schemas.microsoft.com/office/drawing/2014/main" id="{AFC0B165-E75C-414F-BFF7-545493013B7A}"/>
              </a:ext>
            </a:extLst>
          </p:cNvPr>
          <p:cNvCxnSpPr>
            <a:cxnSpLocks/>
          </p:cNvCxnSpPr>
          <p:nvPr/>
        </p:nvCxnSpPr>
        <p:spPr>
          <a:xfrm>
            <a:off x="685800" y="2211572"/>
            <a:ext cx="483781" cy="297712"/>
          </a:xfrm>
          <a:prstGeom prst="bentConnector3">
            <a:avLst>
              <a:gd name="adj1" fmla="val 1648"/>
            </a:avLst>
          </a:prstGeom>
          <a:ln>
            <a:solidFill>
              <a:srgbClr val="F7115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Pravokotnik 17">
            <a:extLst>
              <a:ext uri="{FF2B5EF4-FFF2-40B4-BE49-F238E27FC236}">
                <a16:creationId xmlns:a16="http://schemas.microsoft.com/office/drawing/2014/main" id="{1E8CB66D-7CCA-473C-8AE8-3F0C30D4F0F0}"/>
              </a:ext>
            </a:extLst>
          </p:cNvPr>
          <p:cNvSpPr/>
          <p:nvPr/>
        </p:nvSpPr>
        <p:spPr>
          <a:xfrm>
            <a:off x="685800" y="5530334"/>
            <a:ext cx="6542176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l-SI" sz="2400" dirty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http://eucbeniki.sio.si/nit4/1306/lunine_mene1.mp4</a:t>
            </a:r>
            <a:endParaRPr lang="sl-SI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sl-SI" dirty="0"/>
          </a:p>
        </p:txBody>
      </p:sp>
      <p:pic>
        <p:nvPicPr>
          <p:cNvPr id="21" name="Slika 20">
            <a:extLst>
              <a:ext uri="{FF2B5EF4-FFF2-40B4-BE49-F238E27FC236}">
                <a16:creationId xmlns:a16="http://schemas.microsoft.com/office/drawing/2014/main" id="{B039CC64-95DB-4750-967F-FF09DF255D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48307" y="3429000"/>
            <a:ext cx="2849524" cy="2849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0321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2624F0B-74AA-4EFC-8219-0F1373C26E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764373"/>
            <a:ext cx="10820400" cy="628492"/>
          </a:xfrm>
        </p:spPr>
        <p:txBody>
          <a:bodyPr>
            <a:normAutofit fontScale="90000"/>
          </a:bodyPr>
          <a:lstStyle/>
          <a:p>
            <a:r>
              <a:rPr lang="sl-SI" dirty="0"/>
              <a:t>   </a:t>
            </a:r>
            <a:br>
              <a:rPr lang="sl-SI" dirty="0"/>
            </a:br>
            <a:endParaRPr lang="sl-SI" dirty="0"/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BABFEC3C-9283-4A6E-8A97-1793BE0145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586" y="1516532"/>
            <a:ext cx="10820400" cy="4666332"/>
          </a:xfrm>
        </p:spPr>
        <p:txBody>
          <a:bodyPr/>
          <a:lstStyle/>
          <a:p>
            <a:pPr marL="0" indent="0">
              <a:buNone/>
            </a:pPr>
            <a:r>
              <a:rPr lang="sl-SI" sz="3200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PRVI KRAJEC</a:t>
            </a:r>
          </a:p>
          <a:p>
            <a:r>
              <a:rPr lang="sl-SI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Desna polovica Lune je osvetljena </a:t>
            </a:r>
          </a:p>
          <a:p>
            <a:r>
              <a:rPr lang="sl-SI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Je v obliki črke D</a:t>
            </a:r>
          </a:p>
          <a:p>
            <a:r>
              <a:rPr lang="sl-SI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Leva je temna</a:t>
            </a:r>
          </a:p>
          <a:p>
            <a:r>
              <a:rPr lang="sl-SI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Vzhaja poldne zahaja ponoči</a:t>
            </a:r>
          </a:p>
          <a:p>
            <a:endParaRPr lang="sl-SI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sl-SI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sl-SI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Sledi obdobje debeljenja Lune: MLADA LUNA</a:t>
            </a:r>
          </a:p>
          <a:p>
            <a:r>
              <a:rPr lang="sl-SI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Vsak dan vidimo večjo površino osvetljenega dela Lune, ki se povečuje do polne Lune</a:t>
            </a:r>
          </a:p>
          <a:p>
            <a:pPr marL="0" indent="0">
              <a:buNone/>
            </a:pPr>
            <a:endParaRPr lang="sl-SI" dirty="0"/>
          </a:p>
          <a:p>
            <a:endParaRPr lang="sl-SI" dirty="0"/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E00178F3-28A3-4FBB-9E4F-AD2424CFE5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55958" y="888040"/>
            <a:ext cx="3545737" cy="3545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8661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FCC72E0-B7AD-4CD8-86F4-9ABE4DD788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5600" y="764373"/>
            <a:ext cx="8289851" cy="330780"/>
          </a:xfrm>
        </p:spPr>
        <p:txBody>
          <a:bodyPr>
            <a:normAutofit fontScale="90000"/>
          </a:bodyPr>
          <a:lstStyle/>
          <a:p>
            <a:r>
              <a:rPr lang="sl-SI" dirty="0"/>
              <a:t>l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A47429F4-4601-4AC0-8502-1EE94EDE33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8842" y="1469335"/>
            <a:ext cx="10820400" cy="4762026"/>
          </a:xfrm>
        </p:spPr>
        <p:txBody>
          <a:bodyPr/>
          <a:lstStyle/>
          <a:p>
            <a:pPr marL="0" indent="0">
              <a:buNone/>
            </a:pPr>
            <a:r>
              <a:rPr lang="sl-SI" sz="3200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POLNA LUNA- ŠČIP</a:t>
            </a:r>
          </a:p>
          <a:p>
            <a:r>
              <a:rPr lang="sl-SI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Osvetljeni del je v celoti obrnjen proti Zemlji</a:t>
            </a:r>
          </a:p>
          <a:p>
            <a:pPr marL="0" indent="0">
              <a:buNone/>
            </a:pPr>
            <a:r>
              <a:rPr lang="sl-SI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Sonce, Luna, Zemlja so zopet poravnani v vrsto</a:t>
            </a:r>
          </a:p>
          <a:p>
            <a:pPr marL="0" indent="0">
              <a:buNone/>
            </a:pPr>
            <a:r>
              <a:rPr lang="sl-SI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Zemlja se nahaja med Soncem in Luno</a:t>
            </a:r>
          </a:p>
          <a:p>
            <a:r>
              <a:rPr lang="sl-SI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Celotna površina je zelo svetla; odseva celo sončevo svetlobo proti Zemlji</a:t>
            </a:r>
          </a:p>
          <a:p>
            <a:endParaRPr lang="sl-SI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sl-SI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sl-SI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Sledi obdobje krčenja Lune: STARA LUNA</a:t>
            </a:r>
          </a:p>
          <a:p>
            <a:r>
              <a:rPr lang="sl-SI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Srp je viden dopoldne na V strani neba izbočen v levo</a:t>
            </a:r>
          </a:p>
        </p:txBody>
      </p:sp>
      <p:cxnSp>
        <p:nvCxnSpPr>
          <p:cNvPr id="5" name="Povezovalnik: kolenski 4">
            <a:extLst>
              <a:ext uri="{FF2B5EF4-FFF2-40B4-BE49-F238E27FC236}">
                <a16:creationId xmlns:a16="http://schemas.microsoft.com/office/drawing/2014/main" id="{2F8B6813-AC51-40BC-8A8A-2F1406924B4D}"/>
              </a:ext>
            </a:extLst>
          </p:cNvPr>
          <p:cNvCxnSpPr>
            <a:cxnSpLocks/>
          </p:cNvCxnSpPr>
          <p:nvPr/>
        </p:nvCxnSpPr>
        <p:spPr>
          <a:xfrm>
            <a:off x="802758" y="2243470"/>
            <a:ext cx="345558" cy="329609"/>
          </a:xfrm>
          <a:prstGeom prst="bentConnector3">
            <a:avLst>
              <a:gd name="adj1" fmla="val 769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Slika 15">
            <a:extLst>
              <a:ext uri="{FF2B5EF4-FFF2-40B4-BE49-F238E27FC236}">
                <a16:creationId xmlns:a16="http://schemas.microsoft.com/office/drawing/2014/main" id="{4E608B8A-8CAC-49DF-90F6-CA7ABBD1B1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70266" y="626639"/>
            <a:ext cx="2515185" cy="2515185"/>
          </a:xfrm>
          <a:prstGeom prst="rect">
            <a:avLst/>
          </a:prstGeom>
        </p:spPr>
      </p:pic>
      <p:pic>
        <p:nvPicPr>
          <p:cNvPr id="17" name="Slika 16">
            <a:extLst>
              <a:ext uri="{FF2B5EF4-FFF2-40B4-BE49-F238E27FC236}">
                <a16:creationId xmlns:a16="http://schemas.microsoft.com/office/drawing/2014/main" id="{31543A90-A230-40D3-8424-79A673412B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10007" y="4230466"/>
            <a:ext cx="3475444" cy="2316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245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807C07C8-3D65-41AB-BC1C-065AFC622A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403498"/>
            <a:ext cx="10820400" cy="4815187"/>
          </a:xfrm>
        </p:spPr>
        <p:txBody>
          <a:bodyPr/>
          <a:lstStyle/>
          <a:p>
            <a:pPr marL="0" indent="0">
              <a:buNone/>
            </a:pPr>
            <a:r>
              <a:rPr lang="sl-SI" sz="3200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ZADNJI KRAJEC</a:t>
            </a:r>
          </a:p>
          <a:p>
            <a:r>
              <a:rPr lang="sl-SI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Leva polovica je osvetljena v obliki črke C</a:t>
            </a:r>
          </a:p>
          <a:p>
            <a:r>
              <a:rPr lang="sl-SI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Desna stran je temna</a:t>
            </a:r>
          </a:p>
          <a:p>
            <a:r>
              <a:rPr lang="sl-SI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Vzhaja ponoči, zahaja poldne</a:t>
            </a:r>
          </a:p>
          <a:p>
            <a:r>
              <a:rPr lang="sl-SI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Opažamo lahko vsak dan manjši del osvetljene površine, dokler ne vidimo samo temnega dela- začne se nov Lunin ciklus</a:t>
            </a: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0288DECD-096A-46F7-B69F-38F8579390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6524" y="4155780"/>
            <a:ext cx="2361978" cy="2361978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C5EBB08A-2C38-4E35-81C8-D795BB46FE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7449" y="4154494"/>
            <a:ext cx="3891517" cy="2361979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89D2EA20-0947-4B88-8A4F-29119048B4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57413" y="3993012"/>
            <a:ext cx="2523461" cy="2523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6299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A277A6AC-44D8-4914-BF1C-F4B238A0D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5600" y="764373"/>
            <a:ext cx="5486400" cy="1293028"/>
          </a:xfrm>
        </p:spPr>
        <p:txBody>
          <a:bodyPr>
            <a:normAutofit/>
          </a:bodyPr>
          <a:lstStyle/>
          <a:p>
            <a:r>
              <a:rPr lang="sl-SI" sz="6000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Lunin mrk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70B7DACF-0315-41AA-854F-157952DEE7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733108"/>
            <a:ext cx="10820400" cy="4485578"/>
          </a:xfrm>
        </p:spPr>
        <p:txBody>
          <a:bodyPr>
            <a:normAutofit/>
          </a:bodyPr>
          <a:lstStyle/>
          <a:p>
            <a:r>
              <a:rPr lang="sl-SI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Nastane, ko se Sonce, Luna in Zemlja poravnajo v rani črti in je Zemlja na sredini</a:t>
            </a:r>
          </a:p>
          <a:p>
            <a:r>
              <a:rPr lang="sl-SI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Svetloba se od Lune ne more odbijati, saj je v senci Zemlje</a:t>
            </a:r>
          </a:p>
          <a:p>
            <a:r>
              <a:rPr lang="sl-SI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Pojavi se 2x na leto </a:t>
            </a: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8959BF3E-609D-4AD8-86C5-03661D5E80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025" y="3307221"/>
            <a:ext cx="5908491" cy="3323051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4C6982AE-5240-4FCB-9248-1D3D74D745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2576" y="3544172"/>
            <a:ext cx="5486400" cy="308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4515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led pare">
  <a:themeElements>
    <a:clrScheme name="Vapor Trail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E5224E"/>
      </a:accent1>
      <a:accent2>
        <a:srgbClr val="9D074E"/>
      </a:accent2>
      <a:accent3>
        <a:srgbClr val="7F2294"/>
      </a:accent3>
      <a:accent4>
        <a:srgbClr val="8D65EA"/>
      </a:accent4>
      <a:accent5>
        <a:srgbClr val="588FE2"/>
      </a:accent5>
      <a:accent6>
        <a:srgbClr val="127CA4"/>
      </a:accent6>
      <a:hlink>
        <a:srgbClr val="FB4AB6"/>
      </a:hlink>
      <a:folHlink>
        <a:srgbClr val="F98FE9"/>
      </a:folHlink>
    </a:clrScheme>
    <a:fontScheme name="Vapor Trail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apor Trail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6DB8EB18-3657-4051-A897-2ED38832359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Sled pare</Template>
  <TotalTime>120</TotalTime>
  <Words>488</Words>
  <Application>Microsoft Office PowerPoint</Application>
  <PresentationFormat>Širokozaslonsko</PresentationFormat>
  <Paragraphs>76</Paragraphs>
  <Slides>10</Slides>
  <Notes>0</Notes>
  <HiddenSlides>0</HiddenSlides>
  <MMClips>0</MMClips>
  <ScaleCrop>false</ScaleCrop>
  <HeadingPairs>
    <vt:vector size="6" baseType="variant">
      <vt:variant>
        <vt:lpstr>Uporabljene pisave</vt:lpstr>
      </vt:variant>
      <vt:variant>
        <vt:i4>4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10</vt:i4>
      </vt:variant>
    </vt:vector>
  </HeadingPairs>
  <TitlesOfParts>
    <vt:vector size="15" baseType="lpstr">
      <vt:lpstr>Arial</vt:lpstr>
      <vt:lpstr>Century Gothic</vt:lpstr>
      <vt:lpstr>Times New Roman</vt:lpstr>
      <vt:lpstr>Wingdings</vt:lpstr>
      <vt:lpstr>Sled pare</vt:lpstr>
      <vt:lpstr>   Luna in lunine mene</vt:lpstr>
      <vt:lpstr>  Luna      </vt:lpstr>
      <vt:lpstr>Značilnosti  lune</vt:lpstr>
      <vt:lpstr>Zakaj in kako vidimo luno</vt:lpstr>
      <vt:lpstr>Lunine mene</vt:lpstr>
      <vt:lpstr>    </vt:lpstr>
      <vt:lpstr>l</vt:lpstr>
      <vt:lpstr>PowerPointova predstavitev</vt:lpstr>
      <vt:lpstr>Lunin mrk</vt:lpstr>
      <vt:lpstr>zanimivosti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Luna in lunine mene</dc:title>
  <dc:creator>Moji podatki</dc:creator>
  <cp:lastModifiedBy>Kati</cp:lastModifiedBy>
  <cp:revision>14</cp:revision>
  <dcterms:created xsi:type="dcterms:W3CDTF">2019-06-01T13:58:56Z</dcterms:created>
  <dcterms:modified xsi:type="dcterms:W3CDTF">2021-10-17T16:33:24Z</dcterms:modified>
</cp:coreProperties>
</file>