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2"/>
  </p:notesMasterIdLst>
  <p:sldIdLst>
    <p:sldId id="256" r:id="rId2"/>
    <p:sldId id="346" r:id="rId3"/>
    <p:sldId id="347" r:id="rId4"/>
    <p:sldId id="268" r:id="rId5"/>
    <p:sldId id="278" r:id="rId6"/>
    <p:sldId id="295" r:id="rId7"/>
    <p:sldId id="288" r:id="rId8"/>
    <p:sldId id="279" r:id="rId9"/>
    <p:sldId id="280" r:id="rId10"/>
    <p:sldId id="281" r:id="rId11"/>
    <p:sldId id="283" r:id="rId12"/>
    <p:sldId id="323" r:id="rId13"/>
    <p:sldId id="325" r:id="rId14"/>
    <p:sldId id="330" r:id="rId15"/>
    <p:sldId id="329" r:id="rId16"/>
    <p:sldId id="333" r:id="rId17"/>
    <p:sldId id="334" r:id="rId18"/>
    <p:sldId id="337" r:id="rId19"/>
    <p:sldId id="345" r:id="rId20"/>
    <p:sldId id="348" r:id="rId21"/>
    <p:sldId id="349" r:id="rId22"/>
    <p:sldId id="350" r:id="rId23"/>
    <p:sldId id="351" r:id="rId24"/>
    <p:sldId id="352" r:id="rId25"/>
    <p:sldId id="353" r:id="rId26"/>
    <p:sldId id="354" r:id="rId27"/>
    <p:sldId id="340" r:id="rId28"/>
    <p:sldId id="356" r:id="rId29"/>
    <p:sldId id="357" r:id="rId30"/>
    <p:sldId id="358" r:id="rId31"/>
    <p:sldId id="359" r:id="rId32"/>
    <p:sldId id="363" r:id="rId33"/>
    <p:sldId id="360" r:id="rId34"/>
    <p:sldId id="361" r:id="rId35"/>
    <p:sldId id="362" r:id="rId36"/>
    <p:sldId id="364" r:id="rId37"/>
    <p:sldId id="365" r:id="rId38"/>
    <p:sldId id="366" r:id="rId39"/>
    <p:sldId id="367" r:id="rId40"/>
    <p:sldId id="342" r:id="rId41"/>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vetel slog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Svetel slog 1 – poudarek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Srednji slog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Svetel slog 3 – poudarek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Svetel slog 2 – poudarek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05" d="100"/>
          <a:sy n="105" d="100"/>
        </p:scale>
        <p:origin x="120"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oleObject" Target="file:///\\ad.sigov.si\usr\F-J\GornikM17\Documents\Moji%20dokumenti%20_%20SS\VPIS%20V%20SS%202022-2023\RAZPIS\NOVINARJI\grafinovinarska.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ad.sigov.si\usr\F-J\GornikM17\Documents\Moji%20dokumenti%20_%20SS\VPIS%20v%20SS%202023-2024\RAZPIS\NOVINARJI\grafinovinarska.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ad.sigov.si\usr\F-J\GornikM17\Documents\Moji%20dokumenti%20_%20SS\VPIS%20V%20SS%202026-2027\RAZPIS\NOVINARJI\grafinovinarska.xls"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9444444444444445E-2"/>
          <c:y val="0.25083333333333335"/>
          <c:w val="0.93888888888888888"/>
          <c:h val="0.52115631379410909"/>
        </c:manualLayout>
      </c:layout>
      <c:pie3DChart>
        <c:varyColors val="1"/>
        <c:dLbls>
          <c:showLegendKey val="0"/>
          <c:showVal val="0"/>
          <c:showCatName val="0"/>
          <c:showSerName val="0"/>
          <c:showPercent val="0"/>
          <c:showBubbleSize val="0"/>
          <c:showLeaderLines val="0"/>
        </c:dLbls>
      </c:pie3DChart>
      <c:spPr>
        <a:noFill/>
        <a:ln>
          <a:noFill/>
        </a:ln>
        <a:effectLst/>
      </c:spPr>
    </c:plotArea>
    <c:legend>
      <c:legendPos val="b"/>
      <c:layout>
        <c:manualLayout>
          <c:xMode val="edge"/>
          <c:yMode val="edge"/>
          <c:x val="1.5486190834763217E-2"/>
          <c:y val="0.80345702329370805"/>
          <c:w val="0.97392676533883071"/>
          <c:h val="0.181206516506217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l-S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l-S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l-SI" b="1" dirty="0"/>
              <a:t>Delež razpisanih mest za vpis v srednješolske programe </a:t>
            </a:r>
          </a:p>
          <a:p>
            <a:pPr>
              <a:defRPr/>
            </a:pPr>
            <a:r>
              <a:rPr lang="sl-SI" b="1" dirty="0"/>
              <a:t>za šolsko leto 2024/2025</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l-SI"/>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ctr"/>
          <c:showLegendKey val="0"/>
          <c:showVal val="0"/>
          <c:showCatName val="0"/>
          <c:showSerName val="0"/>
          <c:showPercent val="1"/>
          <c:showBubbleSize val="0"/>
          <c:showLeaderLines val="0"/>
        </c:dLbls>
      </c:pie3DChart>
      <c:spPr>
        <a:noFill/>
        <a:ln>
          <a:noFill/>
        </a:ln>
        <a:effectLst/>
      </c:spPr>
    </c:plotArea>
    <c:legend>
      <c:legendPos val="r"/>
      <c:layout>
        <c:manualLayout>
          <c:xMode val="edge"/>
          <c:yMode val="edge"/>
          <c:x val="0.699421134621524"/>
          <c:y val="0.36963233300690923"/>
          <c:w val="0.30057886537847595"/>
          <c:h val="0.3589393816922595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l-S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l-S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sz="2400" b="1" dirty="0">
                <a:solidFill>
                  <a:srgbClr val="FF0000"/>
                </a:solidFill>
              </a:rPr>
              <a:t>Delež razpisanih mest za vpis v srednješolske programe za šolsko leto </a:t>
            </a:r>
            <a:r>
              <a:rPr lang="en-US" sz="2400" b="1" dirty="0">
                <a:solidFill>
                  <a:srgbClr val="FF0000"/>
                </a:solidFill>
              </a:rPr>
              <a:t>2026/2027</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l-SI"/>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5804609009281191E-2"/>
          <c:y val="0.2418070321854929"/>
          <c:w val="0.84703448494659028"/>
          <c:h val="0.52255332387269615"/>
        </c:manualLayout>
      </c:layout>
      <c:pie3DChart>
        <c:varyColors val="1"/>
        <c:ser>
          <c:idx val="0"/>
          <c:order val="0"/>
          <c:tx>
            <c:strRef>
              <c:f>'PODATKI ZA GRAFIKON'!$B$70</c:f>
              <c:strCache>
                <c:ptCount val="1"/>
                <c:pt idx="0">
                  <c:v>2026/2027</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439-4891-9A97-E0B8E9520E98}"/>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F439-4891-9A97-E0B8E9520E98}"/>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F439-4891-9A97-E0B8E9520E98}"/>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F439-4891-9A97-E0B8E9520E98}"/>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'PODATKI ZA GRAFIKON'!$A$71:$A$74</c:f>
              <c:strCache>
                <c:ptCount val="4"/>
                <c:pt idx="0">
                  <c:v>Nižje poklicno izobraževanje</c:v>
                </c:pt>
                <c:pt idx="1">
                  <c:v>Srednje poklicno izobraževanje</c:v>
                </c:pt>
                <c:pt idx="2">
                  <c:v>Srednje strokovno izobraževanje </c:v>
                </c:pt>
                <c:pt idx="3">
                  <c:v>Gimnazije</c:v>
                </c:pt>
              </c:strCache>
            </c:strRef>
          </c:cat>
          <c:val>
            <c:numRef>
              <c:f>'PODATKI ZA GRAFIKON'!$B$71:$B$74</c:f>
              <c:numCache>
                <c:formatCode>General</c:formatCode>
                <c:ptCount val="4"/>
                <c:pt idx="0">
                  <c:v>3.5</c:v>
                </c:pt>
                <c:pt idx="1">
                  <c:v>26</c:v>
                </c:pt>
                <c:pt idx="2">
                  <c:v>40.6</c:v>
                </c:pt>
                <c:pt idx="3">
                  <c:v>29.9</c:v>
                </c:pt>
              </c:numCache>
            </c:numRef>
          </c:val>
          <c:extLst>
            <c:ext xmlns:c16="http://schemas.microsoft.com/office/drawing/2014/chart" uri="{C3380CC4-5D6E-409C-BE32-E72D297353CC}">
              <c16:uniqueId val="{00000008-F439-4891-9A97-E0B8E9520E98}"/>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1842122851354456"/>
          <c:y val="0.78156594941761326"/>
          <c:w val="0.62490462635328681"/>
          <c:h val="0.19159388443403064"/>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sl-S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l-S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podzarazpisani!$A$2</c:f>
              <c:strCache>
                <c:ptCount val="1"/>
                <c:pt idx="0">
                  <c:v>Nižje poklicno izobraževanje</c:v>
                </c:pt>
              </c:strCache>
            </c:strRef>
          </c:tx>
          <c:spPr>
            <a:solidFill>
              <a:schemeClr val="accent1"/>
            </a:solidFill>
            <a:ln>
              <a:noFill/>
            </a:ln>
            <a:effectLst/>
          </c:spPr>
          <c:invertIfNegative val="0"/>
          <c:cat>
            <c:strRef>
              <c:f>podzarazpisani!$B$1:$S$1</c:f>
              <c:strCache>
                <c:ptCount val="18"/>
                <c:pt idx="0">
                  <c:v>2009/10</c:v>
                </c:pt>
                <c:pt idx="1">
                  <c:v>2010/11</c:v>
                </c:pt>
                <c:pt idx="2">
                  <c:v>2011/12</c:v>
                </c:pt>
                <c:pt idx="3">
                  <c:v>2012/13</c:v>
                </c:pt>
                <c:pt idx="4">
                  <c:v>2013/14</c:v>
                </c:pt>
                <c:pt idx="5">
                  <c:v>3014/15</c:v>
                </c:pt>
                <c:pt idx="6">
                  <c:v>2015/16</c:v>
                </c:pt>
                <c:pt idx="7">
                  <c:v>2016/17</c:v>
                </c:pt>
                <c:pt idx="8">
                  <c:v>2017/2018</c:v>
                </c:pt>
                <c:pt idx="9">
                  <c:v>2018/2019</c:v>
                </c:pt>
                <c:pt idx="10">
                  <c:v>2019/2020</c:v>
                </c:pt>
                <c:pt idx="11">
                  <c:v>2020/2021</c:v>
                </c:pt>
                <c:pt idx="12">
                  <c:v>2021/2022</c:v>
                </c:pt>
                <c:pt idx="13">
                  <c:v>2022/2023</c:v>
                </c:pt>
                <c:pt idx="14">
                  <c:v>2023/2024</c:v>
                </c:pt>
                <c:pt idx="15">
                  <c:v>2024/2025</c:v>
                </c:pt>
                <c:pt idx="16">
                  <c:v>2025/2026</c:v>
                </c:pt>
                <c:pt idx="17">
                  <c:v>2026/2027</c:v>
                </c:pt>
              </c:strCache>
            </c:strRef>
          </c:cat>
          <c:val>
            <c:numRef>
              <c:f>podzarazpisani!$B$2:$S$2</c:f>
              <c:numCache>
                <c:formatCode>General</c:formatCode>
                <c:ptCount val="18"/>
                <c:pt idx="0">
                  <c:v>3</c:v>
                </c:pt>
                <c:pt idx="1">
                  <c:v>2.6</c:v>
                </c:pt>
                <c:pt idx="2">
                  <c:v>2.7</c:v>
                </c:pt>
                <c:pt idx="3">
                  <c:v>3</c:v>
                </c:pt>
                <c:pt idx="4">
                  <c:v>2.7</c:v>
                </c:pt>
                <c:pt idx="5">
                  <c:v>2.7</c:v>
                </c:pt>
                <c:pt idx="6">
                  <c:v>2.6</c:v>
                </c:pt>
                <c:pt idx="7">
                  <c:v>2.72</c:v>
                </c:pt>
                <c:pt idx="8">
                  <c:v>2.7</c:v>
                </c:pt>
                <c:pt idx="9">
                  <c:v>2.6</c:v>
                </c:pt>
                <c:pt idx="10">
                  <c:v>2.8</c:v>
                </c:pt>
                <c:pt idx="11">
                  <c:v>2.8</c:v>
                </c:pt>
                <c:pt idx="12">
                  <c:v>2.7</c:v>
                </c:pt>
                <c:pt idx="13">
                  <c:v>2.8</c:v>
                </c:pt>
                <c:pt idx="14">
                  <c:v>2.7</c:v>
                </c:pt>
                <c:pt idx="15">
                  <c:v>3.2</c:v>
                </c:pt>
                <c:pt idx="16">
                  <c:v>3.3</c:v>
                </c:pt>
                <c:pt idx="17">
                  <c:v>3.5</c:v>
                </c:pt>
              </c:numCache>
            </c:numRef>
          </c:val>
          <c:extLst>
            <c:ext xmlns:c16="http://schemas.microsoft.com/office/drawing/2014/chart" uri="{C3380CC4-5D6E-409C-BE32-E72D297353CC}">
              <c16:uniqueId val="{00000000-E661-4272-A2FD-1951F48D811D}"/>
            </c:ext>
          </c:extLst>
        </c:ser>
        <c:ser>
          <c:idx val="1"/>
          <c:order val="1"/>
          <c:tx>
            <c:strRef>
              <c:f>podzarazpisani!$A$3</c:f>
              <c:strCache>
                <c:ptCount val="1"/>
                <c:pt idx="0">
                  <c:v>Srednje poklicno izobraževanje</c:v>
                </c:pt>
              </c:strCache>
            </c:strRef>
          </c:tx>
          <c:spPr>
            <a:solidFill>
              <a:schemeClr val="accent2"/>
            </a:solidFill>
            <a:ln>
              <a:noFill/>
            </a:ln>
            <a:effectLst/>
          </c:spPr>
          <c:invertIfNegative val="0"/>
          <c:cat>
            <c:strRef>
              <c:f>podzarazpisani!$B$1:$S$1</c:f>
              <c:strCache>
                <c:ptCount val="18"/>
                <c:pt idx="0">
                  <c:v>2009/10</c:v>
                </c:pt>
                <c:pt idx="1">
                  <c:v>2010/11</c:v>
                </c:pt>
                <c:pt idx="2">
                  <c:v>2011/12</c:v>
                </c:pt>
                <c:pt idx="3">
                  <c:v>2012/13</c:v>
                </c:pt>
                <c:pt idx="4">
                  <c:v>2013/14</c:v>
                </c:pt>
                <c:pt idx="5">
                  <c:v>3014/15</c:v>
                </c:pt>
                <c:pt idx="6">
                  <c:v>2015/16</c:v>
                </c:pt>
                <c:pt idx="7">
                  <c:v>2016/17</c:v>
                </c:pt>
                <c:pt idx="8">
                  <c:v>2017/2018</c:v>
                </c:pt>
                <c:pt idx="9">
                  <c:v>2018/2019</c:v>
                </c:pt>
                <c:pt idx="10">
                  <c:v>2019/2020</c:v>
                </c:pt>
                <c:pt idx="11">
                  <c:v>2020/2021</c:v>
                </c:pt>
                <c:pt idx="12">
                  <c:v>2021/2022</c:v>
                </c:pt>
                <c:pt idx="13">
                  <c:v>2022/2023</c:v>
                </c:pt>
                <c:pt idx="14">
                  <c:v>2023/2024</c:v>
                </c:pt>
                <c:pt idx="15">
                  <c:v>2024/2025</c:v>
                </c:pt>
                <c:pt idx="16">
                  <c:v>2025/2026</c:v>
                </c:pt>
                <c:pt idx="17">
                  <c:v>2026/2027</c:v>
                </c:pt>
              </c:strCache>
            </c:strRef>
          </c:cat>
          <c:val>
            <c:numRef>
              <c:f>podzarazpisani!$B$3:$S$3</c:f>
              <c:numCache>
                <c:formatCode>General</c:formatCode>
                <c:ptCount val="18"/>
                <c:pt idx="0">
                  <c:v>25.3</c:v>
                </c:pt>
                <c:pt idx="1">
                  <c:v>27</c:v>
                </c:pt>
                <c:pt idx="2">
                  <c:v>27.8</c:v>
                </c:pt>
                <c:pt idx="3">
                  <c:v>23.9</c:v>
                </c:pt>
                <c:pt idx="4">
                  <c:v>27.2</c:v>
                </c:pt>
                <c:pt idx="5">
                  <c:v>26.6</c:v>
                </c:pt>
                <c:pt idx="6">
                  <c:v>27.3</c:v>
                </c:pt>
                <c:pt idx="7">
                  <c:v>26.75</c:v>
                </c:pt>
                <c:pt idx="8">
                  <c:v>26.8</c:v>
                </c:pt>
                <c:pt idx="9">
                  <c:v>27.8</c:v>
                </c:pt>
                <c:pt idx="10">
                  <c:v>28</c:v>
                </c:pt>
                <c:pt idx="11">
                  <c:v>28</c:v>
                </c:pt>
                <c:pt idx="12">
                  <c:v>27.7</c:v>
                </c:pt>
                <c:pt idx="13">
                  <c:v>27.3</c:v>
                </c:pt>
                <c:pt idx="14">
                  <c:v>26.9</c:v>
                </c:pt>
                <c:pt idx="15">
                  <c:v>26.7</c:v>
                </c:pt>
                <c:pt idx="16">
                  <c:v>26.3</c:v>
                </c:pt>
                <c:pt idx="17">
                  <c:v>26</c:v>
                </c:pt>
              </c:numCache>
            </c:numRef>
          </c:val>
          <c:extLst>
            <c:ext xmlns:c16="http://schemas.microsoft.com/office/drawing/2014/chart" uri="{C3380CC4-5D6E-409C-BE32-E72D297353CC}">
              <c16:uniqueId val="{00000001-E661-4272-A2FD-1951F48D811D}"/>
            </c:ext>
          </c:extLst>
        </c:ser>
        <c:ser>
          <c:idx val="2"/>
          <c:order val="2"/>
          <c:tx>
            <c:strRef>
              <c:f>podzarazpisani!$A$4</c:f>
              <c:strCache>
                <c:ptCount val="1"/>
                <c:pt idx="0">
                  <c:v>Srednje tehniško in strokovno izobraževanje </c:v>
                </c:pt>
              </c:strCache>
            </c:strRef>
          </c:tx>
          <c:spPr>
            <a:solidFill>
              <a:schemeClr val="accent3"/>
            </a:solidFill>
            <a:ln>
              <a:noFill/>
            </a:ln>
            <a:effectLst/>
          </c:spPr>
          <c:invertIfNegative val="0"/>
          <c:cat>
            <c:strRef>
              <c:f>podzarazpisani!$B$1:$S$1</c:f>
              <c:strCache>
                <c:ptCount val="18"/>
                <c:pt idx="0">
                  <c:v>2009/10</c:v>
                </c:pt>
                <c:pt idx="1">
                  <c:v>2010/11</c:v>
                </c:pt>
                <c:pt idx="2">
                  <c:v>2011/12</c:v>
                </c:pt>
                <c:pt idx="3">
                  <c:v>2012/13</c:v>
                </c:pt>
                <c:pt idx="4">
                  <c:v>2013/14</c:v>
                </c:pt>
                <c:pt idx="5">
                  <c:v>3014/15</c:v>
                </c:pt>
                <c:pt idx="6">
                  <c:v>2015/16</c:v>
                </c:pt>
                <c:pt idx="7">
                  <c:v>2016/17</c:v>
                </c:pt>
                <c:pt idx="8">
                  <c:v>2017/2018</c:v>
                </c:pt>
                <c:pt idx="9">
                  <c:v>2018/2019</c:v>
                </c:pt>
                <c:pt idx="10">
                  <c:v>2019/2020</c:v>
                </c:pt>
                <c:pt idx="11">
                  <c:v>2020/2021</c:v>
                </c:pt>
                <c:pt idx="12">
                  <c:v>2021/2022</c:v>
                </c:pt>
                <c:pt idx="13">
                  <c:v>2022/2023</c:v>
                </c:pt>
                <c:pt idx="14">
                  <c:v>2023/2024</c:v>
                </c:pt>
                <c:pt idx="15">
                  <c:v>2024/2025</c:v>
                </c:pt>
                <c:pt idx="16">
                  <c:v>2025/2026</c:v>
                </c:pt>
                <c:pt idx="17">
                  <c:v>2026/2027</c:v>
                </c:pt>
              </c:strCache>
            </c:strRef>
          </c:cat>
          <c:val>
            <c:numRef>
              <c:f>podzarazpisani!$B$4:$S$4</c:f>
              <c:numCache>
                <c:formatCode>General</c:formatCode>
                <c:ptCount val="18"/>
                <c:pt idx="0">
                  <c:v>37</c:v>
                </c:pt>
                <c:pt idx="1">
                  <c:v>36.700000000000003</c:v>
                </c:pt>
                <c:pt idx="2">
                  <c:v>37.299999999999997</c:v>
                </c:pt>
                <c:pt idx="3">
                  <c:v>38.4</c:v>
                </c:pt>
                <c:pt idx="4">
                  <c:v>38.5</c:v>
                </c:pt>
                <c:pt idx="5">
                  <c:v>39.1</c:v>
                </c:pt>
                <c:pt idx="6">
                  <c:v>39.4</c:v>
                </c:pt>
                <c:pt idx="7">
                  <c:v>39.619999999999997</c:v>
                </c:pt>
                <c:pt idx="8">
                  <c:v>40.299999999999997</c:v>
                </c:pt>
                <c:pt idx="9">
                  <c:v>39.5</c:v>
                </c:pt>
                <c:pt idx="10">
                  <c:v>39.200000000000003</c:v>
                </c:pt>
                <c:pt idx="11">
                  <c:v>39.299999999999997</c:v>
                </c:pt>
                <c:pt idx="12">
                  <c:v>39.799999999999997</c:v>
                </c:pt>
                <c:pt idx="13">
                  <c:v>40.4</c:v>
                </c:pt>
                <c:pt idx="14">
                  <c:v>40.5</c:v>
                </c:pt>
                <c:pt idx="15">
                  <c:v>40.4</c:v>
                </c:pt>
                <c:pt idx="16">
                  <c:v>40.6</c:v>
                </c:pt>
                <c:pt idx="17">
                  <c:v>40.6</c:v>
                </c:pt>
              </c:numCache>
            </c:numRef>
          </c:val>
          <c:extLst>
            <c:ext xmlns:c16="http://schemas.microsoft.com/office/drawing/2014/chart" uri="{C3380CC4-5D6E-409C-BE32-E72D297353CC}">
              <c16:uniqueId val="{00000002-E661-4272-A2FD-1951F48D811D}"/>
            </c:ext>
          </c:extLst>
        </c:ser>
        <c:ser>
          <c:idx val="3"/>
          <c:order val="3"/>
          <c:tx>
            <c:strRef>
              <c:f>podzarazpisani!$A$5</c:f>
              <c:strCache>
                <c:ptCount val="1"/>
                <c:pt idx="0">
                  <c:v>Gimnazije</c:v>
                </c:pt>
              </c:strCache>
            </c:strRef>
          </c:tx>
          <c:spPr>
            <a:solidFill>
              <a:schemeClr val="accent4"/>
            </a:solidFill>
            <a:ln>
              <a:noFill/>
            </a:ln>
            <a:effectLst/>
          </c:spPr>
          <c:invertIfNegative val="0"/>
          <c:cat>
            <c:strRef>
              <c:f>podzarazpisani!$B$1:$S$1</c:f>
              <c:strCache>
                <c:ptCount val="18"/>
                <c:pt idx="0">
                  <c:v>2009/10</c:v>
                </c:pt>
                <c:pt idx="1">
                  <c:v>2010/11</c:v>
                </c:pt>
                <c:pt idx="2">
                  <c:v>2011/12</c:v>
                </c:pt>
                <c:pt idx="3">
                  <c:v>2012/13</c:v>
                </c:pt>
                <c:pt idx="4">
                  <c:v>2013/14</c:v>
                </c:pt>
                <c:pt idx="5">
                  <c:v>3014/15</c:v>
                </c:pt>
                <c:pt idx="6">
                  <c:v>2015/16</c:v>
                </c:pt>
                <c:pt idx="7">
                  <c:v>2016/17</c:v>
                </c:pt>
                <c:pt idx="8">
                  <c:v>2017/2018</c:v>
                </c:pt>
                <c:pt idx="9">
                  <c:v>2018/2019</c:v>
                </c:pt>
                <c:pt idx="10">
                  <c:v>2019/2020</c:v>
                </c:pt>
                <c:pt idx="11">
                  <c:v>2020/2021</c:v>
                </c:pt>
                <c:pt idx="12">
                  <c:v>2021/2022</c:v>
                </c:pt>
                <c:pt idx="13">
                  <c:v>2022/2023</c:v>
                </c:pt>
                <c:pt idx="14">
                  <c:v>2023/2024</c:v>
                </c:pt>
                <c:pt idx="15">
                  <c:v>2024/2025</c:v>
                </c:pt>
                <c:pt idx="16">
                  <c:v>2025/2026</c:v>
                </c:pt>
                <c:pt idx="17">
                  <c:v>2026/2027</c:v>
                </c:pt>
              </c:strCache>
            </c:strRef>
          </c:cat>
          <c:val>
            <c:numRef>
              <c:f>podzarazpisani!$B$5:$S$5</c:f>
              <c:numCache>
                <c:formatCode>General</c:formatCode>
                <c:ptCount val="18"/>
                <c:pt idx="0">
                  <c:v>34.700000000000003</c:v>
                </c:pt>
                <c:pt idx="1">
                  <c:v>33.700000000000003</c:v>
                </c:pt>
                <c:pt idx="2">
                  <c:v>32.200000000000003</c:v>
                </c:pt>
                <c:pt idx="3">
                  <c:v>34.700000000000003</c:v>
                </c:pt>
                <c:pt idx="4">
                  <c:v>31.6</c:v>
                </c:pt>
                <c:pt idx="5">
                  <c:v>31.5</c:v>
                </c:pt>
                <c:pt idx="6">
                  <c:v>30.7</c:v>
                </c:pt>
                <c:pt idx="7">
                  <c:v>30.91</c:v>
                </c:pt>
                <c:pt idx="8">
                  <c:v>30.1</c:v>
                </c:pt>
                <c:pt idx="9">
                  <c:v>30</c:v>
                </c:pt>
                <c:pt idx="10">
                  <c:v>30</c:v>
                </c:pt>
                <c:pt idx="11">
                  <c:v>29.9</c:v>
                </c:pt>
                <c:pt idx="12">
                  <c:v>29.8</c:v>
                </c:pt>
                <c:pt idx="13">
                  <c:v>29.8</c:v>
                </c:pt>
                <c:pt idx="14">
                  <c:v>29.9</c:v>
                </c:pt>
                <c:pt idx="15">
                  <c:v>29.6</c:v>
                </c:pt>
                <c:pt idx="16">
                  <c:v>29.7</c:v>
                </c:pt>
                <c:pt idx="17">
                  <c:v>29.9</c:v>
                </c:pt>
              </c:numCache>
            </c:numRef>
          </c:val>
          <c:extLst>
            <c:ext xmlns:c16="http://schemas.microsoft.com/office/drawing/2014/chart" uri="{C3380CC4-5D6E-409C-BE32-E72D297353CC}">
              <c16:uniqueId val="{00000003-E661-4272-A2FD-1951F48D811D}"/>
            </c:ext>
          </c:extLst>
        </c:ser>
        <c:dLbls>
          <c:showLegendKey val="0"/>
          <c:showVal val="0"/>
          <c:showCatName val="0"/>
          <c:showSerName val="0"/>
          <c:showPercent val="0"/>
          <c:showBubbleSize val="0"/>
        </c:dLbls>
        <c:gapWidth val="219"/>
        <c:overlap val="-27"/>
        <c:axId val="1937189087"/>
        <c:axId val="1937183327"/>
      </c:barChart>
      <c:catAx>
        <c:axId val="1937189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l-SI"/>
          </a:p>
        </c:txPr>
        <c:crossAx val="1937183327"/>
        <c:crosses val="autoZero"/>
        <c:auto val="1"/>
        <c:lblAlgn val="ctr"/>
        <c:lblOffset val="100"/>
        <c:noMultiLvlLbl val="0"/>
      </c:catAx>
      <c:valAx>
        <c:axId val="19371833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9371890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l-S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l-S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348F74-A3CE-49E7-9DA6-5D0429DD07B0}"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20786F03-BC26-4623-94AC-45ABE6789389}">
      <dgm:prSet/>
      <dgm:spPr/>
      <dgm:t>
        <a:bodyPr/>
        <a:lstStyle/>
        <a:p>
          <a:r>
            <a:rPr lang="sl-SI"/>
            <a:t>Pri elektronski oddaji prijavnice bo kandidat izpolnil enake podatke kot bi izpolnjeval prijavnico ročno.</a:t>
          </a:r>
          <a:endParaRPr lang="en-US"/>
        </a:p>
      </dgm:t>
    </dgm:pt>
    <dgm:pt modelId="{1747E9D3-0033-4A93-A20C-10BF07252438}" type="parTrans" cxnId="{431838F6-9BD4-4FC8-8DFC-B2C3838A2593}">
      <dgm:prSet/>
      <dgm:spPr/>
      <dgm:t>
        <a:bodyPr/>
        <a:lstStyle/>
        <a:p>
          <a:endParaRPr lang="en-US"/>
        </a:p>
      </dgm:t>
    </dgm:pt>
    <dgm:pt modelId="{4F42A0DB-0D9F-48C6-8635-B7CA8546B1E1}" type="sibTrans" cxnId="{431838F6-9BD4-4FC8-8DFC-B2C3838A2593}">
      <dgm:prSet/>
      <dgm:spPr/>
      <dgm:t>
        <a:bodyPr/>
        <a:lstStyle/>
        <a:p>
          <a:endParaRPr lang="en-US"/>
        </a:p>
      </dgm:t>
    </dgm:pt>
    <dgm:pt modelId="{10A28B3C-8E94-427E-818D-AB30DAB75225}">
      <dgm:prSet/>
      <dgm:spPr/>
      <dgm:t>
        <a:bodyPr/>
        <a:lstStyle/>
        <a:p>
          <a:r>
            <a:rPr lang="sl-SI" dirty="0"/>
            <a:t>Ko bo prijavnico elektronsko oddal, bo prejel obvestilo, da mora </a:t>
          </a:r>
          <a:r>
            <a:rPr lang="sl-SI" b="1" dirty="0">
              <a:solidFill>
                <a:srgbClr val="FF0000"/>
              </a:solidFill>
            </a:rPr>
            <a:t>prijavnico še natisniti</a:t>
          </a:r>
          <a:r>
            <a:rPr lang="sl-SI" b="1" dirty="0"/>
            <a:t>, jo skupaj s starši podpisati in poslati na izbrano srednjo šolo.</a:t>
          </a:r>
          <a:endParaRPr lang="en-US" dirty="0"/>
        </a:p>
      </dgm:t>
    </dgm:pt>
    <dgm:pt modelId="{D2EE0760-2F02-4234-9BFB-CC8D87AA1544}" type="parTrans" cxnId="{308A73A5-D01D-4743-A4EE-D95C6281D1C7}">
      <dgm:prSet/>
      <dgm:spPr/>
      <dgm:t>
        <a:bodyPr/>
        <a:lstStyle/>
        <a:p>
          <a:endParaRPr lang="en-US"/>
        </a:p>
      </dgm:t>
    </dgm:pt>
    <dgm:pt modelId="{73D35B5D-4A6F-428F-80E3-D69C45A1D646}" type="sibTrans" cxnId="{308A73A5-D01D-4743-A4EE-D95C6281D1C7}">
      <dgm:prSet/>
      <dgm:spPr/>
      <dgm:t>
        <a:bodyPr/>
        <a:lstStyle/>
        <a:p>
          <a:endParaRPr lang="en-US"/>
        </a:p>
      </dgm:t>
    </dgm:pt>
    <dgm:pt modelId="{B55F9C01-04A5-4CCE-B501-F91CF107769D}" type="pres">
      <dgm:prSet presAssocID="{14348F74-A3CE-49E7-9DA6-5D0429DD07B0}" presName="Name0" presStyleCnt="0">
        <dgm:presLayoutVars>
          <dgm:dir/>
          <dgm:animLvl val="lvl"/>
          <dgm:resizeHandles val="exact"/>
        </dgm:presLayoutVars>
      </dgm:prSet>
      <dgm:spPr/>
    </dgm:pt>
    <dgm:pt modelId="{BC054C3E-0487-47D8-ABB7-E8B5931229FE}" type="pres">
      <dgm:prSet presAssocID="{10A28B3C-8E94-427E-818D-AB30DAB75225}" presName="boxAndChildren" presStyleCnt="0"/>
      <dgm:spPr/>
    </dgm:pt>
    <dgm:pt modelId="{DA132C6C-54A7-491B-8656-FFCF5E344241}" type="pres">
      <dgm:prSet presAssocID="{10A28B3C-8E94-427E-818D-AB30DAB75225}" presName="parentTextBox" presStyleLbl="node1" presStyleIdx="0" presStyleCnt="2"/>
      <dgm:spPr/>
    </dgm:pt>
    <dgm:pt modelId="{31496253-04C5-4F3B-9FEE-4DC9A22D18B7}" type="pres">
      <dgm:prSet presAssocID="{4F42A0DB-0D9F-48C6-8635-B7CA8546B1E1}" presName="sp" presStyleCnt="0"/>
      <dgm:spPr/>
    </dgm:pt>
    <dgm:pt modelId="{CEBBC872-EB8E-4D25-8993-C78EB79580BD}" type="pres">
      <dgm:prSet presAssocID="{20786F03-BC26-4623-94AC-45ABE6789389}" presName="arrowAndChildren" presStyleCnt="0"/>
      <dgm:spPr/>
    </dgm:pt>
    <dgm:pt modelId="{0E85EF9B-7051-4172-9BB8-071857E756AF}" type="pres">
      <dgm:prSet presAssocID="{20786F03-BC26-4623-94AC-45ABE6789389}" presName="parentTextArrow" presStyleLbl="node1" presStyleIdx="1" presStyleCnt="2"/>
      <dgm:spPr/>
    </dgm:pt>
  </dgm:ptLst>
  <dgm:cxnLst>
    <dgm:cxn modelId="{A68B8902-A59F-48A8-A16F-8B788C1B12CD}" type="presOf" srcId="{10A28B3C-8E94-427E-818D-AB30DAB75225}" destId="{DA132C6C-54A7-491B-8656-FFCF5E344241}" srcOrd="0" destOrd="0" presId="urn:microsoft.com/office/officeart/2005/8/layout/process4"/>
    <dgm:cxn modelId="{308A73A5-D01D-4743-A4EE-D95C6281D1C7}" srcId="{14348F74-A3CE-49E7-9DA6-5D0429DD07B0}" destId="{10A28B3C-8E94-427E-818D-AB30DAB75225}" srcOrd="1" destOrd="0" parTransId="{D2EE0760-2F02-4234-9BFB-CC8D87AA1544}" sibTransId="{73D35B5D-4A6F-428F-80E3-D69C45A1D646}"/>
    <dgm:cxn modelId="{BE141ED7-A312-4AF1-B0E8-DA310C96A85C}" type="presOf" srcId="{20786F03-BC26-4623-94AC-45ABE6789389}" destId="{0E85EF9B-7051-4172-9BB8-071857E756AF}" srcOrd="0" destOrd="0" presId="urn:microsoft.com/office/officeart/2005/8/layout/process4"/>
    <dgm:cxn modelId="{431838F6-9BD4-4FC8-8DFC-B2C3838A2593}" srcId="{14348F74-A3CE-49E7-9DA6-5D0429DD07B0}" destId="{20786F03-BC26-4623-94AC-45ABE6789389}" srcOrd="0" destOrd="0" parTransId="{1747E9D3-0033-4A93-A20C-10BF07252438}" sibTransId="{4F42A0DB-0D9F-48C6-8635-B7CA8546B1E1}"/>
    <dgm:cxn modelId="{6F4020FA-D9B8-4E5D-9F9E-827187293593}" type="presOf" srcId="{14348F74-A3CE-49E7-9DA6-5D0429DD07B0}" destId="{B55F9C01-04A5-4CCE-B501-F91CF107769D}" srcOrd="0" destOrd="0" presId="urn:microsoft.com/office/officeart/2005/8/layout/process4"/>
    <dgm:cxn modelId="{CA7B33A2-152B-4820-B6A4-96132B2C2360}" type="presParOf" srcId="{B55F9C01-04A5-4CCE-B501-F91CF107769D}" destId="{BC054C3E-0487-47D8-ABB7-E8B5931229FE}" srcOrd="0" destOrd="0" presId="urn:microsoft.com/office/officeart/2005/8/layout/process4"/>
    <dgm:cxn modelId="{72E0D4D6-3814-4B44-AD24-3E59EC9265C0}" type="presParOf" srcId="{BC054C3E-0487-47D8-ABB7-E8B5931229FE}" destId="{DA132C6C-54A7-491B-8656-FFCF5E344241}" srcOrd="0" destOrd="0" presId="urn:microsoft.com/office/officeart/2005/8/layout/process4"/>
    <dgm:cxn modelId="{66C090E8-C412-4E8E-899E-6354836E32E3}" type="presParOf" srcId="{B55F9C01-04A5-4CCE-B501-F91CF107769D}" destId="{31496253-04C5-4F3B-9FEE-4DC9A22D18B7}" srcOrd="1" destOrd="0" presId="urn:microsoft.com/office/officeart/2005/8/layout/process4"/>
    <dgm:cxn modelId="{23C62479-6DFB-4CA9-A976-FF07648E1668}" type="presParOf" srcId="{B55F9C01-04A5-4CCE-B501-F91CF107769D}" destId="{CEBBC872-EB8E-4D25-8993-C78EB79580BD}" srcOrd="2" destOrd="0" presId="urn:microsoft.com/office/officeart/2005/8/layout/process4"/>
    <dgm:cxn modelId="{1029516D-304E-4896-ABEF-5C8050E1CDCD}" type="presParOf" srcId="{CEBBC872-EB8E-4D25-8993-C78EB79580BD}" destId="{0E85EF9B-7051-4172-9BB8-071857E756A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132C6C-54A7-491B-8656-FFCF5E344241}">
      <dsp:nvSpPr>
        <dsp:cNvPr id="0" name=""/>
        <dsp:cNvSpPr/>
      </dsp:nvSpPr>
      <dsp:spPr>
        <a:xfrm>
          <a:off x="0" y="2470633"/>
          <a:ext cx="9618133" cy="1621002"/>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sl-SI" sz="2900" kern="1200" dirty="0"/>
            <a:t>Ko bo prijavnico elektronsko oddal, bo prejel obvestilo, da mora </a:t>
          </a:r>
          <a:r>
            <a:rPr lang="sl-SI" sz="2900" b="1" kern="1200" dirty="0">
              <a:solidFill>
                <a:srgbClr val="FF0000"/>
              </a:solidFill>
            </a:rPr>
            <a:t>prijavnico še natisniti</a:t>
          </a:r>
          <a:r>
            <a:rPr lang="sl-SI" sz="2900" b="1" kern="1200" dirty="0"/>
            <a:t>, jo skupaj s starši podpisati in poslati na izbrano srednjo šolo.</a:t>
          </a:r>
          <a:endParaRPr lang="en-US" sz="2900" kern="1200" dirty="0"/>
        </a:p>
      </dsp:txBody>
      <dsp:txXfrm>
        <a:off x="0" y="2470633"/>
        <a:ext cx="9618133" cy="1621002"/>
      </dsp:txXfrm>
    </dsp:sp>
    <dsp:sp modelId="{0E85EF9B-7051-4172-9BB8-071857E756AF}">
      <dsp:nvSpPr>
        <dsp:cNvPr id="0" name=""/>
        <dsp:cNvSpPr/>
      </dsp:nvSpPr>
      <dsp:spPr>
        <a:xfrm rot="10800000">
          <a:off x="0" y="1845"/>
          <a:ext cx="9618133" cy="2493102"/>
        </a:xfrm>
        <a:prstGeom prst="upArrowCallou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sl-SI" sz="2900" kern="1200"/>
            <a:t>Pri elektronski oddaji prijavnice bo kandidat izpolnil enake podatke kot bi izpolnjeval prijavnico ročno.</a:t>
          </a:r>
          <a:endParaRPr lang="en-US" sz="2900" kern="1200"/>
        </a:p>
      </dsp:txBody>
      <dsp:txXfrm rot="10800000">
        <a:off x="0" y="1845"/>
        <a:ext cx="9618133" cy="161994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D4CA8D7-07A7-44E0-904E-912D2CF35A3A}" type="datetimeFigureOut">
              <a:rPr lang="sl-SI" smtClean="0"/>
              <a:t>20. 01. 2026</a:t>
            </a:fld>
            <a:endParaRPr lang="sl-SI"/>
          </a:p>
        </p:txBody>
      </p:sp>
      <p:sp>
        <p:nvSpPr>
          <p:cNvPr id="4" name="Označba mesta stranske slik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503D855-7497-439A-A2BC-7AAF37AF7185}" type="slidenum">
              <a:rPr lang="sl-SI" smtClean="0"/>
              <a:t>‹#›</a:t>
            </a:fld>
            <a:endParaRPr lang="sl-SI"/>
          </a:p>
        </p:txBody>
      </p:sp>
    </p:spTree>
    <p:extLst>
      <p:ext uri="{BB962C8B-B14F-4D97-AF65-F5344CB8AC3E}">
        <p14:creationId xmlns:p14="http://schemas.microsoft.com/office/powerpoint/2010/main" val="2517322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številke diapozitiva 3"/>
          <p:cNvSpPr>
            <a:spLocks noGrp="1"/>
          </p:cNvSpPr>
          <p:nvPr>
            <p:ph type="sldNum" sz="quarter" idx="10"/>
          </p:nvPr>
        </p:nvSpPr>
        <p:spPr/>
        <p:txBody>
          <a:bodyPr/>
          <a:lstStyle/>
          <a:p>
            <a:fld id="{359FADAB-DDB6-464D-BC42-59DA5FDB35ED}" type="slidenum">
              <a:rPr lang="sl-SI" smtClean="0"/>
              <a:t>4</a:t>
            </a:fld>
            <a:endParaRPr lang="sl-SI"/>
          </a:p>
        </p:txBody>
      </p:sp>
    </p:spTree>
    <p:extLst>
      <p:ext uri="{BB962C8B-B14F-4D97-AF65-F5344CB8AC3E}">
        <p14:creationId xmlns:p14="http://schemas.microsoft.com/office/powerpoint/2010/main" val="1258249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številke diapozitiva 3"/>
          <p:cNvSpPr>
            <a:spLocks noGrp="1"/>
          </p:cNvSpPr>
          <p:nvPr>
            <p:ph type="sldNum" sz="quarter" idx="10"/>
          </p:nvPr>
        </p:nvSpPr>
        <p:spPr/>
        <p:txBody>
          <a:bodyPr/>
          <a:lstStyle/>
          <a:p>
            <a:fld id="{359FADAB-DDB6-464D-BC42-59DA5FDB35ED}" type="slidenum">
              <a:rPr lang="sl-SI" smtClean="0"/>
              <a:t>27</a:t>
            </a:fld>
            <a:endParaRPr lang="sl-SI"/>
          </a:p>
        </p:txBody>
      </p:sp>
    </p:spTree>
    <p:extLst>
      <p:ext uri="{BB962C8B-B14F-4D97-AF65-F5344CB8AC3E}">
        <p14:creationId xmlns:p14="http://schemas.microsoft.com/office/powerpoint/2010/main" val="2379562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številke diapozitiva 3"/>
          <p:cNvSpPr>
            <a:spLocks noGrp="1"/>
          </p:cNvSpPr>
          <p:nvPr>
            <p:ph type="sldNum" sz="quarter" idx="10"/>
          </p:nvPr>
        </p:nvSpPr>
        <p:spPr/>
        <p:txBody>
          <a:bodyPr/>
          <a:lstStyle/>
          <a:p>
            <a:fld id="{359FADAB-DDB6-464D-BC42-59DA5FDB35ED}" type="slidenum">
              <a:rPr lang="sl-SI" smtClean="0"/>
              <a:t>40</a:t>
            </a:fld>
            <a:endParaRPr lang="sl-SI"/>
          </a:p>
        </p:txBody>
      </p:sp>
    </p:spTree>
    <p:extLst>
      <p:ext uri="{BB962C8B-B14F-4D97-AF65-F5344CB8AC3E}">
        <p14:creationId xmlns:p14="http://schemas.microsoft.com/office/powerpoint/2010/main" val="2866226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številke diapozitiva 3"/>
          <p:cNvSpPr>
            <a:spLocks noGrp="1"/>
          </p:cNvSpPr>
          <p:nvPr>
            <p:ph type="sldNum" sz="quarter" idx="10"/>
          </p:nvPr>
        </p:nvSpPr>
        <p:spPr/>
        <p:txBody>
          <a:bodyPr/>
          <a:lstStyle/>
          <a:p>
            <a:fld id="{359FADAB-DDB6-464D-BC42-59DA5FDB35ED}" type="slidenum">
              <a:rPr lang="sl-SI" smtClean="0"/>
              <a:t>11</a:t>
            </a:fld>
            <a:endParaRPr lang="sl-SI"/>
          </a:p>
        </p:txBody>
      </p:sp>
    </p:spTree>
    <p:extLst>
      <p:ext uri="{BB962C8B-B14F-4D97-AF65-F5344CB8AC3E}">
        <p14:creationId xmlns:p14="http://schemas.microsoft.com/office/powerpoint/2010/main" val="1037666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številke diapozitiva 3"/>
          <p:cNvSpPr>
            <a:spLocks noGrp="1"/>
          </p:cNvSpPr>
          <p:nvPr>
            <p:ph type="sldNum" sz="quarter" idx="10"/>
          </p:nvPr>
        </p:nvSpPr>
        <p:spPr/>
        <p:txBody>
          <a:bodyPr/>
          <a:lstStyle/>
          <a:p>
            <a:fld id="{359FADAB-DDB6-464D-BC42-59DA5FDB35ED}" type="slidenum">
              <a:rPr lang="sl-SI" smtClean="0"/>
              <a:t>12</a:t>
            </a:fld>
            <a:endParaRPr lang="sl-SI"/>
          </a:p>
        </p:txBody>
      </p:sp>
    </p:spTree>
    <p:extLst>
      <p:ext uri="{BB962C8B-B14F-4D97-AF65-F5344CB8AC3E}">
        <p14:creationId xmlns:p14="http://schemas.microsoft.com/office/powerpoint/2010/main" val="2091529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številke diapozitiva 3"/>
          <p:cNvSpPr>
            <a:spLocks noGrp="1"/>
          </p:cNvSpPr>
          <p:nvPr>
            <p:ph type="sldNum" sz="quarter" idx="10"/>
          </p:nvPr>
        </p:nvSpPr>
        <p:spPr/>
        <p:txBody>
          <a:bodyPr/>
          <a:lstStyle/>
          <a:p>
            <a:fld id="{359FADAB-DDB6-464D-BC42-59DA5FDB35ED}" type="slidenum">
              <a:rPr lang="sl-SI" smtClean="0"/>
              <a:t>13</a:t>
            </a:fld>
            <a:endParaRPr lang="sl-SI"/>
          </a:p>
        </p:txBody>
      </p:sp>
    </p:spTree>
    <p:extLst>
      <p:ext uri="{BB962C8B-B14F-4D97-AF65-F5344CB8AC3E}">
        <p14:creationId xmlns:p14="http://schemas.microsoft.com/office/powerpoint/2010/main" val="187191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številke diapozitiva 3"/>
          <p:cNvSpPr>
            <a:spLocks noGrp="1"/>
          </p:cNvSpPr>
          <p:nvPr>
            <p:ph type="sldNum" sz="quarter" idx="10"/>
          </p:nvPr>
        </p:nvSpPr>
        <p:spPr/>
        <p:txBody>
          <a:bodyPr/>
          <a:lstStyle/>
          <a:p>
            <a:fld id="{359FADAB-DDB6-464D-BC42-59DA5FDB35ED}" type="slidenum">
              <a:rPr lang="sl-SI" smtClean="0"/>
              <a:t>14</a:t>
            </a:fld>
            <a:endParaRPr lang="sl-SI"/>
          </a:p>
        </p:txBody>
      </p:sp>
    </p:spTree>
    <p:extLst>
      <p:ext uri="{BB962C8B-B14F-4D97-AF65-F5344CB8AC3E}">
        <p14:creationId xmlns:p14="http://schemas.microsoft.com/office/powerpoint/2010/main" val="607485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številke diapozitiva 3"/>
          <p:cNvSpPr>
            <a:spLocks noGrp="1"/>
          </p:cNvSpPr>
          <p:nvPr>
            <p:ph type="sldNum" sz="quarter" idx="10"/>
          </p:nvPr>
        </p:nvSpPr>
        <p:spPr/>
        <p:txBody>
          <a:bodyPr/>
          <a:lstStyle/>
          <a:p>
            <a:fld id="{359FADAB-DDB6-464D-BC42-59DA5FDB35ED}" type="slidenum">
              <a:rPr lang="sl-SI" smtClean="0"/>
              <a:t>15</a:t>
            </a:fld>
            <a:endParaRPr lang="sl-SI"/>
          </a:p>
        </p:txBody>
      </p:sp>
    </p:spTree>
    <p:extLst>
      <p:ext uri="{BB962C8B-B14F-4D97-AF65-F5344CB8AC3E}">
        <p14:creationId xmlns:p14="http://schemas.microsoft.com/office/powerpoint/2010/main" val="3616399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številke diapozitiva 3"/>
          <p:cNvSpPr>
            <a:spLocks noGrp="1"/>
          </p:cNvSpPr>
          <p:nvPr>
            <p:ph type="sldNum" sz="quarter" idx="10"/>
          </p:nvPr>
        </p:nvSpPr>
        <p:spPr/>
        <p:txBody>
          <a:bodyPr/>
          <a:lstStyle/>
          <a:p>
            <a:fld id="{359FADAB-DDB6-464D-BC42-59DA5FDB35ED}" type="slidenum">
              <a:rPr lang="sl-SI" smtClean="0"/>
              <a:t>16</a:t>
            </a:fld>
            <a:endParaRPr lang="sl-SI"/>
          </a:p>
        </p:txBody>
      </p:sp>
    </p:spTree>
    <p:extLst>
      <p:ext uri="{BB962C8B-B14F-4D97-AF65-F5344CB8AC3E}">
        <p14:creationId xmlns:p14="http://schemas.microsoft.com/office/powerpoint/2010/main" val="3599455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številke diapozitiva 3"/>
          <p:cNvSpPr>
            <a:spLocks noGrp="1"/>
          </p:cNvSpPr>
          <p:nvPr>
            <p:ph type="sldNum" sz="quarter" idx="10"/>
          </p:nvPr>
        </p:nvSpPr>
        <p:spPr/>
        <p:txBody>
          <a:bodyPr/>
          <a:lstStyle/>
          <a:p>
            <a:fld id="{359FADAB-DDB6-464D-BC42-59DA5FDB35ED}" type="slidenum">
              <a:rPr lang="sl-SI" smtClean="0"/>
              <a:t>17</a:t>
            </a:fld>
            <a:endParaRPr lang="sl-SI"/>
          </a:p>
        </p:txBody>
      </p:sp>
    </p:spTree>
    <p:extLst>
      <p:ext uri="{BB962C8B-B14F-4D97-AF65-F5344CB8AC3E}">
        <p14:creationId xmlns:p14="http://schemas.microsoft.com/office/powerpoint/2010/main" val="3664506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številke diapozitiva 3"/>
          <p:cNvSpPr>
            <a:spLocks noGrp="1"/>
          </p:cNvSpPr>
          <p:nvPr>
            <p:ph type="sldNum" sz="quarter" idx="10"/>
          </p:nvPr>
        </p:nvSpPr>
        <p:spPr/>
        <p:txBody>
          <a:bodyPr/>
          <a:lstStyle/>
          <a:p>
            <a:fld id="{359FADAB-DDB6-464D-BC42-59DA5FDB35ED}" type="slidenum">
              <a:rPr lang="sl-SI" smtClean="0"/>
              <a:t>18</a:t>
            </a:fld>
            <a:endParaRPr lang="sl-SI"/>
          </a:p>
        </p:txBody>
      </p:sp>
    </p:spTree>
    <p:extLst>
      <p:ext uri="{BB962C8B-B14F-4D97-AF65-F5344CB8AC3E}">
        <p14:creationId xmlns:p14="http://schemas.microsoft.com/office/powerpoint/2010/main" val="15071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l-SI"/>
              <a:t>Kliknite, če želite urediti slog naslova matrice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l-SI"/>
              <a:t>Kliknite, če želite urediti slog naslova matrice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a:t>Kliknite, če želite urediti slog naslova matrice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Kliknite za urejanje slogov besedila matrice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l-SI"/>
              <a:t>Kliknite, če želite urediti slog naslova matrice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a:t>Kliknite, če želite urediti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Kliknite za urejanje slogov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l-SI"/>
              <a:t>Kliknite, če želite urediti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Kliknite za urejanje slogov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l-SI"/>
              <a:t>Kliknite, če želite urediti slog naslova matrice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l-SI"/>
              <a:t>Kliknite, če želite urediti slog naslova matrice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a:t>Kliknite, če želite urediti slog naslova matrice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l-SI"/>
              <a:t>Kliknite, če želite urediti slog naslova matrice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l-SI"/>
              <a:t>Kliknite, če želite urediti slog naslova matrice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42A54C80-263E-416B-A8E0-580EDEADCBDC}" type="datetimeFigureOut">
              <a:rPr lang="en-US" dirty="0"/>
              <a:t>1/20/2026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l-SI"/>
              <a:t>Kliknite, če želite urediti slog naslova matrice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1/20/2026</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sl-SI"/>
              <a:t>Kliknite, če želite urediti slog naslova matrice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1/20/2026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lad.splet.arnes.si/files/2016/05/srednja-sola-splet2.jpg"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ov.si/teme/vpis-v-srednjo-solo/"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gov.si/teme/vpis-v-srednjo-solo/"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gov.si/teme/vpis-v-srednjo-solo/"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gov.si/teme/vpis-v-srednjo-solo/"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mailto:mateja.gornik-mrvar@gov.si"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C5F4804-D40D-4E42-AF6A-F33B8FEB547D}"/>
              </a:ext>
            </a:extLst>
          </p:cNvPr>
          <p:cNvSpPr>
            <a:spLocks noGrp="1"/>
          </p:cNvSpPr>
          <p:nvPr>
            <p:ph type="ctrTitle"/>
          </p:nvPr>
        </p:nvSpPr>
        <p:spPr>
          <a:xfrm>
            <a:off x="5550319" y="1722427"/>
            <a:ext cx="3742675" cy="2328409"/>
          </a:xfrm>
        </p:spPr>
        <p:txBody>
          <a:bodyPr>
            <a:normAutofit/>
          </a:bodyPr>
          <a:lstStyle/>
          <a:p>
            <a:pPr>
              <a:lnSpc>
                <a:spcPct val="90000"/>
              </a:lnSpc>
            </a:pPr>
            <a:r>
              <a:rPr lang="en-US" sz="3000" dirty="0">
                <a:latin typeface="+mj-lt"/>
                <a:ea typeface="+mj-ea"/>
                <a:cs typeface="+mj-cs"/>
              </a:rPr>
              <a:t>RAZPIS ZA VPIS V SREDNJE ŠOLE</a:t>
            </a:r>
            <a:br>
              <a:rPr lang="en-US" sz="3000" dirty="0">
                <a:latin typeface="+mj-lt"/>
                <a:ea typeface="+mj-ea"/>
                <a:cs typeface="+mj-cs"/>
              </a:rPr>
            </a:br>
            <a:br>
              <a:rPr lang="en-US" sz="3000" dirty="0">
                <a:latin typeface="+mj-lt"/>
                <a:ea typeface="+mj-ea"/>
                <a:cs typeface="+mj-cs"/>
              </a:rPr>
            </a:br>
            <a:br>
              <a:rPr lang="en-US" sz="3000" dirty="0">
                <a:latin typeface="+mj-lt"/>
                <a:ea typeface="+mj-ea"/>
                <a:cs typeface="+mj-cs"/>
              </a:rPr>
            </a:br>
            <a:endParaRPr lang="sl-SI" sz="3000" dirty="0"/>
          </a:p>
        </p:txBody>
      </p:sp>
      <p:sp>
        <p:nvSpPr>
          <p:cNvPr id="3" name="Podnaslov 2">
            <a:extLst>
              <a:ext uri="{FF2B5EF4-FFF2-40B4-BE49-F238E27FC236}">
                <a16:creationId xmlns:a16="http://schemas.microsoft.com/office/drawing/2014/main" id="{8E097E1B-75F4-4754-95CD-278FF3DA8F5A}"/>
              </a:ext>
            </a:extLst>
          </p:cNvPr>
          <p:cNvSpPr>
            <a:spLocks noGrp="1"/>
          </p:cNvSpPr>
          <p:nvPr>
            <p:ph type="subTitle" idx="1"/>
          </p:nvPr>
        </p:nvSpPr>
        <p:spPr>
          <a:xfrm>
            <a:off x="5550319" y="4050833"/>
            <a:ext cx="3742675" cy="1096899"/>
          </a:xfrm>
        </p:spPr>
        <p:txBody>
          <a:bodyPr>
            <a:normAutofit/>
          </a:bodyPr>
          <a:lstStyle/>
          <a:p>
            <a:r>
              <a:rPr lang="sl-SI" dirty="0">
                <a:solidFill>
                  <a:schemeClr val="tx1"/>
                </a:solidFill>
              </a:rPr>
              <a:t>Šolsko leto 2026/2027</a:t>
            </a:r>
          </a:p>
        </p:txBody>
      </p:sp>
      <p:pic>
        <p:nvPicPr>
          <p:cNvPr id="7" name="Picture 2" descr=" ">
            <a:extLst>
              <a:ext uri="{FF2B5EF4-FFF2-40B4-BE49-F238E27FC236}">
                <a16:creationId xmlns:a16="http://schemas.microsoft.com/office/drawing/2014/main" id="{C7679303-7B8D-49E5-8030-4C925C57BAD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0454" y="4260234"/>
            <a:ext cx="1154963" cy="199131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5">
            <a:extLst>
              <a:ext uri="{FF2B5EF4-FFF2-40B4-BE49-F238E27FC236}">
                <a16:creationId xmlns:a16="http://schemas.microsoft.com/office/drawing/2014/main" id="{7A56CB93-B2D5-39CA-C38A-E1D34CAE0F38}"/>
              </a:ext>
            </a:extLst>
          </p:cNvPr>
          <p:cNvSpPr>
            <a:spLocks noChangeArrowheads="1"/>
          </p:cNvSpPr>
          <p:nvPr/>
        </p:nvSpPr>
        <p:spPr bwMode="auto">
          <a:xfrm flipV="1">
            <a:off x="580454" y="1281049"/>
            <a:ext cx="3742675" cy="190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l-SI"/>
          </a:p>
        </p:txBody>
      </p:sp>
      <p:cxnSp>
        <p:nvCxnSpPr>
          <p:cNvPr id="13" name="Line 5">
            <a:extLst>
              <a:ext uri="{FF2B5EF4-FFF2-40B4-BE49-F238E27FC236}">
                <a16:creationId xmlns:a16="http://schemas.microsoft.com/office/drawing/2014/main" id="{2DAF908C-E439-070A-134F-FC2B8489F5A7}"/>
              </a:ext>
              <a:ext uri="{C183D7F6-B498-43B3-948B-1728B52AA6E4}">
                <adec:decorative xmlns:adec="http://schemas.microsoft.com/office/drawing/2017/decorative" val="1"/>
              </a:ext>
            </a:extLst>
          </p:cNvPr>
          <p:cNvCxnSpPr>
            <a:cxnSpLocks noChangeShapeType="1"/>
          </p:cNvCxnSpPr>
          <p:nvPr/>
        </p:nvCxnSpPr>
        <p:spPr bwMode="auto">
          <a:xfrm>
            <a:off x="1228154" y="4424299"/>
            <a:ext cx="77485" cy="0"/>
          </a:xfrm>
          <a:prstGeom prst="line">
            <a:avLst/>
          </a:prstGeom>
          <a:noFill/>
          <a:ln w="6350">
            <a:solidFill>
              <a:srgbClr val="428299"/>
            </a:solidFill>
            <a:round/>
            <a:headEnd/>
            <a:tailEnd/>
          </a:ln>
          <a:extLst>
            <a:ext uri="{909E8E84-426E-40DD-AFC4-6F175D3DCCD1}">
              <a14:hiddenFill xmlns:a14="http://schemas.microsoft.com/office/drawing/2010/main">
                <a:noFill/>
              </a14:hiddenFill>
            </a:ext>
          </a:extLst>
        </p:spPr>
      </p:cxnSp>
      <p:sp>
        <p:nvSpPr>
          <p:cNvPr id="14" name="Rectangle 6">
            <a:extLst>
              <a:ext uri="{FF2B5EF4-FFF2-40B4-BE49-F238E27FC236}">
                <a16:creationId xmlns:a16="http://schemas.microsoft.com/office/drawing/2014/main" id="{328D78FC-38D2-3377-1B46-C98DD2F63FC0}"/>
              </a:ext>
            </a:extLst>
          </p:cNvPr>
          <p:cNvSpPr>
            <a:spLocks noChangeArrowheads="1"/>
          </p:cNvSpPr>
          <p:nvPr/>
        </p:nvSpPr>
        <p:spPr bwMode="auto">
          <a:xfrm rot="10800000" flipV="1">
            <a:off x="1141419" y="1033281"/>
            <a:ext cx="3181709" cy="539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3246438" algn="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3246438" algn="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3246438" algn="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3246438" algn="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3246438" algn="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3246438" algn="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3246438" algn="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3246438" algn="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3246438" algn="r"/>
                <a:tab pos="54864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743200" algn="ctr"/>
                <a:tab pos="3246438" algn="r"/>
                <a:tab pos="5486400" algn="r"/>
              </a:tabLst>
            </a:pPr>
            <a:r>
              <a:rPr kumimoji="0" lang="sl-SI" altLang="sl-SI" sz="1000" b="0" i="0" u="none" strike="noStrike" cap="none" normalizeH="0" baseline="0" dirty="0">
                <a:ln>
                  <a:noFill/>
                </a:ln>
                <a:solidFill>
                  <a:schemeClr val="tx1"/>
                </a:solidFill>
                <a:effectLst/>
                <a:latin typeface="Republika" panose="02000506040000020004" pitchFamily="2" charset="-18"/>
                <a:ea typeface="Times New Roman" panose="02020603050405020304" pitchFamily="18" charset="0"/>
                <a:cs typeface="Arial" panose="020B0604020202020204" pitchFamily="34" charset="0"/>
              </a:rPr>
              <a:t>REPUBLIKA SLOVENIJA</a:t>
            </a:r>
            <a:endParaRPr kumimoji="0" lang="sl-SI" altLang="sl-SI"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743200" algn="ctr"/>
                <a:tab pos="3246438" algn="r"/>
                <a:tab pos="5486400" algn="r"/>
              </a:tabLst>
            </a:pPr>
            <a:r>
              <a:rPr kumimoji="0" lang="sl-SI" altLang="sl-SI" sz="1000" b="1" i="0" u="none" strike="noStrike" cap="none" normalizeH="0" baseline="0" dirty="0">
                <a:ln>
                  <a:noFill/>
                </a:ln>
                <a:solidFill>
                  <a:schemeClr val="tx1"/>
                </a:solidFill>
                <a:effectLst/>
                <a:latin typeface="Republika" panose="02000506040000020004" pitchFamily="2" charset="-18"/>
                <a:ea typeface="Times New Roman" panose="02020603050405020304" pitchFamily="18" charset="0"/>
                <a:cs typeface="Arial" panose="020B0604020202020204" pitchFamily="34" charset="0"/>
              </a:rPr>
              <a:t>MINISTRSTVO ZA </a:t>
            </a:r>
            <a:r>
              <a:rPr kumimoji="0" lang="sl-SI" altLang="sl-SI" sz="1000" b="1" i="0" u="none" strike="noStrike" cap="none" normalizeH="0" baseline="0" dirty="0">
                <a:ln>
                  <a:noFill/>
                </a:ln>
                <a:effectLst/>
                <a:latin typeface="Republika" panose="02000506040000020004" pitchFamily="2" charset="-18"/>
                <a:ea typeface="Times New Roman" panose="02020603050405020304" pitchFamily="18" charset="0"/>
                <a:cs typeface="Arial" panose="020B0604020202020204" pitchFamily="34" charset="0"/>
              </a:rPr>
              <a:t>VZGOJO</a:t>
            </a:r>
            <a:r>
              <a:rPr kumimoji="0" lang="sl-SI" altLang="sl-SI" sz="1000" b="1" i="0" u="none" strike="noStrike" cap="none" normalizeH="0" baseline="0" dirty="0">
                <a:ln>
                  <a:noFill/>
                </a:ln>
                <a:solidFill>
                  <a:schemeClr val="tx1"/>
                </a:solidFill>
                <a:effectLst/>
                <a:latin typeface="Republika" panose="02000506040000020004" pitchFamily="2" charset="-18"/>
                <a:ea typeface="Times New Roman" panose="02020603050405020304" pitchFamily="18" charset="0"/>
                <a:cs typeface="Arial" panose="020B0604020202020204" pitchFamily="34" charset="0"/>
              </a:rPr>
              <a:t> IN IZOBRAŽEVANJE</a:t>
            </a:r>
            <a:endParaRPr kumimoji="0" lang="sl-SI" altLang="sl-SI" sz="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743200" algn="ctr"/>
                <a:tab pos="3246438" algn="r"/>
                <a:tab pos="5486400" algn="r"/>
              </a:tabLst>
            </a:pPr>
            <a:r>
              <a:rPr kumimoji="0" lang="sl-SI" altLang="sl-SI" sz="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Masarykova cesta 16, 1000 Ljubljana</a:t>
            </a:r>
            <a:r>
              <a:rPr kumimoji="0" lang="sl-SI" altLang="sl-SI" sz="900" b="0" i="0" u="none" strike="noStrike" cap="none" normalizeH="0" baseline="0" dirty="0">
                <a:ln>
                  <a:noFill/>
                </a:ln>
                <a:solidFill>
                  <a:schemeClr val="tx1"/>
                </a:solidFill>
                <a:effectLst/>
              </a:rPr>
              <a:t> </a:t>
            </a:r>
            <a:endParaRPr kumimoji="0" lang="sl-SI" altLang="sl-SI" sz="1800" b="0" i="0" u="none" strike="noStrike" cap="none" normalizeH="0" baseline="0" dirty="0">
              <a:ln>
                <a:noFill/>
              </a:ln>
              <a:solidFill>
                <a:schemeClr val="tx1"/>
              </a:solidFill>
              <a:effectLst/>
              <a:latin typeface="Arial" panose="020B0604020202020204" pitchFamily="34" charset="0"/>
            </a:endParaRPr>
          </a:p>
        </p:txBody>
      </p:sp>
      <p:pic>
        <p:nvPicPr>
          <p:cNvPr id="1028" name="Picture 4" descr="srednja sola splet">
            <a:hlinkClick r:id="rId3"/>
            <a:extLst>
              <a:ext uri="{FF2B5EF4-FFF2-40B4-BE49-F238E27FC236}">
                <a16:creationId xmlns:a16="http://schemas.microsoft.com/office/drawing/2014/main" id="{B5164789-E0EB-B23F-EE38-646625C138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7524" y="2721682"/>
            <a:ext cx="3854043" cy="2157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111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ext uri="{D42A27DB-BD31-4B8C-83A1-F6EECF244321}">
                <p14:modId xmlns:p14="http://schemas.microsoft.com/office/powerpoint/2010/main" val="2116649070"/>
              </p:ext>
            </p:extLst>
          </p:nvPr>
        </p:nvGraphicFramePr>
        <p:xfrm>
          <a:off x="738816" y="936140"/>
          <a:ext cx="8136904" cy="4842868"/>
        </p:xfrm>
        <a:graphic>
          <a:graphicData uri="http://schemas.openxmlformats.org/drawingml/2006/table">
            <a:tbl>
              <a:tblPr firstRow="1" firstCol="1" bandRow="1">
                <a:tableStyleId>{5C22544A-7EE6-4342-B048-85BDC9FD1C3A}</a:tableStyleId>
              </a:tblPr>
              <a:tblGrid>
                <a:gridCol w="2664296">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1777472">
                  <a:extLst>
                    <a:ext uri="{9D8B030D-6E8A-4147-A177-3AD203B41FA5}">
                      <a16:colId xmlns:a16="http://schemas.microsoft.com/office/drawing/2014/main" val="20002"/>
                    </a:ext>
                  </a:extLst>
                </a:gridCol>
                <a:gridCol w="286504">
                  <a:extLst>
                    <a:ext uri="{9D8B030D-6E8A-4147-A177-3AD203B41FA5}">
                      <a16:colId xmlns:a16="http://schemas.microsoft.com/office/drawing/2014/main" val="20003"/>
                    </a:ext>
                  </a:extLst>
                </a:gridCol>
                <a:gridCol w="1320400">
                  <a:extLst>
                    <a:ext uri="{9D8B030D-6E8A-4147-A177-3AD203B41FA5}">
                      <a16:colId xmlns:a16="http://schemas.microsoft.com/office/drawing/2014/main" val="20004"/>
                    </a:ext>
                  </a:extLst>
                </a:gridCol>
              </a:tblGrid>
              <a:tr h="797405">
                <a:tc gridSpan="5">
                  <a:txBody>
                    <a:bodyPr/>
                    <a:lstStyle/>
                    <a:p>
                      <a:pPr algn="ctr">
                        <a:lnSpc>
                          <a:spcPts val="1300"/>
                        </a:lnSpc>
                        <a:spcAft>
                          <a:spcPts val="0"/>
                        </a:spcAft>
                      </a:pPr>
                      <a:r>
                        <a:rPr lang="sl-SI" sz="1800" dirty="0">
                          <a:solidFill>
                            <a:srgbClr val="FF0000"/>
                          </a:solidFill>
                          <a:effectLst/>
                          <a:latin typeface="+mn-lt"/>
                          <a:cs typeface="Arial" panose="020B0604020202020204" pitchFamily="34" charset="0"/>
                        </a:rPr>
                        <a:t> </a:t>
                      </a:r>
                    </a:p>
                    <a:p>
                      <a:pPr algn="ctr">
                        <a:lnSpc>
                          <a:spcPts val="1300"/>
                        </a:lnSpc>
                        <a:spcAft>
                          <a:spcPts val="0"/>
                        </a:spcAft>
                      </a:pPr>
                      <a:r>
                        <a:rPr lang="sl-SI" sz="2000" dirty="0">
                          <a:solidFill>
                            <a:srgbClr val="FF0000"/>
                          </a:solidFill>
                          <a:effectLst/>
                          <a:latin typeface="+mn-lt"/>
                          <a:cs typeface="Arial" panose="020B0604020202020204" pitchFamily="34" charset="0"/>
                        </a:rPr>
                        <a:t>RAZPIS MEST ZA PROGRAME POKLICNIH TEČAJEV</a:t>
                      </a:r>
                      <a:endParaRPr lang="sl-SI" sz="2000" dirty="0">
                        <a:solidFill>
                          <a:srgbClr val="FF0000"/>
                        </a:solidFill>
                        <a:effectLst/>
                        <a:latin typeface="+mn-lt"/>
                        <a:ea typeface="Times New Roman"/>
                        <a:cs typeface="Arial" panose="020B0604020202020204" pitchFamily="34" charset="0"/>
                      </a:endParaRPr>
                    </a:p>
                  </a:txBody>
                  <a:tcPr marL="44450" marR="44450" marT="0" marB="0" anchor="b">
                    <a:solidFill>
                      <a:schemeClr val="accent1"/>
                    </a:solidFill>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sz="1800" dirty="0">
                        <a:effectLst/>
                        <a:latin typeface="Times New Roman"/>
                      </a:endParaRPr>
                    </a:p>
                  </a:txBody>
                  <a:tcPr marL="44450" marR="44450" marT="0" marB="0" anchor="b"/>
                </a:tc>
                <a:extLst>
                  <a:ext uri="{0D108BD9-81ED-4DB2-BD59-A6C34878D82A}">
                    <a16:rowId xmlns:a16="http://schemas.microsoft.com/office/drawing/2014/main" val="10000"/>
                  </a:ext>
                </a:extLst>
              </a:tr>
              <a:tr h="270023">
                <a:tc>
                  <a:txBody>
                    <a:bodyPr/>
                    <a:lstStyle/>
                    <a:p>
                      <a:endParaRPr lang="sl-SI" sz="1600" dirty="0">
                        <a:effectLst/>
                        <a:latin typeface="+mn-lt"/>
                        <a:cs typeface="Arial" panose="020B0604020202020204" pitchFamily="34" charset="0"/>
                      </a:endParaRPr>
                    </a:p>
                  </a:txBody>
                  <a:tcPr marL="44450" marR="44450" marT="0" marB="0" anchor="b"/>
                </a:tc>
                <a:tc>
                  <a:txBody>
                    <a:bodyPr/>
                    <a:lstStyle/>
                    <a:p>
                      <a:endParaRPr lang="sl-SI" sz="1600" dirty="0">
                        <a:effectLst/>
                        <a:latin typeface="+mn-lt"/>
                        <a:cs typeface="Arial" panose="020B0604020202020204" pitchFamily="34" charset="0"/>
                      </a:endParaRPr>
                    </a:p>
                  </a:txBody>
                  <a:tcPr marL="44450" marR="44450" marT="0" marB="0" anchor="b"/>
                </a:tc>
                <a:tc>
                  <a:txBody>
                    <a:bodyPr/>
                    <a:lstStyle/>
                    <a:p>
                      <a:endParaRPr lang="sl-SI" sz="1600" dirty="0">
                        <a:effectLst/>
                        <a:latin typeface="+mn-lt"/>
                        <a:cs typeface="Arial" panose="020B0604020202020204" pitchFamily="34" charset="0"/>
                      </a:endParaRPr>
                    </a:p>
                  </a:txBody>
                  <a:tcPr marL="44450" marR="44450" marT="0" marB="0" anchor="b"/>
                </a:tc>
                <a:tc>
                  <a:txBody>
                    <a:bodyPr/>
                    <a:lstStyle/>
                    <a:p>
                      <a:endParaRPr lang="sl-SI" sz="1600" dirty="0">
                        <a:effectLst/>
                        <a:latin typeface="+mn-lt"/>
                        <a:cs typeface="Arial" panose="020B0604020202020204" pitchFamily="34" charset="0"/>
                      </a:endParaRPr>
                    </a:p>
                  </a:txBody>
                  <a:tcPr marL="44450" marR="44450" marT="0" marB="0" anchor="b"/>
                </a:tc>
                <a:tc>
                  <a:txBody>
                    <a:bodyPr/>
                    <a:lstStyle/>
                    <a:p>
                      <a:endParaRPr lang="sl-SI" sz="1600" dirty="0">
                        <a:effectLst/>
                        <a:latin typeface="+mn-lt"/>
                        <a:cs typeface="Arial" panose="020B0604020202020204" pitchFamily="34" charset="0"/>
                      </a:endParaRPr>
                    </a:p>
                  </a:txBody>
                  <a:tcPr marL="44450" marR="44450" marT="0" marB="0" anchor="b"/>
                </a:tc>
                <a:extLst>
                  <a:ext uri="{0D108BD9-81ED-4DB2-BD59-A6C34878D82A}">
                    <a16:rowId xmlns:a16="http://schemas.microsoft.com/office/drawing/2014/main" val="10001"/>
                  </a:ext>
                </a:extLst>
              </a:tr>
              <a:tr h="1085560">
                <a:tc>
                  <a:txBody>
                    <a:bodyPr/>
                    <a:lstStyle/>
                    <a:p>
                      <a:pPr algn="ctr">
                        <a:lnSpc>
                          <a:spcPts val="1300"/>
                        </a:lnSpc>
                        <a:spcAft>
                          <a:spcPts val="0"/>
                        </a:spcAft>
                      </a:pPr>
                      <a:r>
                        <a:rPr lang="sl-SI" sz="1600" dirty="0">
                          <a:solidFill>
                            <a:schemeClr val="tx1"/>
                          </a:solidFill>
                          <a:effectLst/>
                          <a:latin typeface="+mn-lt"/>
                          <a:cs typeface="Arial" panose="020B0604020202020204" pitchFamily="34" charset="0"/>
                        </a:rPr>
                        <a:t>REGIJA</a:t>
                      </a:r>
                      <a:endParaRPr lang="sl-SI" sz="1600" dirty="0">
                        <a:solidFill>
                          <a:schemeClr val="tx1"/>
                        </a:solidFill>
                        <a:effectLst/>
                        <a:latin typeface="+mn-lt"/>
                        <a:ea typeface="Times New Roman"/>
                        <a:cs typeface="Arial" panose="020B0604020202020204" pitchFamily="34" charset="0"/>
                      </a:endParaRPr>
                    </a:p>
                  </a:txBody>
                  <a:tcPr marL="44450" marR="44450" marT="0" marB="0" anchor="ctr"/>
                </a:tc>
                <a:tc>
                  <a:txBody>
                    <a:bodyPr/>
                    <a:lstStyle/>
                    <a:p>
                      <a:pPr algn="ctr">
                        <a:lnSpc>
                          <a:spcPts val="1300"/>
                        </a:lnSpc>
                        <a:spcAft>
                          <a:spcPts val="0"/>
                        </a:spcAft>
                      </a:pPr>
                      <a:r>
                        <a:rPr lang="sl-SI" sz="1600" b="1" dirty="0">
                          <a:effectLst/>
                          <a:latin typeface="+mn-lt"/>
                          <a:cs typeface="Arial" panose="020B0604020202020204" pitchFamily="34" charset="0"/>
                        </a:rPr>
                        <a:t>Razpis za vpis v š. l. 25/26</a:t>
                      </a:r>
                      <a:endParaRPr lang="sl-SI" sz="1600" b="1" dirty="0">
                        <a:effectLst/>
                        <a:latin typeface="+mn-lt"/>
                        <a:ea typeface="Times New Roman"/>
                        <a:cs typeface="Arial" panose="020B0604020202020204" pitchFamily="34" charset="0"/>
                      </a:endParaRPr>
                    </a:p>
                  </a:txBody>
                  <a:tcPr marL="44450" marR="44450" marT="0" marB="0" anchor="ctr"/>
                </a:tc>
                <a:tc>
                  <a:txBody>
                    <a:bodyPr/>
                    <a:lstStyle/>
                    <a:p>
                      <a:pPr algn="ctr">
                        <a:lnSpc>
                          <a:spcPts val="1300"/>
                        </a:lnSpc>
                        <a:spcAft>
                          <a:spcPts val="0"/>
                        </a:spcAft>
                      </a:pPr>
                      <a:r>
                        <a:rPr lang="sl-SI" sz="1600" b="1" dirty="0">
                          <a:effectLst/>
                          <a:latin typeface="+mn-lt"/>
                          <a:cs typeface="Arial" panose="020B0604020202020204" pitchFamily="34" charset="0"/>
                        </a:rPr>
                        <a:t>Št. vpisanih dijakov v š.l.  25/26</a:t>
                      </a:r>
                      <a:endParaRPr lang="sl-SI" sz="1600" b="1" dirty="0">
                        <a:effectLst/>
                        <a:latin typeface="+mn-lt"/>
                        <a:ea typeface="Times New Roman"/>
                        <a:cs typeface="Arial" panose="020B0604020202020204" pitchFamily="34" charset="0"/>
                      </a:endParaRPr>
                    </a:p>
                  </a:txBody>
                  <a:tcPr marL="44450" marR="44450" marT="0" marB="0" anchor="ctr"/>
                </a:tc>
                <a:tc>
                  <a:txBody>
                    <a:bodyPr/>
                    <a:lstStyle/>
                    <a:p>
                      <a:pPr algn="ctr">
                        <a:lnSpc>
                          <a:spcPts val="1300"/>
                        </a:lnSpc>
                        <a:spcAft>
                          <a:spcPts val="0"/>
                        </a:spcAft>
                      </a:pPr>
                      <a:endParaRPr lang="sl-SI" sz="1600" b="1" dirty="0">
                        <a:effectLst/>
                        <a:latin typeface="+mn-lt"/>
                        <a:ea typeface="Times New Roman"/>
                        <a:cs typeface="Arial" panose="020B0604020202020204" pitchFamily="34" charset="0"/>
                      </a:endParaRPr>
                    </a:p>
                  </a:txBody>
                  <a:tcPr marL="44450" marR="44450" marT="0" marB="0" anchor="ctr"/>
                </a:tc>
                <a:tc>
                  <a:txBody>
                    <a:bodyPr/>
                    <a:lstStyle/>
                    <a:p>
                      <a:pPr algn="ctr">
                        <a:lnSpc>
                          <a:spcPts val="1300"/>
                        </a:lnSpc>
                        <a:spcAft>
                          <a:spcPts val="0"/>
                        </a:spcAft>
                      </a:pPr>
                      <a:r>
                        <a:rPr lang="sl-SI" sz="1600" b="1" dirty="0">
                          <a:solidFill>
                            <a:srgbClr val="FF0000"/>
                          </a:solidFill>
                          <a:effectLst/>
                          <a:latin typeface="+mn-lt"/>
                          <a:cs typeface="Arial" panose="020B0604020202020204" pitchFamily="34" charset="0"/>
                        </a:rPr>
                        <a:t>Razpis za vpis v š. l. 26/27</a:t>
                      </a:r>
                      <a:endParaRPr lang="sl-SI" sz="1600" b="1" dirty="0">
                        <a:solidFill>
                          <a:srgbClr val="FF0000"/>
                        </a:solidFill>
                        <a:effectLst/>
                        <a:latin typeface="+mn-lt"/>
                        <a:ea typeface="Times New Roman"/>
                        <a:cs typeface="Arial" panose="020B0604020202020204" pitchFamily="34" charset="0"/>
                      </a:endParaRPr>
                    </a:p>
                  </a:txBody>
                  <a:tcPr marL="44450" marR="44450" marT="0" marB="0" anchor="ctr"/>
                </a:tc>
                <a:extLst>
                  <a:ext uri="{0D108BD9-81ED-4DB2-BD59-A6C34878D82A}">
                    <a16:rowId xmlns:a16="http://schemas.microsoft.com/office/drawing/2014/main" val="10002"/>
                  </a:ext>
                </a:extLst>
              </a:tr>
              <a:tr h="378588">
                <a:tc>
                  <a:txBody>
                    <a:bodyPr/>
                    <a:lstStyle/>
                    <a:p>
                      <a:pPr>
                        <a:lnSpc>
                          <a:spcPts val="1300"/>
                        </a:lnSpc>
                        <a:spcAft>
                          <a:spcPts val="0"/>
                        </a:spcAft>
                      </a:pPr>
                      <a:r>
                        <a:rPr lang="sl-SI" sz="1600" b="0" dirty="0">
                          <a:solidFill>
                            <a:schemeClr val="tx1"/>
                          </a:solidFill>
                          <a:effectLst/>
                          <a:latin typeface="+mn-lt"/>
                          <a:cs typeface="Arial" panose="020B0604020202020204" pitchFamily="34" charset="0"/>
                        </a:rPr>
                        <a:t>GORENJSKA</a:t>
                      </a:r>
                      <a:endParaRPr lang="sl-SI" sz="1600" b="0" dirty="0">
                        <a:solidFill>
                          <a:schemeClr val="tx1"/>
                        </a:solidFill>
                        <a:effectLst/>
                        <a:latin typeface="+mn-lt"/>
                        <a:ea typeface="Times New Roman"/>
                        <a:cs typeface="Arial" panose="020B0604020202020204" pitchFamily="34" charset="0"/>
                      </a:endParaRPr>
                    </a:p>
                  </a:txBody>
                  <a:tcPr marL="44450" marR="44450" marT="0" marB="0" anchor="b"/>
                </a:tc>
                <a:tc>
                  <a:txBody>
                    <a:bodyPr/>
                    <a:lstStyle/>
                    <a:p>
                      <a:pPr algn="ctr">
                        <a:lnSpc>
                          <a:spcPts val="1300"/>
                        </a:lnSpc>
                        <a:spcAft>
                          <a:spcPts val="0"/>
                        </a:spcAft>
                      </a:pPr>
                      <a:r>
                        <a:rPr lang="sl-SI" sz="1600" dirty="0">
                          <a:effectLst/>
                          <a:latin typeface="+mn-lt"/>
                          <a:ea typeface="Times New Roman"/>
                          <a:cs typeface="Arial" panose="020B0604020202020204" pitchFamily="34" charset="0"/>
                        </a:rPr>
                        <a:t>34</a:t>
                      </a:r>
                    </a:p>
                  </a:txBody>
                  <a:tcPr marL="44450" marR="44450" marT="0" marB="0" anchor="b"/>
                </a:tc>
                <a:tc>
                  <a:txBody>
                    <a:bodyPr/>
                    <a:lstStyle/>
                    <a:p>
                      <a:pPr marL="0" algn="ctr" defTabSz="914400" rtl="0" eaLnBrk="1" fontAlgn="b" latinLnBrk="0" hangingPunct="1">
                        <a:lnSpc>
                          <a:spcPts val="1300"/>
                        </a:lnSpc>
                        <a:spcAft>
                          <a:spcPts val="0"/>
                        </a:spcAft>
                      </a:pPr>
                      <a:r>
                        <a:rPr lang="sl-SI" sz="1600" kern="1200" dirty="0">
                          <a:solidFill>
                            <a:schemeClr val="dk1"/>
                          </a:solidFill>
                          <a:effectLst/>
                          <a:latin typeface="+mn-lt"/>
                          <a:ea typeface="Times New Roman"/>
                          <a:cs typeface="Arial" panose="020B0604020202020204" pitchFamily="34" charset="0"/>
                        </a:rPr>
                        <a:t>34</a:t>
                      </a:r>
                    </a:p>
                  </a:txBody>
                  <a:tcPr marL="7620" marR="7620" marT="7620" marB="0" anchor="b"/>
                </a:tc>
                <a:tc>
                  <a:txBody>
                    <a:bodyPr/>
                    <a:lstStyle/>
                    <a:p>
                      <a:pPr algn="ctr">
                        <a:lnSpc>
                          <a:spcPts val="1300"/>
                        </a:lnSpc>
                        <a:spcAft>
                          <a:spcPts val="0"/>
                        </a:spcAft>
                      </a:pPr>
                      <a:endParaRPr lang="sl-SI" sz="1600" dirty="0">
                        <a:effectLst/>
                        <a:latin typeface="+mn-lt"/>
                        <a:ea typeface="Times New Roman"/>
                        <a:cs typeface="Arial" panose="020B0604020202020204" pitchFamily="34" charset="0"/>
                      </a:endParaRPr>
                    </a:p>
                  </a:txBody>
                  <a:tcPr marL="44450" marR="44450" marT="0" marB="0" anchor="b"/>
                </a:tc>
                <a:tc>
                  <a:txBody>
                    <a:bodyPr/>
                    <a:lstStyle/>
                    <a:p>
                      <a:pPr marL="0" algn="ctr" defTabSz="914400" rtl="0" eaLnBrk="1" fontAlgn="b" latinLnBrk="0" hangingPunct="1">
                        <a:lnSpc>
                          <a:spcPts val="1300"/>
                        </a:lnSpc>
                        <a:spcAft>
                          <a:spcPts val="0"/>
                        </a:spcAft>
                      </a:pPr>
                      <a:r>
                        <a:rPr lang="sl-SI" sz="1600" kern="1200" dirty="0">
                          <a:solidFill>
                            <a:schemeClr val="dk1"/>
                          </a:solidFill>
                          <a:effectLst/>
                          <a:latin typeface="+mn-lt"/>
                          <a:ea typeface="Times New Roman"/>
                          <a:cs typeface="Arial" panose="020B0604020202020204" pitchFamily="34" charset="0"/>
                        </a:rPr>
                        <a:t>34</a:t>
                      </a:r>
                    </a:p>
                  </a:txBody>
                  <a:tcPr marL="7620" marR="7620" marT="7620" marB="0" anchor="b"/>
                </a:tc>
                <a:extLst>
                  <a:ext uri="{0D108BD9-81ED-4DB2-BD59-A6C34878D82A}">
                    <a16:rowId xmlns:a16="http://schemas.microsoft.com/office/drawing/2014/main" val="10003"/>
                  </a:ext>
                </a:extLst>
              </a:tr>
              <a:tr h="362813">
                <a:tc>
                  <a:txBody>
                    <a:bodyPr/>
                    <a:lstStyle/>
                    <a:p>
                      <a:pPr>
                        <a:lnSpc>
                          <a:spcPts val="1300"/>
                        </a:lnSpc>
                        <a:spcAft>
                          <a:spcPts val="0"/>
                        </a:spcAft>
                      </a:pPr>
                      <a:r>
                        <a:rPr lang="sl-SI" sz="1600" b="0" dirty="0">
                          <a:solidFill>
                            <a:schemeClr val="tx1"/>
                          </a:solidFill>
                          <a:effectLst/>
                          <a:latin typeface="+mn-lt"/>
                          <a:cs typeface="Arial" panose="020B0604020202020204" pitchFamily="34" charset="0"/>
                        </a:rPr>
                        <a:t>KOROŠKA</a:t>
                      </a:r>
                      <a:endParaRPr lang="sl-SI" sz="1600" b="0" dirty="0">
                        <a:solidFill>
                          <a:schemeClr val="tx1"/>
                        </a:solidFill>
                        <a:effectLst/>
                        <a:latin typeface="+mn-lt"/>
                        <a:ea typeface="Times New Roman"/>
                        <a:cs typeface="Arial" panose="020B0604020202020204" pitchFamily="34" charset="0"/>
                      </a:endParaRPr>
                    </a:p>
                  </a:txBody>
                  <a:tcPr marL="44450" marR="44450" marT="0" marB="0" anchor="b"/>
                </a:tc>
                <a:tc>
                  <a:txBody>
                    <a:bodyPr/>
                    <a:lstStyle/>
                    <a:p>
                      <a:pPr algn="ctr">
                        <a:lnSpc>
                          <a:spcPts val="1300"/>
                        </a:lnSpc>
                        <a:spcAft>
                          <a:spcPts val="0"/>
                        </a:spcAft>
                      </a:pPr>
                      <a:r>
                        <a:rPr lang="sl-SI" sz="1600" dirty="0">
                          <a:effectLst/>
                          <a:latin typeface="+mn-lt"/>
                          <a:ea typeface="Times New Roman"/>
                          <a:cs typeface="Arial" panose="020B0604020202020204" pitchFamily="34" charset="0"/>
                        </a:rPr>
                        <a:t>34</a:t>
                      </a:r>
                    </a:p>
                  </a:txBody>
                  <a:tcPr marL="44450" marR="44450" marT="0" marB="0" anchor="b"/>
                </a:tc>
                <a:tc>
                  <a:txBody>
                    <a:bodyPr/>
                    <a:lstStyle/>
                    <a:p>
                      <a:pPr marL="0" algn="ctr" defTabSz="914400" rtl="0" eaLnBrk="1" fontAlgn="b" latinLnBrk="0" hangingPunct="1">
                        <a:lnSpc>
                          <a:spcPts val="1300"/>
                        </a:lnSpc>
                        <a:spcAft>
                          <a:spcPts val="0"/>
                        </a:spcAft>
                      </a:pPr>
                      <a:r>
                        <a:rPr lang="sl-SI" sz="1600" kern="1200" dirty="0">
                          <a:solidFill>
                            <a:schemeClr val="dk1"/>
                          </a:solidFill>
                          <a:effectLst/>
                          <a:latin typeface="+mn-lt"/>
                          <a:ea typeface="Times New Roman"/>
                          <a:cs typeface="Arial" panose="020B0604020202020204" pitchFamily="34" charset="0"/>
                        </a:rPr>
                        <a:t>0</a:t>
                      </a:r>
                    </a:p>
                  </a:txBody>
                  <a:tcPr marL="7620" marR="7620" marT="7620" marB="0" anchor="b"/>
                </a:tc>
                <a:tc>
                  <a:txBody>
                    <a:bodyPr/>
                    <a:lstStyle/>
                    <a:p>
                      <a:pPr algn="ctr">
                        <a:lnSpc>
                          <a:spcPts val="1300"/>
                        </a:lnSpc>
                        <a:spcAft>
                          <a:spcPts val="0"/>
                        </a:spcAft>
                      </a:pPr>
                      <a:endParaRPr lang="sl-SI" sz="1600" dirty="0">
                        <a:effectLst/>
                        <a:latin typeface="+mn-lt"/>
                        <a:ea typeface="Times New Roman"/>
                        <a:cs typeface="Arial" panose="020B0604020202020204" pitchFamily="34" charset="0"/>
                      </a:endParaRPr>
                    </a:p>
                  </a:txBody>
                  <a:tcPr marL="44450" marR="44450" marT="0" marB="0" anchor="b"/>
                </a:tc>
                <a:tc>
                  <a:txBody>
                    <a:bodyPr/>
                    <a:lstStyle/>
                    <a:p>
                      <a:pPr marL="0" algn="ctr" defTabSz="914400" rtl="0" eaLnBrk="1" fontAlgn="b" latinLnBrk="0" hangingPunct="1">
                        <a:lnSpc>
                          <a:spcPts val="1300"/>
                        </a:lnSpc>
                        <a:spcAft>
                          <a:spcPts val="0"/>
                        </a:spcAft>
                      </a:pPr>
                      <a:r>
                        <a:rPr lang="sl-SI" sz="1600" kern="1200" dirty="0">
                          <a:solidFill>
                            <a:schemeClr val="dk1"/>
                          </a:solidFill>
                          <a:effectLst/>
                          <a:latin typeface="+mn-lt"/>
                          <a:ea typeface="Times New Roman"/>
                          <a:cs typeface="Arial" panose="020B0604020202020204" pitchFamily="34" charset="0"/>
                        </a:rPr>
                        <a:t>0</a:t>
                      </a:r>
                    </a:p>
                  </a:txBody>
                  <a:tcPr marL="7620" marR="7620" marT="7620" marB="0" anchor="b"/>
                </a:tc>
                <a:extLst>
                  <a:ext uri="{0D108BD9-81ED-4DB2-BD59-A6C34878D82A}">
                    <a16:rowId xmlns:a16="http://schemas.microsoft.com/office/drawing/2014/main" val="10004"/>
                  </a:ext>
                </a:extLst>
              </a:tr>
              <a:tr h="362813">
                <a:tc>
                  <a:txBody>
                    <a:bodyPr/>
                    <a:lstStyle/>
                    <a:p>
                      <a:pPr>
                        <a:lnSpc>
                          <a:spcPts val="1300"/>
                        </a:lnSpc>
                        <a:spcAft>
                          <a:spcPts val="0"/>
                        </a:spcAft>
                      </a:pPr>
                      <a:r>
                        <a:rPr lang="sl-SI" sz="1600" b="0" dirty="0">
                          <a:solidFill>
                            <a:schemeClr val="tx1"/>
                          </a:solidFill>
                          <a:effectLst/>
                          <a:latin typeface="+mn-lt"/>
                          <a:cs typeface="Arial" panose="020B0604020202020204" pitchFamily="34" charset="0"/>
                        </a:rPr>
                        <a:t>OBALNO-KRAŠKA</a:t>
                      </a:r>
                      <a:endParaRPr lang="sl-SI" sz="1600" b="0" dirty="0">
                        <a:solidFill>
                          <a:schemeClr val="tx1"/>
                        </a:solidFill>
                        <a:effectLst/>
                        <a:latin typeface="+mn-lt"/>
                        <a:ea typeface="Times New Roman"/>
                        <a:cs typeface="Arial" panose="020B0604020202020204" pitchFamily="34" charset="0"/>
                      </a:endParaRPr>
                    </a:p>
                  </a:txBody>
                  <a:tcPr marL="44450" marR="44450" marT="0" marB="0" anchor="b"/>
                </a:tc>
                <a:tc>
                  <a:txBody>
                    <a:bodyPr/>
                    <a:lstStyle/>
                    <a:p>
                      <a:pPr algn="ctr">
                        <a:lnSpc>
                          <a:spcPts val="1300"/>
                        </a:lnSpc>
                        <a:spcAft>
                          <a:spcPts val="0"/>
                        </a:spcAft>
                      </a:pPr>
                      <a:r>
                        <a:rPr lang="sl-SI" sz="1600" dirty="0">
                          <a:effectLst/>
                          <a:latin typeface="+mn-lt"/>
                          <a:ea typeface="Times New Roman"/>
                          <a:cs typeface="Arial" panose="020B0604020202020204" pitchFamily="34" charset="0"/>
                        </a:rPr>
                        <a:t>34</a:t>
                      </a:r>
                    </a:p>
                  </a:txBody>
                  <a:tcPr marL="44450" marR="44450" marT="0" marB="0" anchor="b"/>
                </a:tc>
                <a:tc>
                  <a:txBody>
                    <a:bodyPr/>
                    <a:lstStyle/>
                    <a:p>
                      <a:pPr marL="0" algn="ctr" defTabSz="914400" rtl="0" eaLnBrk="1" fontAlgn="b" latinLnBrk="0" hangingPunct="1">
                        <a:lnSpc>
                          <a:spcPts val="1300"/>
                        </a:lnSpc>
                        <a:spcAft>
                          <a:spcPts val="0"/>
                        </a:spcAft>
                      </a:pPr>
                      <a:r>
                        <a:rPr lang="sl-SI" sz="1600" kern="1200" dirty="0">
                          <a:solidFill>
                            <a:schemeClr val="dk1"/>
                          </a:solidFill>
                          <a:effectLst/>
                          <a:latin typeface="+mn-lt"/>
                          <a:ea typeface="Times New Roman"/>
                          <a:cs typeface="Arial" panose="020B0604020202020204" pitchFamily="34" charset="0"/>
                        </a:rPr>
                        <a:t>31</a:t>
                      </a:r>
                    </a:p>
                  </a:txBody>
                  <a:tcPr marL="7620" marR="7620" marT="7620" marB="0" anchor="b"/>
                </a:tc>
                <a:tc>
                  <a:txBody>
                    <a:bodyPr/>
                    <a:lstStyle/>
                    <a:p>
                      <a:pPr algn="ctr">
                        <a:lnSpc>
                          <a:spcPts val="1300"/>
                        </a:lnSpc>
                        <a:spcAft>
                          <a:spcPts val="0"/>
                        </a:spcAft>
                      </a:pPr>
                      <a:endParaRPr lang="sl-SI" sz="1600" dirty="0">
                        <a:effectLst/>
                        <a:latin typeface="+mn-lt"/>
                        <a:ea typeface="Times New Roman"/>
                        <a:cs typeface="Arial" panose="020B0604020202020204" pitchFamily="34" charset="0"/>
                      </a:endParaRPr>
                    </a:p>
                  </a:txBody>
                  <a:tcPr marL="44450" marR="44450" marT="0" marB="0" anchor="b"/>
                </a:tc>
                <a:tc>
                  <a:txBody>
                    <a:bodyPr/>
                    <a:lstStyle/>
                    <a:p>
                      <a:pPr marL="0" algn="ctr" defTabSz="914400" rtl="0" eaLnBrk="1" fontAlgn="b" latinLnBrk="0" hangingPunct="1">
                        <a:lnSpc>
                          <a:spcPts val="1300"/>
                        </a:lnSpc>
                        <a:spcAft>
                          <a:spcPts val="0"/>
                        </a:spcAft>
                      </a:pPr>
                      <a:r>
                        <a:rPr lang="sl-SI" sz="1600" kern="1200" dirty="0">
                          <a:solidFill>
                            <a:schemeClr val="dk1"/>
                          </a:solidFill>
                          <a:effectLst/>
                          <a:latin typeface="+mn-lt"/>
                          <a:ea typeface="Times New Roman"/>
                          <a:cs typeface="Arial" panose="020B0604020202020204" pitchFamily="34" charset="0"/>
                        </a:rPr>
                        <a:t>34</a:t>
                      </a:r>
                    </a:p>
                  </a:txBody>
                  <a:tcPr marL="7620" marR="7620" marT="7620" marB="0" anchor="b"/>
                </a:tc>
                <a:extLst>
                  <a:ext uri="{0D108BD9-81ED-4DB2-BD59-A6C34878D82A}">
                    <a16:rowId xmlns:a16="http://schemas.microsoft.com/office/drawing/2014/main" val="10005"/>
                  </a:ext>
                </a:extLst>
              </a:tr>
              <a:tr h="465677">
                <a:tc>
                  <a:txBody>
                    <a:bodyPr/>
                    <a:lstStyle/>
                    <a:p>
                      <a:pPr>
                        <a:lnSpc>
                          <a:spcPts val="1300"/>
                        </a:lnSpc>
                        <a:spcAft>
                          <a:spcPts val="0"/>
                        </a:spcAft>
                      </a:pPr>
                      <a:r>
                        <a:rPr lang="sl-SI" sz="1600" b="0" dirty="0">
                          <a:solidFill>
                            <a:schemeClr val="tx1"/>
                          </a:solidFill>
                          <a:effectLst/>
                          <a:latin typeface="+mn-lt"/>
                          <a:cs typeface="Arial" panose="020B0604020202020204" pitchFamily="34" charset="0"/>
                        </a:rPr>
                        <a:t>OSREDNJESLOVENSKA</a:t>
                      </a:r>
                      <a:endParaRPr lang="sl-SI" sz="1600" b="0" dirty="0">
                        <a:solidFill>
                          <a:schemeClr val="tx1"/>
                        </a:solidFill>
                        <a:effectLst/>
                        <a:latin typeface="+mn-lt"/>
                        <a:ea typeface="Times New Roman"/>
                        <a:cs typeface="Arial" panose="020B0604020202020204" pitchFamily="34" charset="0"/>
                      </a:endParaRPr>
                    </a:p>
                  </a:txBody>
                  <a:tcPr marL="44450" marR="44450" marT="0" marB="0" anchor="b"/>
                </a:tc>
                <a:tc>
                  <a:txBody>
                    <a:bodyPr/>
                    <a:lstStyle/>
                    <a:p>
                      <a:pPr algn="ctr">
                        <a:lnSpc>
                          <a:spcPts val="1300"/>
                        </a:lnSpc>
                        <a:spcAft>
                          <a:spcPts val="0"/>
                        </a:spcAft>
                      </a:pPr>
                      <a:r>
                        <a:rPr lang="sl-SI" sz="1600" dirty="0">
                          <a:effectLst/>
                          <a:latin typeface="+mn-lt"/>
                          <a:ea typeface="Times New Roman"/>
                          <a:cs typeface="Arial" panose="020B0604020202020204" pitchFamily="34" charset="0"/>
                        </a:rPr>
                        <a:t>68</a:t>
                      </a:r>
                    </a:p>
                  </a:txBody>
                  <a:tcPr marL="44450" marR="44450" marT="0" marB="0" anchor="b"/>
                </a:tc>
                <a:tc>
                  <a:txBody>
                    <a:bodyPr/>
                    <a:lstStyle/>
                    <a:p>
                      <a:pPr marL="0" algn="ctr" defTabSz="914400" rtl="0" eaLnBrk="1" fontAlgn="b" latinLnBrk="0" hangingPunct="1">
                        <a:lnSpc>
                          <a:spcPts val="1300"/>
                        </a:lnSpc>
                        <a:spcAft>
                          <a:spcPts val="0"/>
                        </a:spcAft>
                      </a:pPr>
                      <a:r>
                        <a:rPr lang="sl-SI" sz="1600" kern="1200" dirty="0">
                          <a:solidFill>
                            <a:schemeClr val="dk1"/>
                          </a:solidFill>
                          <a:effectLst/>
                          <a:latin typeface="+mn-lt"/>
                          <a:ea typeface="Times New Roman"/>
                          <a:cs typeface="Arial" panose="020B0604020202020204" pitchFamily="34" charset="0"/>
                        </a:rPr>
                        <a:t>0</a:t>
                      </a:r>
                    </a:p>
                  </a:txBody>
                  <a:tcPr marL="7620" marR="7620" marT="7620" marB="0" anchor="b"/>
                </a:tc>
                <a:tc>
                  <a:txBody>
                    <a:bodyPr/>
                    <a:lstStyle/>
                    <a:p>
                      <a:pPr algn="ctr">
                        <a:lnSpc>
                          <a:spcPts val="1300"/>
                        </a:lnSpc>
                        <a:spcAft>
                          <a:spcPts val="0"/>
                        </a:spcAft>
                      </a:pPr>
                      <a:endParaRPr lang="sl-SI" sz="1600" dirty="0">
                        <a:effectLst/>
                        <a:latin typeface="+mn-lt"/>
                        <a:ea typeface="Times New Roman"/>
                        <a:cs typeface="Arial" panose="020B0604020202020204" pitchFamily="34" charset="0"/>
                      </a:endParaRPr>
                    </a:p>
                  </a:txBody>
                  <a:tcPr marL="44450" marR="44450" marT="0" marB="0" anchor="b"/>
                </a:tc>
                <a:tc>
                  <a:txBody>
                    <a:bodyPr/>
                    <a:lstStyle/>
                    <a:p>
                      <a:pPr marL="0" algn="ctr" defTabSz="914400" rtl="0" eaLnBrk="1" fontAlgn="b" latinLnBrk="0" hangingPunct="1">
                        <a:lnSpc>
                          <a:spcPts val="1300"/>
                        </a:lnSpc>
                        <a:spcAft>
                          <a:spcPts val="0"/>
                        </a:spcAft>
                      </a:pPr>
                      <a:r>
                        <a:rPr lang="sl-SI" sz="1600" kern="1200" dirty="0">
                          <a:solidFill>
                            <a:schemeClr val="dk1"/>
                          </a:solidFill>
                          <a:effectLst/>
                          <a:latin typeface="+mn-lt"/>
                          <a:ea typeface="Times New Roman"/>
                          <a:cs typeface="Arial" panose="020B0604020202020204" pitchFamily="34" charset="0"/>
                        </a:rPr>
                        <a:t>68</a:t>
                      </a:r>
                    </a:p>
                  </a:txBody>
                  <a:tcPr marL="7620" marR="7620" marT="7620" marB="0" anchor="b"/>
                </a:tc>
                <a:extLst>
                  <a:ext uri="{0D108BD9-81ED-4DB2-BD59-A6C34878D82A}">
                    <a16:rowId xmlns:a16="http://schemas.microsoft.com/office/drawing/2014/main" val="10006"/>
                  </a:ext>
                </a:extLst>
              </a:tr>
              <a:tr h="362813">
                <a:tc>
                  <a:txBody>
                    <a:bodyPr/>
                    <a:lstStyle/>
                    <a:p>
                      <a:pPr>
                        <a:lnSpc>
                          <a:spcPts val="1300"/>
                        </a:lnSpc>
                        <a:spcAft>
                          <a:spcPts val="0"/>
                        </a:spcAft>
                      </a:pPr>
                      <a:r>
                        <a:rPr lang="sl-SI" sz="1600" b="0" dirty="0">
                          <a:solidFill>
                            <a:schemeClr val="tx1"/>
                          </a:solidFill>
                          <a:effectLst/>
                          <a:latin typeface="+mn-lt"/>
                          <a:cs typeface="Arial" panose="020B0604020202020204" pitchFamily="34" charset="0"/>
                        </a:rPr>
                        <a:t>PODRAVSKA</a:t>
                      </a:r>
                      <a:endParaRPr lang="sl-SI" sz="1600" b="0" dirty="0">
                        <a:solidFill>
                          <a:schemeClr val="tx1"/>
                        </a:solidFill>
                        <a:effectLst/>
                        <a:latin typeface="+mn-lt"/>
                        <a:ea typeface="Times New Roman"/>
                        <a:cs typeface="Arial" panose="020B0604020202020204" pitchFamily="34" charset="0"/>
                      </a:endParaRPr>
                    </a:p>
                  </a:txBody>
                  <a:tcPr marL="44450" marR="44450" marT="0" marB="0" anchor="b"/>
                </a:tc>
                <a:tc>
                  <a:txBody>
                    <a:bodyPr/>
                    <a:lstStyle/>
                    <a:p>
                      <a:pPr algn="ctr">
                        <a:lnSpc>
                          <a:spcPts val="1300"/>
                        </a:lnSpc>
                        <a:spcAft>
                          <a:spcPts val="0"/>
                        </a:spcAft>
                      </a:pPr>
                      <a:r>
                        <a:rPr lang="sl-SI" sz="1600" dirty="0">
                          <a:effectLst/>
                          <a:latin typeface="+mn-lt"/>
                          <a:ea typeface="Times New Roman"/>
                          <a:cs typeface="Arial" panose="020B0604020202020204" pitchFamily="34" charset="0"/>
                        </a:rPr>
                        <a:t>34</a:t>
                      </a:r>
                    </a:p>
                  </a:txBody>
                  <a:tcPr marL="44450" marR="44450" marT="0" marB="0" anchor="b"/>
                </a:tc>
                <a:tc>
                  <a:txBody>
                    <a:bodyPr/>
                    <a:lstStyle/>
                    <a:p>
                      <a:pPr marL="0" algn="ctr" defTabSz="914400" rtl="0" eaLnBrk="1" fontAlgn="b" latinLnBrk="0" hangingPunct="1">
                        <a:lnSpc>
                          <a:spcPts val="1300"/>
                        </a:lnSpc>
                        <a:spcAft>
                          <a:spcPts val="0"/>
                        </a:spcAft>
                      </a:pPr>
                      <a:r>
                        <a:rPr lang="sl-SI" sz="1600" kern="1200" dirty="0">
                          <a:solidFill>
                            <a:schemeClr val="dk1"/>
                          </a:solidFill>
                          <a:effectLst/>
                          <a:latin typeface="+mn-lt"/>
                          <a:ea typeface="Times New Roman"/>
                          <a:cs typeface="Arial" panose="020B0604020202020204" pitchFamily="34" charset="0"/>
                        </a:rPr>
                        <a:t>34</a:t>
                      </a:r>
                    </a:p>
                  </a:txBody>
                  <a:tcPr marL="7620" marR="7620" marT="7620" marB="0" anchor="b"/>
                </a:tc>
                <a:tc>
                  <a:txBody>
                    <a:bodyPr/>
                    <a:lstStyle/>
                    <a:p>
                      <a:pPr algn="ctr">
                        <a:lnSpc>
                          <a:spcPts val="1300"/>
                        </a:lnSpc>
                        <a:spcAft>
                          <a:spcPts val="0"/>
                        </a:spcAft>
                      </a:pPr>
                      <a:endParaRPr lang="sl-SI" sz="1600" dirty="0">
                        <a:effectLst/>
                        <a:latin typeface="+mn-lt"/>
                        <a:ea typeface="Times New Roman"/>
                        <a:cs typeface="Arial" panose="020B0604020202020204" pitchFamily="34" charset="0"/>
                      </a:endParaRPr>
                    </a:p>
                  </a:txBody>
                  <a:tcPr marL="44450" marR="44450" marT="0" marB="0" anchor="b"/>
                </a:tc>
                <a:tc>
                  <a:txBody>
                    <a:bodyPr/>
                    <a:lstStyle/>
                    <a:p>
                      <a:pPr marL="0" algn="ctr" defTabSz="914400" rtl="0" eaLnBrk="1" fontAlgn="b" latinLnBrk="0" hangingPunct="1">
                        <a:lnSpc>
                          <a:spcPts val="1300"/>
                        </a:lnSpc>
                        <a:spcAft>
                          <a:spcPts val="0"/>
                        </a:spcAft>
                      </a:pPr>
                      <a:r>
                        <a:rPr lang="sl-SI" sz="1600" kern="1200" dirty="0">
                          <a:solidFill>
                            <a:schemeClr val="dk1"/>
                          </a:solidFill>
                          <a:effectLst/>
                          <a:latin typeface="+mn-lt"/>
                          <a:ea typeface="Times New Roman"/>
                          <a:cs typeface="Arial" panose="020B0604020202020204" pitchFamily="34" charset="0"/>
                        </a:rPr>
                        <a:t>34</a:t>
                      </a:r>
                    </a:p>
                  </a:txBody>
                  <a:tcPr marL="7620" marR="7620" marT="7620" marB="0" anchor="b"/>
                </a:tc>
                <a:extLst>
                  <a:ext uri="{0D108BD9-81ED-4DB2-BD59-A6C34878D82A}">
                    <a16:rowId xmlns:a16="http://schemas.microsoft.com/office/drawing/2014/main" val="10007"/>
                  </a:ext>
                </a:extLst>
              </a:tr>
              <a:tr h="378588">
                <a:tc>
                  <a:txBody>
                    <a:bodyPr/>
                    <a:lstStyle/>
                    <a:p>
                      <a:pPr>
                        <a:lnSpc>
                          <a:spcPts val="1300"/>
                        </a:lnSpc>
                        <a:spcAft>
                          <a:spcPts val="0"/>
                        </a:spcAft>
                      </a:pPr>
                      <a:r>
                        <a:rPr lang="sl-SI" sz="1600" b="0" dirty="0">
                          <a:solidFill>
                            <a:schemeClr val="tx1"/>
                          </a:solidFill>
                          <a:effectLst/>
                          <a:latin typeface="+mn-lt"/>
                          <a:cs typeface="Arial" panose="020B0604020202020204" pitchFamily="34" charset="0"/>
                        </a:rPr>
                        <a:t>SAVINJSKA</a:t>
                      </a:r>
                      <a:endParaRPr lang="sl-SI" sz="1600" b="0" dirty="0">
                        <a:solidFill>
                          <a:schemeClr val="tx1"/>
                        </a:solidFill>
                        <a:effectLst/>
                        <a:latin typeface="+mn-lt"/>
                        <a:ea typeface="Times New Roman"/>
                        <a:cs typeface="Arial" panose="020B0604020202020204" pitchFamily="34" charset="0"/>
                      </a:endParaRPr>
                    </a:p>
                  </a:txBody>
                  <a:tcPr marL="44450" marR="44450" marT="0" marB="0" anchor="b"/>
                </a:tc>
                <a:tc>
                  <a:txBody>
                    <a:bodyPr/>
                    <a:lstStyle/>
                    <a:p>
                      <a:pPr algn="ctr">
                        <a:lnSpc>
                          <a:spcPts val="1300"/>
                        </a:lnSpc>
                        <a:spcAft>
                          <a:spcPts val="0"/>
                        </a:spcAft>
                      </a:pPr>
                      <a:r>
                        <a:rPr lang="sl-SI" sz="1600" dirty="0">
                          <a:effectLst/>
                          <a:latin typeface="+mn-lt"/>
                          <a:ea typeface="Times New Roman"/>
                          <a:cs typeface="Arial" panose="020B0604020202020204" pitchFamily="34" charset="0"/>
                        </a:rPr>
                        <a:t>34</a:t>
                      </a:r>
                    </a:p>
                  </a:txBody>
                  <a:tcPr marL="44450" marR="44450" marT="0" marB="0" anchor="b"/>
                </a:tc>
                <a:tc>
                  <a:txBody>
                    <a:bodyPr/>
                    <a:lstStyle/>
                    <a:p>
                      <a:pPr marL="0" algn="ctr" defTabSz="914400" rtl="0" eaLnBrk="1" fontAlgn="b" latinLnBrk="0" hangingPunct="1">
                        <a:lnSpc>
                          <a:spcPts val="1300"/>
                        </a:lnSpc>
                        <a:spcAft>
                          <a:spcPts val="0"/>
                        </a:spcAft>
                      </a:pPr>
                      <a:r>
                        <a:rPr lang="sl-SI" sz="1600" kern="1200" dirty="0">
                          <a:solidFill>
                            <a:schemeClr val="dk1"/>
                          </a:solidFill>
                          <a:effectLst/>
                          <a:latin typeface="+mn-lt"/>
                          <a:ea typeface="Times New Roman"/>
                          <a:cs typeface="Arial" panose="020B0604020202020204" pitchFamily="34" charset="0"/>
                        </a:rPr>
                        <a:t>0</a:t>
                      </a:r>
                    </a:p>
                  </a:txBody>
                  <a:tcPr marL="7620" marR="7620" marT="7620" marB="0" anchor="b"/>
                </a:tc>
                <a:tc>
                  <a:txBody>
                    <a:bodyPr/>
                    <a:lstStyle/>
                    <a:p>
                      <a:pPr algn="ctr">
                        <a:lnSpc>
                          <a:spcPts val="1300"/>
                        </a:lnSpc>
                        <a:spcAft>
                          <a:spcPts val="0"/>
                        </a:spcAft>
                      </a:pPr>
                      <a:endParaRPr lang="sl-SI" sz="1600" dirty="0">
                        <a:effectLst/>
                        <a:latin typeface="+mn-lt"/>
                        <a:ea typeface="Times New Roman"/>
                        <a:cs typeface="Arial" panose="020B0604020202020204" pitchFamily="34" charset="0"/>
                      </a:endParaRPr>
                    </a:p>
                  </a:txBody>
                  <a:tcPr marL="44450" marR="44450" marT="0" marB="0" anchor="b"/>
                </a:tc>
                <a:tc>
                  <a:txBody>
                    <a:bodyPr/>
                    <a:lstStyle/>
                    <a:p>
                      <a:pPr marL="0" algn="ctr" defTabSz="914400" rtl="0" eaLnBrk="1" fontAlgn="b" latinLnBrk="0" hangingPunct="1">
                        <a:lnSpc>
                          <a:spcPts val="1300"/>
                        </a:lnSpc>
                        <a:spcAft>
                          <a:spcPts val="0"/>
                        </a:spcAft>
                      </a:pPr>
                      <a:r>
                        <a:rPr lang="sl-SI" sz="1600" kern="1200" dirty="0">
                          <a:solidFill>
                            <a:schemeClr val="dk1"/>
                          </a:solidFill>
                          <a:effectLst/>
                          <a:latin typeface="+mn-lt"/>
                          <a:ea typeface="Times New Roman"/>
                          <a:cs typeface="Arial" panose="020B0604020202020204" pitchFamily="34" charset="0"/>
                        </a:rPr>
                        <a:t>0</a:t>
                      </a:r>
                    </a:p>
                  </a:txBody>
                  <a:tcPr marL="7620" marR="7620" marT="7620" marB="0" anchor="b"/>
                </a:tc>
                <a:extLst>
                  <a:ext uri="{0D108BD9-81ED-4DB2-BD59-A6C34878D82A}">
                    <a16:rowId xmlns:a16="http://schemas.microsoft.com/office/drawing/2014/main" val="10008"/>
                  </a:ext>
                </a:extLst>
              </a:tr>
              <a:tr h="378588">
                <a:tc>
                  <a:txBody>
                    <a:bodyPr/>
                    <a:lstStyle/>
                    <a:p>
                      <a:pPr>
                        <a:lnSpc>
                          <a:spcPts val="1300"/>
                        </a:lnSpc>
                        <a:spcAft>
                          <a:spcPts val="0"/>
                        </a:spcAft>
                      </a:pPr>
                      <a:r>
                        <a:rPr lang="sl-SI" sz="1600" dirty="0">
                          <a:solidFill>
                            <a:schemeClr val="tx1"/>
                          </a:solidFill>
                          <a:effectLst/>
                          <a:latin typeface="+mn-lt"/>
                          <a:cs typeface="Arial" panose="020B0604020202020204" pitchFamily="34" charset="0"/>
                        </a:rPr>
                        <a:t>SKUPAJ REGIJE</a:t>
                      </a:r>
                      <a:endParaRPr lang="sl-SI" sz="1600" dirty="0">
                        <a:solidFill>
                          <a:schemeClr val="tx1"/>
                        </a:solidFill>
                        <a:effectLst/>
                        <a:latin typeface="+mn-lt"/>
                        <a:ea typeface="Times New Roman"/>
                        <a:cs typeface="Arial" panose="020B0604020202020204" pitchFamily="34" charset="0"/>
                      </a:endParaRPr>
                    </a:p>
                  </a:txBody>
                  <a:tcPr marL="44450" marR="44450" marT="0" marB="0" anchor="b"/>
                </a:tc>
                <a:tc>
                  <a:txBody>
                    <a:bodyPr/>
                    <a:lstStyle/>
                    <a:p>
                      <a:pPr algn="ctr">
                        <a:lnSpc>
                          <a:spcPts val="1300"/>
                        </a:lnSpc>
                        <a:spcAft>
                          <a:spcPts val="0"/>
                        </a:spcAft>
                      </a:pPr>
                      <a:r>
                        <a:rPr lang="sl-SI" sz="1600" b="1" dirty="0">
                          <a:effectLst/>
                          <a:latin typeface="+mn-lt"/>
                          <a:ea typeface="Times New Roman"/>
                          <a:cs typeface="Arial" panose="020B0604020202020204" pitchFamily="34" charset="0"/>
                        </a:rPr>
                        <a:t>238</a:t>
                      </a:r>
                    </a:p>
                  </a:txBody>
                  <a:tcPr marL="44450" marR="44450" marT="0" marB="0" anchor="b"/>
                </a:tc>
                <a:tc>
                  <a:txBody>
                    <a:bodyPr/>
                    <a:lstStyle/>
                    <a:p>
                      <a:pPr marL="0" algn="ctr" defTabSz="914400" rtl="0" eaLnBrk="1" fontAlgn="b" latinLnBrk="0" hangingPunct="1">
                        <a:lnSpc>
                          <a:spcPts val="1300"/>
                        </a:lnSpc>
                        <a:spcAft>
                          <a:spcPts val="0"/>
                        </a:spcAft>
                      </a:pPr>
                      <a:r>
                        <a:rPr lang="sl-SI" sz="1600" b="1" kern="1200" dirty="0">
                          <a:solidFill>
                            <a:schemeClr val="dk1"/>
                          </a:solidFill>
                          <a:effectLst/>
                          <a:latin typeface="+mn-lt"/>
                          <a:ea typeface="Times New Roman"/>
                          <a:cs typeface="Arial" panose="020B0604020202020204" pitchFamily="34" charset="0"/>
                        </a:rPr>
                        <a:t>99</a:t>
                      </a:r>
                    </a:p>
                  </a:txBody>
                  <a:tcPr marL="7620" marR="7620" marT="7620" marB="0" anchor="b"/>
                </a:tc>
                <a:tc>
                  <a:txBody>
                    <a:bodyPr/>
                    <a:lstStyle/>
                    <a:p>
                      <a:pPr algn="ctr">
                        <a:lnSpc>
                          <a:spcPts val="1300"/>
                        </a:lnSpc>
                        <a:spcAft>
                          <a:spcPts val="0"/>
                        </a:spcAft>
                      </a:pPr>
                      <a:endParaRPr lang="sl-SI" sz="1600" b="1" dirty="0">
                        <a:effectLst/>
                        <a:latin typeface="+mn-lt"/>
                        <a:ea typeface="Times New Roman"/>
                        <a:cs typeface="Arial" panose="020B0604020202020204" pitchFamily="34" charset="0"/>
                      </a:endParaRPr>
                    </a:p>
                  </a:txBody>
                  <a:tcPr marL="44450" marR="44450" marT="0" marB="0" anchor="b"/>
                </a:tc>
                <a:tc>
                  <a:txBody>
                    <a:bodyPr/>
                    <a:lstStyle/>
                    <a:p>
                      <a:pPr marL="0" algn="ctr" defTabSz="914400" rtl="0" eaLnBrk="1" fontAlgn="b" latinLnBrk="0" hangingPunct="1">
                        <a:lnSpc>
                          <a:spcPts val="1300"/>
                        </a:lnSpc>
                        <a:spcAft>
                          <a:spcPts val="0"/>
                        </a:spcAft>
                      </a:pPr>
                      <a:r>
                        <a:rPr lang="sl-SI" sz="1600" b="1" kern="1200" dirty="0">
                          <a:solidFill>
                            <a:srgbClr val="FF0000"/>
                          </a:solidFill>
                          <a:effectLst/>
                          <a:latin typeface="+mn-lt"/>
                          <a:ea typeface="Times New Roman"/>
                          <a:cs typeface="Arial" panose="020B0604020202020204" pitchFamily="34" charset="0"/>
                        </a:rPr>
                        <a:t>170</a:t>
                      </a:r>
                    </a:p>
                  </a:txBody>
                  <a:tcPr marL="7620" marR="7620" marT="7620" marB="0" anchor="b"/>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88957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4294967295"/>
          </p:nvPr>
        </p:nvSpPr>
        <p:spPr>
          <a:xfrm>
            <a:off x="626492" y="420624"/>
            <a:ext cx="9818770" cy="6117336"/>
          </a:xfrm>
          <a:noFill/>
          <a:ln>
            <a:solidFill>
              <a:schemeClr val="accent1">
                <a:alpha val="0"/>
              </a:schemeClr>
            </a:solidFill>
          </a:ln>
          <a:effectLst>
            <a:outerShdw sx="1000" sy="1000" algn="ctr" rotWithShape="0">
              <a:srgbClr val="000000"/>
            </a:outerShdw>
            <a:reflection endPos="0" dist="50800" dir="5400000" sy="-100000" algn="bl" rotWithShape="0"/>
          </a:effectLst>
        </p:spPr>
        <p:txBody>
          <a:bodyPr>
            <a:normAutofit lnSpcReduction="10000"/>
          </a:bodyPr>
          <a:lstStyle/>
          <a:p>
            <a:pPr marL="381000" indent="-381000" algn="ctr">
              <a:spcBef>
                <a:spcPts val="0"/>
              </a:spcBef>
              <a:buNone/>
              <a:defRPr/>
            </a:pPr>
            <a:r>
              <a:rPr lang="sl-SI" sz="2800" b="1" dirty="0">
                <a:solidFill>
                  <a:srgbClr val="FF0000"/>
                </a:solidFill>
                <a:latin typeface="+mj-lt"/>
                <a:cs typeface="Arial" panose="020B0604020202020204" pitchFamily="34" charset="0"/>
              </a:rPr>
              <a:t>NOVE RAZMESTITVE</a:t>
            </a:r>
          </a:p>
          <a:p>
            <a:pPr marL="381600" lvl="1" indent="-381600">
              <a:spcBef>
                <a:spcPts val="0"/>
              </a:spcBef>
              <a:buNone/>
              <a:defRPr/>
            </a:pPr>
            <a:endParaRPr lang="sl-SI" sz="2200" b="1" dirty="0">
              <a:latin typeface="+mj-lt"/>
              <a:cs typeface="Arial" panose="020B0604020202020204" pitchFamily="34" charset="0"/>
            </a:endParaRPr>
          </a:p>
          <a:p>
            <a:pPr marL="381600" lvl="1" indent="-381600">
              <a:spcBef>
                <a:spcPts val="0"/>
              </a:spcBef>
              <a:buNone/>
              <a:defRPr/>
            </a:pPr>
            <a:r>
              <a:rPr lang="sl-SI" sz="2300" b="1" dirty="0">
                <a:solidFill>
                  <a:schemeClr val="tx1"/>
                </a:solidFill>
                <a:latin typeface="+mj-lt"/>
                <a:cs typeface="Arial" panose="020B0604020202020204" pitchFamily="34" charset="0"/>
              </a:rPr>
              <a:t>Izobraževalni program nižjega poklicnega izobraževanja (NPI): </a:t>
            </a:r>
            <a:endParaRPr lang="sl-SI" sz="2300" dirty="0">
              <a:solidFill>
                <a:schemeClr val="tx1"/>
              </a:solidFill>
              <a:latin typeface="+mj-lt"/>
              <a:cs typeface="Arial" panose="020B0604020202020204" pitchFamily="34" charset="0"/>
            </a:endParaRPr>
          </a:p>
          <a:p>
            <a:pPr lvl="1">
              <a:spcBef>
                <a:spcPts val="0"/>
              </a:spcBef>
              <a:buFont typeface="Arial" panose="020B0604020202020204" pitchFamily="34" charset="0"/>
              <a:buChar char="•"/>
              <a:defRPr/>
            </a:pPr>
            <a:r>
              <a:rPr lang="sl-SI" sz="2300" dirty="0">
                <a:solidFill>
                  <a:srgbClr val="FF0000"/>
                </a:solidFill>
                <a:latin typeface="+mj-lt"/>
                <a:cs typeface="Arial" panose="020B0604020202020204" pitchFamily="34" charset="0"/>
              </a:rPr>
              <a:t>Pomočnik v biotehniki in oskrbi, </a:t>
            </a:r>
            <a:r>
              <a:rPr lang="sl-SI" sz="2300" dirty="0">
                <a:solidFill>
                  <a:schemeClr val="tx1"/>
                </a:solidFill>
                <a:latin typeface="+mj-lt"/>
                <a:cs typeface="Arial" panose="020B0604020202020204" pitchFamily="34" charset="0"/>
              </a:rPr>
              <a:t>Gimnazija in srednja šola Kočevje </a:t>
            </a:r>
            <a:r>
              <a:rPr lang="sl-SI" sz="2300" b="1" dirty="0">
                <a:solidFill>
                  <a:schemeClr val="tx1"/>
                </a:solidFill>
                <a:latin typeface="+mj-lt"/>
                <a:cs typeface="Arial" panose="020B0604020202020204" pitchFamily="34" charset="0"/>
              </a:rPr>
              <a:t>IN</a:t>
            </a:r>
            <a:r>
              <a:rPr lang="sl-SI" sz="2300" dirty="0">
                <a:solidFill>
                  <a:schemeClr val="tx1"/>
                </a:solidFill>
                <a:latin typeface="+mj-lt"/>
                <a:cs typeface="Arial" panose="020B0604020202020204" pitchFamily="34" charset="0"/>
              </a:rPr>
              <a:t> Šola za hortikulturo in vizualne umetnosti Celje;</a:t>
            </a:r>
            <a:endParaRPr lang="sl-SI" sz="2300" dirty="0">
              <a:latin typeface="+mj-lt"/>
              <a:cs typeface="Arial" panose="020B0604020202020204" pitchFamily="34" charset="0"/>
            </a:endParaRPr>
          </a:p>
          <a:p>
            <a:pPr marL="457200" lvl="1" indent="0">
              <a:spcBef>
                <a:spcPts val="0"/>
              </a:spcBef>
              <a:buNone/>
              <a:defRPr/>
            </a:pPr>
            <a:endParaRPr lang="sl-SI" sz="2300" i="1" dirty="0">
              <a:solidFill>
                <a:schemeClr val="tx1"/>
              </a:solidFill>
              <a:latin typeface="+mj-lt"/>
              <a:cs typeface="Arial" panose="020B0604020202020204" pitchFamily="34" charset="0"/>
            </a:endParaRPr>
          </a:p>
          <a:p>
            <a:pPr marL="381600" lvl="1" indent="-381600">
              <a:spcBef>
                <a:spcPts val="0"/>
              </a:spcBef>
              <a:buNone/>
              <a:defRPr/>
            </a:pPr>
            <a:r>
              <a:rPr lang="sl-SI" sz="2300" b="1" dirty="0">
                <a:solidFill>
                  <a:schemeClr val="tx1"/>
                </a:solidFill>
                <a:cs typeface="Arial" panose="020B0604020202020204" pitchFamily="34" charset="0"/>
              </a:rPr>
              <a:t>Izobraževalni program srednjega poklicnega izobraževanja (SPI): </a:t>
            </a:r>
            <a:endParaRPr lang="sl-SI" sz="2300" dirty="0">
              <a:solidFill>
                <a:schemeClr val="tx1"/>
              </a:solidFill>
              <a:cs typeface="Arial" panose="020B0604020202020204" pitchFamily="34" charset="0"/>
            </a:endParaRPr>
          </a:p>
          <a:p>
            <a:pPr lvl="1">
              <a:spcBef>
                <a:spcPts val="0"/>
              </a:spcBef>
              <a:buFont typeface="Arial" panose="020B0604020202020204" pitchFamily="34" charset="0"/>
              <a:buChar char="•"/>
              <a:defRPr/>
            </a:pPr>
            <a:r>
              <a:rPr lang="sl-SI" sz="2300" dirty="0">
                <a:solidFill>
                  <a:srgbClr val="FF0000"/>
                </a:solidFill>
                <a:cs typeface="Arial" panose="020B0604020202020204" pitchFamily="34" charset="0"/>
              </a:rPr>
              <a:t>Mehanik kmetijskih in delovnih strojev, </a:t>
            </a:r>
            <a:r>
              <a:rPr lang="sl-SI" sz="2300" dirty="0">
                <a:solidFill>
                  <a:schemeClr val="tx1"/>
                </a:solidFill>
                <a:cs typeface="Arial" panose="020B0604020202020204" pitchFamily="34" charset="0"/>
              </a:rPr>
              <a:t>Biotehniška šola Rakičan </a:t>
            </a:r>
            <a:r>
              <a:rPr lang="sl-SI" sz="2300" i="1" dirty="0">
                <a:solidFill>
                  <a:schemeClr val="tx1"/>
                </a:solidFill>
                <a:cs typeface="Arial" panose="020B0604020202020204" pitchFamily="34" charset="0"/>
              </a:rPr>
              <a:t>(ponovno);</a:t>
            </a:r>
            <a:endParaRPr lang="sl-SI" sz="2300" dirty="0">
              <a:solidFill>
                <a:schemeClr val="tx1"/>
              </a:solidFill>
              <a:cs typeface="Arial" panose="020B0604020202020204" pitchFamily="34" charset="0"/>
            </a:endParaRPr>
          </a:p>
          <a:p>
            <a:pPr marL="381600" lvl="1" indent="-381600">
              <a:spcBef>
                <a:spcPts val="0"/>
              </a:spcBef>
              <a:buNone/>
              <a:defRPr/>
            </a:pPr>
            <a:endParaRPr lang="sl-SI" sz="2300" b="1" dirty="0">
              <a:solidFill>
                <a:schemeClr val="tx1"/>
              </a:solidFill>
              <a:latin typeface="+mj-lt"/>
              <a:cs typeface="Arial" panose="020B0604020202020204" pitchFamily="34" charset="0"/>
            </a:endParaRPr>
          </a:p>
          <a:p>
            <a:pPr marL="381600" lvl="1" indent="-381600">
              <a:spcBef>
                <a:spcPts val="0"/>
              </a:spcBef>
              <a:buNone/>
              <a:defRPr/>
            </a:pPr>
            <a:r>
              <a:rPr lang="sl-SI" sz="2300" b="1" dirty="0">
                <a:solidFill>
                  <a:schemeClr val="tx1"/>
                </a:solidFill>
                <a:latin typeface="+mj-lt"/>
                <a:cs typeface="Arial" panose="020B0604020202020204" pitchFamily="34" charset="0"/>
              </a:rPr>
              <a:t>Izobraževalni program srednjega strokovnega izobraževanja (SSI): </a:t>
            </a:r>
            <a:endParaRPr lang="sl-SI" sz="2300" dirty="0">
              <a:solidFill>
                <a:schemeClr val="tx1"/>
              </a:solidFill>
              <a:latin typeface="+mj-lt"/>
              <a:cs typeface="Arial" panose="020B0604020202020204" pitchFamily="34" charset="0"/>
            </a:endParaRPr>
          </a:p>
          <a:p>
            <a:pPr lvl="1">
              <a:spcBef>
                <a:spcPts val="0"/>
              </a:spcBef>
              <a:buFont typeface="Arial" panose="020B0604020202020204" pitchFamily="34" charset="0"/>
              <a:buChar char="•"/>
              <a:defRPr/>
            </a:pPr>
            <a:r>
              <a:rPr lang="sl-SI" sz="2300" dirty="0">
                <a:solidFill>
                  <a:srgbClr val="FF0000"/>
                </a:solidFill>
                <a:latin typeface="+mj-lt"/>
                <a:cs typeface="Arial" panose="020B0604020202020204" pitchFamily="34" charset="0"/>
              </a:rPr>
              <a:t>Farmacevtski tehnik, </a:t>
            </a:r>
            <a:r>
              <a:rPr lang="sl-SI" sz="2300" dirty="0">
                <a:solidFill>
                  <a:schemeClr val="tx1"/>
                </a:solidFill>
                <a:latin typeface="+mj-lt"/>
                <a:cs typeface="Arial" panose="020B0604020202020204" pitchFamily="34" charset="0"/>
              </a:rPr>
              <a:t>Gimnazija Murska Sobota;</a:t>
            </a:r>
          </a:p>
          <a:p>
            <a:pPr marL="402336" lvl="1" indent="0">
              <a:spcBef>
                <a:spcPts val="0"/>
              </a:spcBef>
              <a:buNone/>
              <a:defRPr/>
            </a:pPr>
            <a:endParaRPr lang="sl-SI" sz="2300" dirty="0">
              <a:latin typeface="+mj-lt"/>
              <a:cs typeface="Arial" panose="020B0604020202020204" pitchFamily="34" charset="0"/>
            </a:endParaRPr>
          </a:p>
          <a:p>
            <a:pPr marL="57150" indent="0">
              <a:spcBef>
                <a:spcPts val="0"/>
              </a:spcBef>
              <a:buNone/>
              <a:defRPr/>
            </a:pPr>
            <a:r>
              <a:rPr lang="sl-SI" sz="2300" b="1" dirty="0">
                <a:solidFill>
                  <a:schemeClr val="tx1"/>
                </a:solidFill>
                <a:latin typeface="+mj-lt"/>
                <a:cs typeface="Arial" panose="020B0604020202020204" pitchFamily="34" charset="0"/>
              </a:rPr>
              <a:t>Izobraževalni program gimnazijskega izobraževanja:</a:t>
            </a:r>
          </a:p>
          <a:p>
            <a:pPr marL="857250" lvl="1" indent="-342900">
              <a:spcBef>
                <a:spcPts val="0"/>
              </a:spcBef>
              <a:buFont typeface="Arial" panose="020B0604020202020204" pitchFamily="34" charset="0"/>
              <a:buChar char="•"/>
              <a:defRPr/>
            </a:pPr>
            <a:r>
              <a:rPr lang="sl-SI" sz="2300" dirty="0">
                <a:solidFill>
                  <a:srgbClr val="FF0000"/>
                </a:solidFill>
                <a:latin typeface="+mj-lt"/>
                <a:cs typeface="Arial" panose="020B0604020202020204" pitchFamily="34" charset="0"/>
              </a:rPr>
              <a:t>Umetniška gimnazija – smer gledališče in film, </a:t>
            </a:r>
            <a:r>
              <a:rPr lang="sl-SI" sz="2300" dirty="0">
                <a:solidFill>
                  <a:schemeClr val="tx1"/>
                </a:solidFill>
                <a:latin typeface="+mj-lt"/>
                <a:cs typeface="Arial" panose="020B0604020202020204" pitchFamily="34" charset="0"/>
              </a:rPr>
              <a:t>Gimnazija Brežice.</a:t>
            </a:r>
            <a:endParaRPr lang="sl-SI" sz="2300" i="1" dirty="0">
              <a:solidFill>
                <a:schemeClr val="tx1"/>
              </a:solidFill>
              <a:latin typeface="+mj-lt"/>
              <a:cs typeface="Arial" panose="020B0604020202020204" pitchFamily="34" charset="0"/>
            </a:endParaRPr>
          </a:p>
          <a:p>
            <a:pPr marL="114300" indent="0">
              <a:spcBef>
                <a:spcPts val="0"/>
              </a:spcBef>
              <a:buNone/>
              <a:defRPr/>
            </a:pPr>
            <a:endParaRPr lang="sl-SI" sz="2600" b="1" i="1" dirty="0">
              <a:solidFill>
                <a:schemeClr val="tx1"/>
              </a:solidFill>
              <a:latin typeface="+mj-lt"/>
              <a:cs typeface="Arial" panose="020B0604020202020204" pitchFamily="34" charset="0"/>
            </a:endParaRPr>
          </a:p>
          <a:p>
            <a:pPr marL="114300" indent="0">
              <a:spcBef>
                <a:spcPts val="0"/>
              </a:spcBef>
              <a:buNone/>
              <a:defRPr/>
            </a:pPr>
            <a:r>
              <a:rPr lang="sl-SI" sz="1700" b="1" i="1" u="sng" dirty="0">
                <a:solidFill>
                  <a:schemeClr val="tx1"/>
                </a:solidFill>
              </a:rPr>
              <a:t>POGOJ:</a:t>
            </a:r>
            <a:r>
              <a:rPr lang="sl-SI" sz="1700" i="1" dirty="0">
                <a:solidFill>
                  <a:schemeClr val="tx1"/>
                </a:solidFill>
              </a:rPr>
              <a:t> šole bodo nov program izvajale, če bodo do roka za prijave (2. 4. 2026) prejele na programu SPI vsaj 15 prijav, na programih SSI in GIM pa vsaj 20 prijav. </a:t>
            </a:r>
          </a:p>
          <a:p>
            <a:pPr marL="57150" indent="0">
              <a:spcBef>
                <a:spcPts val="0"/>
              </a:spcBef>
              <a:buNone/>
              <a:defRPr/>
            </a:pPr>
            <a:endParaRPr lang="sl-SI" sz="2400" b="1" dirty="0"/>
          </a:p>
          <a:p>
            <a:pPr marL="457200" lvl="1" indent="0">
              <a:spcBef>
                <a:spcPts val="0"/>
              </a:spcBef>
              <a:buNone/>
              <a:defRPr/>
            </a:pPr>
            <a:endParaRPr lang="sl-SI" sz="2000" b="1" dirty="0">
              <a:solidFill>
                <a:srgbClr val="FF0000"/>
              </a:solidFill>
            </a:endParaRPr>
          </a:p>
          <a:p>
            <a:pPr marL="457200" lvl="1" indent="0">
              <a:lnSpc>
                <a:spcPct val="80000"/>
              </a:lnSpc>
              <a:buNone/>
              <a:defRPr/>
            </a:pPr>
            <a:endParaRPr lang="sl-SI" sz="2000" i="1" dirty="0"/>
          </a:p>
          <a:p>
            <a:pPr marL="457200" lvl="1" indent="0">
              <a:lnSpc>
                <a:spcPct val="80000"/>
              </a:lnSpc>
              <a:buNone/>
              <a:defRPr/>
            </a:pPr>
            <a:endParaRPr lang="sl-SI" sz="2000" i="1" dirty="0"/>
          </a:p>
          <a:p>
            <a:pPr marL="800100" lvl="1" indent="-342900">
              <a:lnSpc>
                <a:spcPct val="80000"/>
              </a:lnSpc>
              <a:defRPr/>
            </a:pPr>
            <a:endParaRPr lang="sl-SI" sz="2000" b="1" dirty="0"/>
          </a:p>
          <a:p>
            <a:pPr marL="381000" indent="-381000">
              <a:lnSpc>
                <a:spcPct val="80000"/>
              </a:lnSpc>
              <a:buNone/>
              <a:defRPr/>
            </a:pPr>
            <a:endParaRPr lang="sl-SI" sz="2800" b="1" dirty="0"/>
          </a:p>
          <a:p>
            <a:pPr marL="381000" indent="-381000">
              <a:lnSpc>
                <a:spcPct val="80000"/>
              </a:lnSpc>
              <a:buNone/>
              <a:defRPr/>
            </a:pPr>
            <a:endParaRPr lang="sl-SI" sz="2800" b="1" dirty="0"/>
          </a:p>
        </p:txBody>
      </p:sp>
    </p:spTree>
    <p:extLst>
      <p:ext uri="{BB962C8B-B14F-4D97-AF65-F5344CB8AC3E}">
        <p14:creationId xmlns:p14="http://schemas.microsoft.com/office/powerpoint/2010/main" val="2220370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4294967295"/>
          </p:nvPr>
        </p:nvSpPr>
        <p:spPr>
          <a:xfrm>
            <a:off x="589916" y="228600"/>
            <a:ext cx="9203308" cy="6400800"/>
          </a:xfrm>
          <a:noFill/>
          <a:ln>
            <a:solidFill>
              <a:schemeClr val="accent1">
                <a:alpha val="0"/>
              </a:schemeClr>
            </a:solidFill>
          </a:ln>
          <a:effectLst>
            <a:outerShdw sx="1000" sy="1000" algn="ctr" rotWithShape="0">
              <a:srgbClr val="000000"/>
            </a:outerShdw>
            <a:reflection endPos="0" dist="50800" dir="5400000" sy="-100000" algn="bl" rotWithShape="0"/>
          </a:effectLst>
        </p:spPr>
        <p:txBody>
          <a:bodyPr>
            <a:normAutofit fontScale="25000" lnSpcReduction="20000"/>
          </a:bodyPr>
          <a:lstStyle/>
          <a:p>
            <a:pPr marL="381000" indent="-381000" algn="ctr">
              <a:lnSpc>
                <a:spcPct val="120000"/>
              </a:lnSpc>
              <a:spcBef>
                <a:spcPts val="0"/>
              </a:spcBef>
              <a:buNone/>
              <a:defRPr/>
            </a:pPr>
            <a:r>
              <a:rPr lang="sl-SI" sz="8800" b="1" dirty="0">
                <a:solidFill>
                  <a:srgbClr val="FF0000"/>
                </a:solidFill>
                <a:latin typeface="+mj-lt"/>
                <a:cs typeface="Arial" panose="020B0604020202020204" pitchFamily="34" charset="0"/>
              </a:rPr>
              <a:t>VAJENIŠKA IZVEDBA NEKATERIH PROGRAMOV</a:t>
            </a:r>
          </a:p>
          <a:p>
            <a:pPr marL="0" indent="0">
              <a:lnSpc>
                <a:spcPct val="120000"/>
              </a:lnSpc>
              <a:spcBef>
                <a:spcPts val="0"/>
              </a:spcBef>
              <a:buNone/>
            </a:pPr>
            <a:endParaRPr lang="sl-SI" sz="2100" dirty="0">
              <a:latin typeface="+mj-lt"/>
              <a:cs typeface="Arial" panose="020B0604020202020204" pitchFamily="34" charset="0"/>
            </a:endParaRPr>
          </a:p>
          <a:p>
            <a:pPr marL="0" indent="0">
              <a:lnSpc>
                <a:spcPct val="120000"/>
              </a:lnSpc>
              <a:spcBef>
                <a:spcPts val="0"/>
              </a:spcBef>
              <a:buNone/>
            </a:pPr>
            <a:r>
              <a:rPr lang="sl-SI" sz="6800" dirty="0">
                <a:solidFill>
                  <a:schemeClr val="tx1"/>
                </a:solidFill>
                <a:latin typeface="+mj-lt"/>
                <a:cs typeface="Arial" panose="020B0604020202020204" pitchFamily="34" charset="0"/>
              </a:rPr>
              <a:t>Mreža šol in vajeniških programov </a:t>
            </a:r>
            <a:r>
              <a:rPr lang="sl-SI" sz="6800" b="1" dirty="0">
                <a:solidFill>
                  <a:schemeClr val="tx1"/>
                </a:solidFill>
                <a:latin typeface="+mj-lt"/>
                <a:cs typeface="Arial" panose="020B0604020202020204" pitchFamily="34" charset="0"/>
              </a:rPr>
              <a:t>se v 2026/2027 nič ne spreminja</a:t>
            </a:r>
            <a:r>
              <a:rPr lang="sl-SI" sz="6800" i="1" dirty="0">
                <a:solidFill>
                  <a:schemeClr val="tx1"/>
                </a:solidFill>
                <a:latin typeface="+mj-lt"/>
                <a:cs typeface="Arial" panose="020B0604020202020204" pitchFamily="34" charset="0"/>
              </a:rPr>
              <a:t>:</a:t>
            </a:r>
          </a:p>
          <a:p>
            <a:pPr marL="0" indent="0">
              <a:lnSpc>
                <a:spcPct val="120000"/>
              </a:lnSpc>
              <a:spcBef>
                <a:spcPts val="0"/>
              </a:spcBef>
              <a:buNone/>
            </a:pPr>
            <a:endParaRPr lang="sl-SI" sz="6800" dirty="0">
              <a:latin typeface="+mj-lt"/>
              <a:cs typeface="Arial" panose="020B0604020202020204" pitchFamily="34" charset="0"/>
            </a:endParaRPr>
          </a:p>
          <a:p>
            <a:pPr marL="0" indent="0">
              <a:lnSpc>
                <a:spcPct val="120000"/>
              </a:lnSpc>
              <a:spcBef>
                <a:spcPts val="0"/>
              </a:spcBef>
              <a:buNone/>
            </a:pPr>
            <a:r>
              <a:rPr lang="sl-SI" sz="6800" b="1" dirty="0">
                <a:solidFill>
                  <a:srgbClr val="0070C0"/>
                </a:solidFill>
                <a:latin typeface="+mj-lt"/>
                <a:cs typeface="Arial" panose="020B0604020202020204" pitchFamily="34" charset="0"/>
              </a:rPr>
              <a:t>V mreži bo 21 VAJENIŠKIH PROGRAMOV na 18 šolah:</a:t>
            </a:r>
          </a:p>
          <a:p>
            <a:pPr>
              <a:lnSpc>
                <a:spcPct val="120000"/>
              </a:lnSpc>
              <a:spcBef>
                <a:spcPts val="0"/>
              </a:spcBef>
            </a:pPr>
            <a:r>
              <a:rPr lang="sl-SI" sz="6800" b="1" dirty="0">
                <a:solidFill>
                  <a:schemeClr val="tx1"/>
                </a:solidFill>
                <a:latin typeface="+mj-lt"/>
                <a:ea typeface="Times New Roman" panose="02020603050405020304" pitchFamily="18" charset="0"/>
                <a:cs typeface="Arial" panose="020B0604020202020204" pitchFamily="34" charset="0"/>
              </a:rPr>
              <a:t>Mizar</a:t>
            </a:r>
            <a:r>
              <a:rPr lang="sl-SI" sz="6800" dirty="0">
                <a:solidFill>
                  <a:schemeClr val="tx1"/>
                </a:solidFill>
                <a:latin typeface="+mj-lt"/>
                <a:ea typeface="Times New Roman" panose="02020603050405020304" pitchFamily="18" charset="0"/>
                <a:cs typeface="Arial" panose="020B0604020202020204" pitchFamily="34" charset="0"/>
              </a:rPr>
              <a:t> na ŠC Novo mesto, ŠC Slovenj Gradec, ŠC Nova Gorica, ŠC Škofja Loka in Lesarski šoli Maribor,</a:t>
            </a:r>
          </a:p>
          <a:p>
            <a:pPr>
              <a:lnSpc>
                <a:spcPct val="120000"/>
              </a:lnSpc>
              <a:spcBef>
                <a:spcPts val="0"/>
              </a:spcBef>
            </a:pPr>
            <a:r>
              <a:rPr lang="sl-SI" sz="6800" b="1" dirty="0">
                <a:solidFill>
                  <a:schemeClr val="tx1"/>
                </a:solidFill>
                <a:latin typeface="+mj-lt"/>
                <a:ea typeface="Times New Roman" panose="02020603050405020304" pitchFamily="18" charset="0"/>
                <a:cs typeface="Arial" panose="020B0604020202020204" pitchFamily="34" charset="0"/>
              </a:rPr>
              <a:t>Kamnosek</a:t>
            </a:r>
            <a:r>
              <a:rPr lang="sl-SI" sz="6800" dirty="0">
                <a:solidFill>
                  <a:schemeClr val="tx1"/>
                </a:solidFill>
                <a:latin typeface="+mj-lt"/>
                <a:ea typeface="Times New Roman" panose="02020603050405020304" pitchFamily="18" charset="0"/>
                <a:cs typeface="Arial" panose="020B0604020202020204" pitchFamily="34" charset="0"/>
              </a:rPr>
              <a:t> na Srednji gradbeni, geodetski, okoljevarstveni šoli in strokovni gimnaziji Ljubljana, </a:t>
            </a:r>
          </a:p>
          <a:p>
            <a:pPr>
              <a:lnSpc>
                <a:spcPct val="120000"/>
              </a:lnSpc>
              <a:spcBef>
                <a:spcPts val="0"/>
              </a:spcBef>
            </a:pPr>
            <a:r>
              <a:rPr lang="sl-SI" sz="6800" b="1" dirty="0">
                <a:solidFill>
                  <a:schemeClr val="tx1"/>
                </a:solidFill>
                <a:latin typeface="+mj-lt"/>
                <a:ea typeface="Times New Roman" panose="02020603050405020304" pitchFamily="18" charset="0"/>
                <a:cs typeface="Arial" panose="020B0604020202020204" pitchFamily="34" charset="0"/>
              </a:rPr>
              <a:t>Oblikovalec kovin - orodjar</a:t>
            </a:r>
            <a:r>
              <a:rPr lang="sl-SI" sz="6800" dirty="0">
                <a:solidFill>
                  <a:schemeClr val="tx1"/>
                </a:solidFill>
                <a:latin typeface="+mj-lt"/>
                <a:ea typeface="Times New Roman" panose="02020603050405020304" pitchFamily="18" charset="0"/>
                <a:cs typeface="Arial" panose="020B0604020202020204" pitchFamily="34" charset="0"/>
              </a:rPr>
              <a:t> na SIC Ljubljana - </a:t>
            </a:r>
            <a:r>
              <a:rPr lang="sl-SI" sz="6800" dirty="0">
                <a:solidFill>
                  <a:schemeClr val="tx1"/>
                </a:solidFill>
                <a:latin typeface="+mj-lt"/>
                <a:cs typeface="Arial" panose="020B0604020202020204" pitchFamily="34" charset="0"/>
              </a:rPr>
              <a:t>Srednji šoli za strojništvo in </a:t>
            </a:r>
            <a:r>
              <a:rPr lang="sl-SI" sz="6800" dirty="0" err="1">
                <a:solidFill>
                  <a:schemeClr val="tx1"/>
                </a:solidFill>
                <a:latin typeface="+mj-lt"/>
                <a:cs typeface="Arial" panose="020B0604020202020204" pitchFamily="34" charset="0"/>
              </a:rPr>
              <a:t>mehatroniko</a:t>
            </a:r>
            <a:r>
              <a:rPr lang="sl-SI" sz="6800" dirty="0">
                <a:solidFill>
                  <a:schemeClr val="tx1"/>
                </a:solidFill>
                <a:latin typeface="+mj-lt"/>
                <a:cs typeface="Arial" panose="020B0604020202020204" pitchFamily="34" charset="0"/>
              </a:rPr>
              <a:t>, </a:t>
            </a:r>
            <a:r>
              <a:rPr lang="sl-SI" sz="6800" dirty="0">
                <a:solidFill>
                  <a:schemeClr val="tx1"/>
                </a:solidFill>
                <a:latin typeface="+mj-lt"/>
                <a:ea typeface="Times New Roman" panose="02020603050405020304" pitchFamily="18" charset="0"/>
                <a:cs typeface="Arial" panose="020B0604020202020204" pitchFamily="34" charset="0"/>
              </a:rPr>
              <a:t>ŠC Škofja Loka, ŠC Novo mesto, ŠC Nova Gorica, na Tehniškem šolskem centru Maribor, ŠC Ptuj ter Srednji poklicni in tehniški šoli Murska Sobota, </a:t>
            </a:r>
          </a:p>
          <a:p>
            <a:pPr>
              <a:lnSpc>
                <a:spcPct val="120000"/>
              </a:lnSpc>
              <a:spcBef>
                <a:spcPts val="0"/>
              </a:spcBef>
            </a:pPr>
            <a:r>
              <a:rPr lang="sl-SI" sz="6800" b="1" dirty="0">
                <a:solidFill>
                  <a:schemeClr val="tx1"/>
                </a:solidFill>
                <a:latin typeface="+mj-lt"/>
                <a:ea typeface="Times New Roman" panose="02020603050405020304" pitchFamily="18" charset="0"/>
                <a:cs typeface="Arial" panose="020B0604020202020204" pitchFamily="34" charset="0"/>
              </a:rPr>
              <a:t>Gastronomske in hotelirske storitve</a:t>
            </a:r>
            <a:r>
              <a:rPr lang="sl-SI" sz="6800" dirty="0">
                <a:solidFill>
                  <a:schemeClr val="tx1"/>
                </a:solidFill>
                <a:latin typeface="+mj-lt"/>
                <a:ea typeface="Times New Roman" panose="02020603050405020304" pitchFamily="18" charset="0"/>
                <a:cs typeface="Arial" panose="020B0604020202020204" pitchFamily="34" charset="0"/>
              </a:rPr>
              <a:t> na Srednji šoli Izola in Srednji šoli za gostinstvo in turizem Radenci, </a:t>
            </a:r>
          </a:p>
          <a:p>
            <a:pPr>
              <a:lnSpc>
                <a:spcPct val="120000"/>
              </a:lnSpc>
              <a:spcBef>
                <a:spcPts val="0"/>
              </a:spcBef>
            </a:pPr>
            <a:r>
              <a:rPr lang="sl-SI" sz="6800" b="1" dirty="0">
                <a:solidFill>
                  <a:schemeClr val="tx1"/>
                </a:solidFill>
                <a:latin typeface="+mj-lt"/>
                <a:ea typeface="Times New Roman" panose="02020603050405020304" pitchFamily="18" charset="0"/>
                <a:cs typeface="Arial" panose="020B0604020202020204" pitchFamily="34" charset="0"/>
              </a:rPr>
              <a:t>Steklar</a:t>
            </a:r>
            <a:r>
              <a:rPr lang="sl-SI" sz="6800" dirty="0">
                <a:solidFill>
                  <a:schemeClr val="tx1"/>
                </a:solidFill>
                <a:latin typeface="+mj-lt"/>
                <a:ea typeface="Times New Roman" panose="02020603050405020304" pitchFamily="18" charset="0"/>
                <a:cs typeface="Arial" panose="020B0604020202020204" pitchFamily="34" charset="0"/>
              </a:rPr>
              <a:t> na ŠC Rogaška Slatina, </a:t>
            </a:r>
          </a:p>
          <a:p>
            <a:pPr>
              <a:lnSpc>
                <a:spcPct val="120000"/>
              </a:lnSpc>
              <a:spcBef>
                <a:spcPts val="0"/>
              </a:spcBef>
            </a:pPr>
            <a:r>
              <a:rPr lang="sl-SI" sz="6800" b="1" dirty="0">
                <a:solidFill>
                  <a:schemeClr val="tx1"/>
                </a:solidFill>
                <a:latin typeface="+mj-lt"/>
                <a:ea typeface="Times New Roman" panose="02020603050405020304" pitchFamily="18" charset="0"/>
                <a:cs typeface="Arial" panose="020B0604020202020204" pitchFamily="34" charset="0"/>
              </a:rPr>
              <a:t>Papirničar </a:t>
            </a:r>
            <a:r>
              <a:rPr lang="sl-SI" sz="6800" dirty="0">
                <a:solidFill>
                  <a:schemeClr val="tx1"/>
                </a:solidFill>
                <a:latin typeface="+mj-lt"/>
                <a:ea typeface="Times New Roman" panose="02020603050405020304" pitchFamily="18" charset="0"/>
                <a:cs typeface="Arial" panose="020B0604020202020204" pitchFamily="34" charset="0"/>
              </a:rPr>
              <a:t>na SIC Ljubljana - </a:t>
            </a:r>
            <a:r>
              <a:rPr lang="sl-SI" sz="6800" dirty="0">
                <a:solidFill>
                  <a:schemeClr val="tx1"/>
                </a:solidFill>
                <a:latin typeface="+mj-lt"/>
                <a:cs typeface="Arial" panose="020B0604020202020204" pitchFamily="34" charset="0"/>
              </a:rPr>
              <a:t>Srednji šoli za strojništvo in </a:t>
            </a:r>
            <a:r>
              <a:rPr lang="sl-SI" sz="6800" dirty="0" err="1">
                <a:solidFill>
                  <a:schemeClr val="tx1"/>
                </a:solidFill>
                <a:latin typeface="+mj-lt"/>
                <a:cs typeface="Arial" panose="020B0604020202020204" pitchFamily="34" charset="0"/>
              </a:rPr>
              <a:t>mehatroniko</a:t>
            </a:r>
            <a:r>
              <a:rPr lang="sl-SI" sz="6800" dirty="0">
                <a:solidFill>
                  <a:schemeClr val="tx1"/>
                </a:solidFill>
                <a:latin typeface="+mj-lt"/>
                <a:cs typeface="Arial" panose="020B0604020202020204" pitchFamily="34" charset="0"/>
              </a:rPr>
              <a:t> </a:t>
            </a:r>
            <a:r>
              <a:rPr lang="sl-SI" sz="6800" dirty="0">
                <a:solidFill>
                  <a:srgbClr val="00B050"/>
                </a:solidFill>
                <a:latin typeface="+mj-lt"/>
                <a:ea typeface="Times New Roman" panose="02020603050405020304" pitchFamily="18" charset="0"/>
                <a:cs typeface="Arial" panose="020B0604020202020204" pitchFamily="34" charset="0"/>
              </a:rPr>
              <a:t>(</a:t>
            </a:r>
            <a:r>
              <a:rPr lang="sl-SI" sz="6800" i="1" dirty="0">
                <a:solidFill>
                  <a:srgbClr val="00B050"/>
                </a:solidFill>
                <a:latin typeface="+mj-lt"/>
                <a:ea typeface="Times New Roman" panose="02020603050405020304" pitchFamily="18" charset="0"/>
                <a:cs typeface="Arial" panose="020B0604020202020204" pitchFamily="34" charset="0"/>
              </a:rPr>
              <a:t>program se bo izvajal samo v vajeniški obliki</a:t>
            </a:r>
            <a:r>
              <a:rPr lang="sl-SI" sz="6800" dirty="0">
                <a:solidFill>
                  <a:srgbClr val="00B050"/>
                </a:solidFill>
                <a:latin typeface="+mj-lt"/>
                <a:ea typeface="Times New Roman" panose="02020603050405020304" pitchFamily="18" charset="0"/>
                <a:cs typeface="Arial" panose="020B0604020202020204" pitchFamily="34" charset="0"/>
              </a:rPr>
              <a:t>), </a:t>
            </a:r>
          </a:p>
          <a:p>
            <a:pPr>
              <a:lnSpc>
                <a:spcPct val="120000"/>
              </a:lnSpc>
              <a:spcBef>
                <a:spcPts val="0"/>
              </a:spcBef>
            </a:pPr>
            <a:r>
              <a:rPr lang="sl-SI" sz="6800" b="1" dirty="0">
                <a:solidFill>
                  <a:schemeClr val="tx1"/>
                </a:solidFill>
                <a:latin typeface="+mj-lt"/>
                <a:ea typeface="Times New Roman" panose="02020603050405020304" pitchFamily="18" charset="0"/>
                <a:cs typeface="Arial" panose="020B0604020202020204" pitchFamily="34" charset="0"/>
              </a:rPr>
              <a:t>Slikopleskar – črkoslikar</a:t>
            </a:r>
            <a:r>
              <a:rPr lang="sl-SI" sz="6800" dirty="0">
                <a:solidFill>
                  <a:schemeClr val="tx1"/>
                </a:solidFill>
                <a:latin typeface="+mj-lt"/>
                <a:ea typeface="Times New Roman" panose="02020603050405020304" pitchFamily="18" charset="0"/>
                <a:cs typeface="Arial" panose="020B0604020202020204" pitchFamily="34" charset="0"/>
              </a:rPr>
              <a:t> na ŠC Kranj in Srednji gradbeni šoli in gimnaziji Maribor,</a:t>
            </a:r>
          </a:p>
          <a:p>
            <a:pPr>
              <a:lnSpc>
                <a:spcPct val="120000"/>
              </a:lnSpc>
              <a:spcBef>
                <a:spcPts val="0"/>
              </a:spcBef>
            </a:pPr>
            <a:r>
              <a:rPr lang="sl-SI" sz="6800" b="1" dirty="0">
                <a:solidFill>
                  <a:schemeClr val="tx1"/>
                </a:solidFill>
                <a:latin typeface="+mj-lt"/>
                <a:ea typeface="Times New Roman" panose="02020603050405020304" pitchFamily="18" charset="0"/>
                <a:cs typeface="Arial" panose="020B0604020202020204" pitchFamily="34" charset="0"/>
              </a:rPr>
              <a:t>Strojni mehanik</a:t>
            </a:r>
            <a:r>
              <a:rPr lang="sl-SI" sz="6800" dirty="0">
                <a:solidFill>
                  <a:schemeClr val="tx1"/>
                </a:solidFill>
                <a:latin typeface="+mj-lt"/>
                <a:ea typeface="Times New Roman" panose="02020603050405020304" pitchFamily="18" charset="0"/>
                <a:cs typeface="Arial" panose="020B0604020202020204" pitchFamily="34" charset="0"/>
              </a:rPr>
              <a:t> na ŠC Novo mesto, ŠC Škofja Loka, ŠC Velenje in ŠC Krško – Sevnica,</a:t>
            </a:r>
          </a:p>
          <a:p>
            <a:pPr>
              <a:lnSpc>
                <a:spcPct val="120000"/>
              </a:lnSpc>
              <a:spcBef>
                <a:spcPts val="0"/>
              </a:spcBef>
            </a:pPr>
            <a:r>
              <a:rPr lang="sl-SI" sz="6800" b="1" dirty="0">
                <a:solidFill>
                  <a:schemeClr val="tx1"/>
                </a:solidFill>
                <a:latin typeface="+mj-lt"/>
                <a:ea typeface="Times New Roman" panose="02020603050405020304" pitchFamily="18" charset="0"/>
                <a:cs typeface="Arial" panose="020B0604020202020204" pitchFamily="34" charset="0"/>
              </a:rPr>
              <a:t>Zidar</a:t>
            </a:r>
            <a:r>
              <a:rPr lang="sl-SI" sz="6800" dirty="0">
                <a:solidFill>
                  <a:schemeClr val="tx1"/>
                </a:solidFill>
                <a:latin typeface="+mj-lt"/>
                <a:ea typeface="Times New Roman" panose="02020603050405020304" pitchFamily="18" charset="0"/>
                <a:cs typeface="Arial" panose="020B0604020202020204" pitchFamily="34" charset="0"/>
              </a:rPr>
              <a:t> na ŠC Kranj, ŠC Novo mesto, Srednji gradbeni, geodetski, okoljevarstveni šoli in strokovni gimnaziji  Ljubljana ter Srednji gradbeni šoli in gimnaziji Maribor,</a:t>
            </a:r>
          </a:p>
          <a:p>
            <a:pPr>
              <a:lnSpc>
                <a:spcPct val="120000"/>
              </a:lnSpc>
              <a:spcBef>
                <a:spcPts val="0"/>
              </a:spcBef>
            </a:pPr>
            <a:r>
              <a:rPr lang="sl-SI" sz="6800" b="1" dirty="0">
                <a:solidFill>
                  <a:schemeClr val="tx1"/>
                </a:solidFill>
                <a:latin typeface="+mj-lt"/>
                <a:ea typeface="Times New Roman" panose="02020603050405020304" pitchFamily="18" charset="0"/>
                <a:cs typeface="Arial" panose="020B0604020202020204" pitchFamily="34" charset="0"/>
              </a:rPr>
              <a:t>Elektrikar</a:t>
            </a:r>
            <a:r>
              <a:rPr lang="sl-SI" sz="6800" dirty="0">
                <a:solidFill>
                  <a:schemeClr val="tx1"/>
                </a:solidFill>
                <a:latin typeface="+mj-lt"/>
                <a:ea typeface="Times New Roman" panose="02020603050405020304" pitchFamily="18" charset="0"/>
                <a:cs typeface="Arial" panose="020B0604020202020204" pitchFamily="34" charset="0"/>
              </a:rPr>
              <a:t> na ŠC Kranj in ŠC Velenje,</a:t>
            </a:r>
          </a:p>
          <a:p>
            <a:pPr marL="457200" lvl="1" indent="0">
              <a:spcBef>
                <a:spcPts val="0"/>
              </a:spcBef>
              <a:buNone/>
              <a:defRPr/>
            </a:pPr>
            <a:endParaRPr lang="sl-SI" sz="6400" b="1" dirty="0">
              <a:latin typeface="Arial" panose="020B0604020202020204" pitchFamily="34" charset="0"/>
              <a:cs typeface="Arial" panose="020B0604020202020204" pitchFamily="34" charset="0"/>
            </a:endParaRPr>
          </a:p>
          <a:p>
            <a:pPr marL="57150" indent="0">
              <a:spcBef>
                <a:spcPts val="0"/>
              </a:spcBef>
              <a:buNone/>
              <a:defRPr/>
            </a:pPr>
            <a:endParaRPr lang="sl-SI" sz="6400" b="1" dirty="0">
              <a:latin typeface="Arial" panose="020B0604020202020204" pitchFamily="34" charset="0"/>
              <a:cs typeface="Arial" panose="020B0604020202020204" pitchFamily="34" charset="0"/>
            </a:endParaRPr>
          </a:p>
          <a:p>
            <a:pPr marL="457200" lvl="1" indent="0">
              <a:spcBef>
                <a:spcPts val="0"/>
              </a:spcBef>
              <a:buNone/>
              <a:defRPr/>
            </a:pPr>
            <a:endParaRPr lang="sl-SI" sz="6400" b="1" dirty="0">
              <a:solidFill>
                <a:srgbClr val="FF0000"/>
              </a:solidFill>
              <a:latin typeface="Arial" panose="020B0604020202020204" pitchFamily="34" charset="0"/>
              <a:cs typeface="Arial" panose="020B0604020202020204" pitchFamily="34" charset="0"/>
            </a:endParaRPr>
          </a:p>
          <a:p>
            <a:pPr marL="457200" lvl="1" indent="0">
              <a:lnSpc>
                <a:spcPct val="80000"/>
              </a:lnSpc>
              <a:buNone/>
              <a:defRPr/>
            </a:pPr>
            <a:endParaRPr lang="sl-SI" sz="6400" i="1" dirty="0">
              <a:latin typeface="Arial" panose="020B0604020202020204" pitchFamily="34" charset="0"/>
              <a:cs typeface="Arial" panose="020B0604020202020204" pitchFamily="34" charset="0"/>
            </a:endParaRPr>
          </a:p>
          <a:p>
            <a:pPr marL="457200" lvl="1" indent="0">
              <a:lnSpc>
                <a:spcPct val="80000"/>
              </a:lnSpc>
              <a:buNone/>
              <a:defRPr/>
            </a:pPr>
            <a:endParaRPr lang="sl-SI" sz="2000" i="1" dirty="0"/>
          </a:p>
          <a:p>
            <a:pPr marL="800100" lvl="1" indent="-342900">
              <a:lnSpc>
                <a:spcPct val="80000"/>
              </a:lnSpc>
              <a:defRPr/>
            </a:pPr>
            <a:endParaRPr lang="sl-SI" sz="2000" b="1" dirty="0"/>
          </a:p>
          <a:p>
            <a:pPr marL="381000" indent="-381000">
              <a:lnSpc>
                <a:spcPct val="80000"/>
              </a:lnSpc>
              <a:buNone/>
              <a:defRPr/>
            </a:pPr>
            <a:endParaRPr lang="sl-SI" sz="2800" b="1" dirty="0"/>
          </a:p>
          <a:p>
            <a:pPr marL="381000" indent="-381000">
              <a:lnSpc>
                <a:spcPct val="80000"/>
              </a:lnSpc>
              <a:buNone/>
              <a:defRPr/>
            </a:pPr>
            <a:endParaRPr lang="sl-SI" sz="2800" b="1" dirty="0"/>
          </a:p>
        </p:txBody>
      </p:sp>
    </p:spTree>
    <p:extLst>
      <p:ext uri="{BB962C8B-B14F-4D97-AF65-F5344CB8AC3E}">
        <p14:creationId xmlns:p14="http://schemas.microsoft.com/office/powerpoint/2010/main" val="103940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4294967295"/>
          </p:nvPr>
        </p:nvSpPr>
        <p:spPr>
          <a:xfrm>
            <a:off x="452755" y="320040"/>
            <a:ext cx="9710147" cy="6464808"/>
          </a:xfrm>
          <a:noFill/>
          <a:ln>
            <a:solidFill>
              <a:schemeClr val="accent1">
                <a:alpha val="0"/>
              </a:schemeClr>
            </a:solidFill>
          </a:ln>
          <a:effectLst>
            <a:outerShdw sx="1000" sy="1000" algn="ctr" rotWithShape="0">
              <a:srgbClr val="000000"/>
            </a:outerShdw>
            <a:reflection endPos="0" dist="50800" dir="5400000" sy="-100000" algn="bl" rotWithShape="0"/>
          </a:effectLst>
        </p:spPr>
        <p:txBody>
          <a:bodyPr>
            <a:normAutofit fontScale="25000" lnSpcReduction="20000"/>
          </a:bodyPr>
          <a:lstStyle/>
          <a:p>
            <a:pPr marL="381000" indent="-381000" algn="ctr">
              <a:spcBef>
                <a:spcPts val="0"/>
              </a:spcBef>
              <a:buNone/>
              <a:defRPr/>
            </a:pPr>
            <a:r>
              <a:rPr lang="sl-SI" sz="8800" b="1" dirty="0">
                <a:solidFill>
                  <a:srgbClr val="FF0000"/>
                </a:solidFill>
                <a:latin typeface="+mj-lt"/>
                <a:cs typeface="Arial" panose="020B0604020202020204" pitchFamily="34" charset="0"/>
              </a:rPr>
              <a:t>VAJENIŠKA IZVEDBA NEKATERIH PROGRAMOV</a:t>
            </a:r>
          </a:p>
          <a:p>
            <a:pPr marL="381600" lvl="1" indent="-381600">
              <a:spcBef>
                <a:spcPts val="0"/>
              </a:spcBef>
              <a:buNone/>
              <a:defRPr/>
            </a:pPr>
            <a:endParaRPr lang="sl-SI" sz="2200" b="1" dirty="0">
              <a:latin typeface="+mj-lt"/>
              <a:cs typeface="Arial" panose="020B0604020202020204" pitchFamily="34" charset="0"/>
            </a:endParaRPr>
          </a:p>
          <a:p>
            <a:pPr marL="800100" lvl="1" indent="-342900" algn="just">
              <a:lnSpc>
                <a:spcPct val="120000"/>
              </a:lnSpc>
              <a:spcBef>
                <a:spcPts val="0"/>
              </a:spcBef>
              <a:tabLst>
                <a:tab pos="547370" algn="l"/>
              </a:tabLst>
            </a:pPr>
            <a:r>
              <a:rPr lang="sl-SI" sz="7200" b="1" dirty="0" err="1">
                <a:solidFill>
                  <a:schemeClr val="tx1"/>
                </a:solidFill>
                <a:latin typeface="+mj-lt"/>
                <a:ea typeface="Times New Roman" panose="02020603050405020304" pitchFamily="18" charset="0"/>
                <a:cs typeface="Arial" panose="020B0604020202020204" pitchFamily="34" charset="0"/>
              </a:rPr>
              <a:t>Mehatronik</a:t>
            </a:r>
            <a:r>
              <a:rPr lang="sl-SI" sz="7200" b="1" dirty="0">
                <a:solidFill>
                  <a:schemeClr val="tx1"/>
                </a:solidFill>
                <a:latin typeface="+mj-lt"/>
                <a:ea typeface="Times New Roman" panose="02020603050405020304" pitchFamily="18" charset="0"/>
                <a:cs typeface="Arial" panose="020B0604020202020204" pitchFamily="34" charset="0"/>
              </a:rPr>
              <a:t> operater</a:t>
            </a:r>
            <a:r>
              <a:rPr lang="sl-SI" sz="7200" dirty="0">
                <a:solidFill>
                  <a:schemeClr val="tx1"/>
                </a:solidFill>
                <a:latin typeface="+mj-lt"/>
                <a:ea typeface="Times New Roman" panose="02020603050405020304" pitchFamily="18" charset="0"/>
                <a:cs typeface="Arial" panose="020B0604020202020204" pitchFamily="34" charset="0"/>
              </a:rPr>
              <a:t> na ŠC Novo mesto, Srednji tehniški šoli Koper, SIC Ljubljana - </a:t>
            </a:r>
            <a:r>
              <a:rPr lang="sl-SI" sz="7200" dirty="0">
                <a:solidFill>
                  <a:schemeClr val="tx1"/>
                </a:solidFill>
                <a:latin typeface="+mj-lt"/>
                <a:cs typeface="Arial" panose="020B0604020202020204" pitchFamily="34" charset="0"/>
              </a:rPr>
              <a:t>Srednji šoli za strojništvo in </a:t>
            </a:r>
            <a:r>
              <a:rPr lang="sl-SI" sz="7200" dirty="0" err="1">
                <a:solidFill>
                  <a:schemeClr val="tx1"/>
                </a:solidFill>
                <a:latin typeface="+mj-lt"/>
                <a:cs typeface="Arial" panose="020B0604020202020204" pitchFamily="34" charset="0"/>
              </a:rPr>
              <a:t>mehatroniko</a:t>
            </a:r>
            <a:r>
              <a:rPr lang="sl-SI" sz="7200" dirty="0">
                <a:solidFill>
                  <a:schemeClr val="tx1"/>
                </a:solidFill>
                <a:latin typeface="+mj-lt"/>
                <a:cs typeface="Arial" panose="020B0604020202020204" pitchFamily="34" charset="0"/>
              </a:rPr>
              <a:t>, </a:t>
            </a:r>
            <a:r>
              <a:rPr lang="sl-SI" sz="7200" dirty="0">
                <a:solidFill>
                  <a:schemeClr val="tx1"/>
                </a:solidFill>
                <a:latin typeface="+mj-lt"/>
                <a:ea typeface="Times New Roman" panose="02020603050405020304" pitchFamily="18" charset="0"/>
                <a:cs typeface="Arial" panose="020B0604020202020204" pitchFamily="34" charset="0"/>
              </a:rPr>
              <a:t>ŠC Kranj, Srednji poklicni in tehniški šoli Murska Sobota,</a:t>
            </a:r>
          </a:p>
          <a:p>
            <a:pPr marL="800100" lvl="1" indent="-342900" algn="just">
              <a:lnSpc>
                <a:spcPct val="120000"/>
              </a:lnSpc>
              <a:spcBef>
                <a:spcPts val="0"/>
              </a:spcBef>
              <a:tabLst>
                <a:tab pos="547370" algn="l"/>
              </a:tabLst>
            </a:pPr>
            <a:r>
              <a:rPr lang="sl-SI" sz="7200" b="1" dirty="0">
                <a:solidFill>
                  <a:schemeClr val="tx1"/>
                </a:solidFill>
                <a:latin typeface="+mj-lt"/>
                <a:ea typeface="Times New Roman" panose="02020603050405020304" pitchFamily="18" charset="0"/>
                <a:cs typeface="Arial" panose="020B0604020202020204" pitchFamily="34" charset="0"/>
              </a:rPr>
              <a:t>Klepar – krovec</a:t>
            </a:r>
            <a:r>
              <a:rPr lang="sl-SI" sz="7200" dirty="0">
                <a:solidFill>
                  <a:schemeClr val="tx1"/>
                </a:solidFill>
                <a:latin typeface="+mj-lt"/>
                <a:ea typeface="Times New Roman" panose="02020603050405020304" pitchFamily="18" charset="0"/>
                <a:cs typeface="Arial" panose="020B0604020202020204" pitchFamily="34" charset="0"/>
              </a:rPr>
              <a:t> na ŠC Ptuj in SIC Ljubljana - </a:t>
            </a:r>
            <a:r>
              <a:rPr lang="sl-SI" sz="7200" dirty="0">
                <a:solidFill>
                  <a:schemeClr val="tx1"/>
                </a:solidFill>
                <a:latin typeface="+mj-lt"/>
                <a:cs typeface="Arial" panose="020B0604020202020204" pitchFamily="34" charset="0"/>
              </a:rPr>
              <a:t>Srednji šoli za strojništvo in </a:t>
            </a:r>
            <a:r>
              <a:rPr lang="sl-SI" sz="7200" dirty="0" err="1">
                <a:solidFill>
                  <a:schemeClr val="tx1"/>
                </a:solidFill>
                <a:latin typeface="+mj-lt"/>
                <a:cs typeface="Arial" panose="020B0604020202020204" pitchFamily="34" charset="0"/>
              </a:rPr>
              <a:t>mehatroniko</a:t>
            </a:r>
            <a:r>
              <a:rPr lang="sl-SI" sz="7200" dirty="0">
                <a:solidFill>
                  <a:schemeClr val="tx1"/>
                </a:solidFill>
                <a:latin typeface="+mj-lt"/>
                <a:cs typeface="Arial" panose="020B0604020202020204" pitchFamily="34" charset="0"/>
              </a:rPr>
              <a:t> (</a:t>
            </a:r>
            <a:r>
              <a:rPr lang="sl-SI" sz="7200" i="1" dirty="0">
                <a:solidFill>
                  <a:srgbClr val="00B050"/>
                </a:solidFill>
                <a:latin typeface="+mj-lt"/>
                <a:cs typeface="Arial" panose="020B0604020202020204" pitchFamily="34" charset="0"/>
              </a:rPr>
              <a:t>na slednji šoli se bo program izvajal samo v vajeniški obliki</a:t>
            </a:r>
            <a:r>
              <a:rPr lang="sl-SI" sz="7200" dirty="0">
                <a:solidFill>
                  <a:schemeClr val="tx1"/>
                </a:solidFill>
                <a:latin typeface="+mj-lt"/>
                <a:cs typeface="Arial" panose="020B0604020202020204" pitchFamily="34" charset="0"/>
              </a:rPr>
              <a:t>), </a:t>
            </a:r>
          </a:p>
          <a:p>
            <a:pPr marL="800100" lvl="1" indent="-342900" algn="just">
              <a:lnSpc>
                <a:spcPct val="120000"/>
              </a:lnSpc>
              <a:spcBef>
                <a:spcPts val="0"/>
              </a:spcBef>
              <a:tabLst>
                <a:tab pos="547370" algn="l"/>
              </a:tabLst>
            </a:pPr>
            <a:r>
              <a:rPr lang="sl-SI" sz="7200" b="1" dirty="0" err="1">
                <a:solidFill>
                  <a:schemeClr val="tx1"/>
                </a:solidFill>
                <a:latin typeface="+mj-lt"/>
                <a:ea typeface="Times New Roman" panose="02020603050405020304" pitchFamily="18" charset="0"/>
                <a:cs typeface="Arial" panose="020B0604020202020204" pitchFamily="34" charset="0"/>
              </a:rPr>
              <a:t>Avtoserviser</a:t>
            </a:r>
            <a:r>
              <a:rPr lang="sl-SI" sz="7200" b="1" dirty="0">
                <a:solidFill>
                  <a:schemeClr val="tx1"/>
                </a:solidFill>
                <a:latin typeface="+mj-lt"/>
                <a:ea typeface="Times New Roman" panose="02020603050405020304" pitchFamily="18" charset="0"/>
                <a:cs typeface="Arial" panose="020B0604020202020204" pitchFamily="34" charset="0"/>
              </a:rPr>
              <a:t> </a:t>
            </a:r>
            <a:r>
              <a:rPr lang="sl-SI" sz="7200" dirty="0">
                <a:solidFill>
                  <a:schemeClr val="tx1"/>
                </a:solidFill>
                <a:latin typeface="+mj-lt"/>
                <a:ea typeface="Times New Roman" panose="02020603050405020304" pitchFamily="18" charset="0"/>
                <a:cs typeface="Arial" panose="020B0604020202020204" pitchFamily="34" charset="0"/>
              </a:rPr>
              <a:t>na SIC Ljubljana - </a:t>
            </a:r>
            <a:r>
              <a:rPr lang="sl-SI" sz="7200" dirty="0">
                <a:solidFill>
                  <a:schemeClr val="tx1"/>
                </a:solidFill>
                <a:cs typeface="Arial" panose="020B0604020202020204" pitchFamily="34" charset="0"/>
              </a:rPr>
              <a:t>Srednji šoli za strojništvo in </a:t>
            </a:r>
            <a:r>
              <a:rPr lang="sl-SI" sz="7200" dirty="0" err="1">
                <a:solidFill>
                  <a:schemeClr val="tx1"/>
                </a:solidFill>
                <a:cs typeface="Arial" panose="020B0604020202020204" pitchFamily="34" charset="0"/>
              </a:rPr>
              <a:t>mehatroniko</a:t>
            </a:r>
            <a:r>
              <a:rPr lang="sl-SI" sz="7200" dirty="0">
                <a:solidFill>
                  <a:schemeClr val="tx1"/>
                </a:solidFill>
                <a:latin typeface="+mj-lt"/>
                <a:ea typeface="Times New Roman" panose="02020603050405020304" pitchFamily="18" charset="0"/>
                <a:cs typeface="Arial" panose="020B0604020202020204" pitchFamily="34" charset="0"/>
              </a:rPr>
              <a:t>, ŠC Škofja Loka, ŠC Novo mesto in ŠC Ptuj,</a:t>
            </a:r>
          </a:p>
          <a:p>
            <a:pPr marL="800100" lvl="1" indent="-342900" algn="just">
              <a:lnSpc>
                <a:spcPct val="120000"/>
              </a:lnSpc>
              <a:spcBef>
                <a:spcPts val="0"/>
              </a:spcBef>
              <a:tabLst>
                <a:tab pos="547370" algn="l"/>
              </a:tabLst>
            </a:pPr>
            <a:r>
              <a:rPr lang="sl-SI" sz="7200" b="1" dirty="0" err="1">
                <a:solidFill>
                  <a:schemeClr val="tx1"/>
                </a:solidFill>
                <a:latin typeface="+mj-lt"/>
                <a:ea typeface="Times New Roman" panose="02020603050405020304" pitchFamily="18" charset="0"/>
                <a:cs typeface="Arial" panose="020B0604020202020204" pitchFamily="34" charset="0"/>
              </a:rPr>
              <a:t>Avtokaroserist</a:t>
            </a:r>
            <a:r>
              <a:rPr lang="sl-SI" sz="7200" b="1" dirty="0">
                <a:solidFill>
                  <a:schemeClr val="tx1"/>
                </a:solidFill>
                <a:latin typeface="+mj-lt"/>
                <a:ea typeface="Times New Roman" panose="02020603050405020304" pitchFamily="18" charset="0"/>
                <a:cs typeface="Arial" panose="020B0604020202020204" pitchFamily="34" charset="0"/>
              </a:rPr>
              <a:t> </a:t>
            </a:r>
            <a:r>
              <a:rPr lang="sl-SI" sz="7200" dirty="0">
                <a:solidFill>
                  <a:schemeClr val="tx1"/>
                </a:solidFill>
                <a:latin typeface="+mj-lt"/>
                <a:ea typeface="Times New Roman" panose="02020603050405020304" pitchFamily="18" charset="0"/>
                <a:cs typeface="Arial" panose="020B0604020202020204" pitchFamily="34" charset="0"/>
              </a:rPr>
              <a:t>na SIC Ljubljana - </a:t>
            </a:r>
            <a:r>
              <a:rPr lang="sl-SI" sz="7200" dirty="0">
                <a:solidFill>
                  <a:schemeClr val="tx1"/>
                </a:solidFill>
                <a:cs typeface="Arial" panose="020B0604020202020204" pitchFamily="34" charset="0"/>
              </a:rPr>
              <a:t>Srednji šoli za strojništvo in </a:t>
            </a:r>
            <a:r>
              <a:rPr lang="sl-SI" sz="7200" dirty="0" err="1">
                <a:solidFill>
                  <a:schemeClr val="tx1"/>
                </a:solidFill>
                <a:cs typeface="Arial" panose="020B0604020202020204" pitchFamily="34" charset="0"/>
              </a:rPr>
              <a:t>mehatroniko</a:t>
            </a:r>
            <a:r>
              <a:rPr lang="sl-SI" sz="7200" dirty="0">
                <a:solidFill>
                  <a:schemeClr val="tx1"/>
                </a:solidFill>
                <a:latin typeface="+mj-lt"/>
                <a:ea typeface="Times New Roman" panose="02020603050405020304" pitchFamily="18" charset="0"/>
                <a:cs typeface="Arial" panose="020B0604020202020204" pitchFamily="34" charset="0"/>
              </a:rPr>
              <a:t>, ŠC Škofja Loka, ŠC Novo mesto in ŠC Ptuj,</a:t>
            </a:r>
          </a:p>
          <a:p>
            <a:pPr marL="800100" lvl="1" indent="-342900" algn="just">
              <a:lnSpc>
                <a:spcPct val="120000"/>
              </a:lnSpc>
              <a:spcBef>
                <a:spcPts val="0"/>
              </a:spcBef>
              <a:tabLst>
                <a:tab pos="547370" algn="l"/>
              </a:tabLst>
            </a:pPr>
            <a:r>
              <a:rPr lang="sl-SI" sz="7200" b="1" dirty="0">
                <a:solidFill>
                  <a:schemeClr val="tx1"/>
                </a:solidFill>
                <a:latin typeface="+mj-lt"/>
                <a:ea typeface="Times New Roman" panose="02020603050405020304" pitchFamily="18" charset="0"/>
                <a:cs typeface="Arial" panose="020B0604020202020204" pitchFamily="34" charset="0"/>
              </a:rPr>
              <a:t>Tapetnik</a:t>
            </a:r>
            <a:r>
              <a:rPr lang="sl-SI" sz="7200" dirty="0">
                <a:solidFill>
                  <a:schemeClr val="tx1"/>
                </a:solidFill>
                <a:latin typeface="+mj-lt"/>
                <a:ea typeface="Times New Roman" panose="02020603050405020304" pitchFamily="18" charset="0"/>
                <a:cs typeface="Arial" panose="020B0604020202020204" pitchFamily="34" charset="0"/>
              </a:rPr>
              <a:t> na ŠC Škofja Loka,</a:t>
            </a:r>
          </a:p>
          <a:p>
            <a:pPr marL="800100" lvl="1" indent="-342900" algn="just">
              <a:lnSpc>
                <a:spcPct val="120000"/>
              </a:lnSpc>
              <a:spcBef>
                <a:spcPts val="0"/>
              </a:spcBef>
              <a:tabLst>
                <a:tab pos="547370" algn="l"/>
              </a:tabLst>
            </a:pPr>
            <a:r>
              <a:rPr lang="sl-SI" sz="7200" b="1" dirty="0">
                <a:solidFill>
                  <a:schemeClr val="tx1"/>
                </a:solidFill>
                <a:latin typeface="+mj-lt"/>
                <a:ea typeface="Times New Roman" panose="02020603050405020304" pitchFamily="18" charset="0"/>
                <a:cs typeface="Arial" panose="020B0604020202020204" pitchFamily="34" charset="0"/>
              </a:rPr>
              <a:t>Inštalater strojnih inštalacij </a:t>
            </a:r>
            <a:r>
              <a:rPr lang="sl-SI" sz="7200" dirty="0">
                <a:solidFill>
                  <a:schemeClr val="tx1"/>
                </a:solidFill>
                <a:latin typeface="+mj-lt"/>
                <a:ea typeface="Times New Roman" panose="02020603050405020304" pitchFamily="18" charset="0"/>
                <a:cs typeface="Arial" panose="020B0604020202020204" pitchFamily="34" charset="0"/>
              </a:rPr>
              <a:t>na ŠC Škofja Loka, ŠC Nova Gorica, ŠC Novo mesto in ŠC Ptuj,</a:t>
            </a:r>
          </a:p>
          <a:p>
            <a:pPr marL="800100" lvl="1" indent="-342900" algn="just">
              <a:lnSpc>
                <a:spcPct val="120000"/>
              </a:lnSpc>
              <a:spcBef>
                <a:spcPts val="0"/>
              </a:spcBef>
              <a:tabLst>
                <a:tab pos="547370" algn="l"/>
              </a:tabLst>
            </a:pPr>
            <a:r>
              <a:rPr lang="sl-SI" sz="7200" b="1" dirty="0">
                <a:solidFill>
                  <a:schemeClr val="tx1"/>
                </a:solidFill>
                <a:latin typeface="+mj-lt"/>
                <a:ea typeface="Times New Roman" panose="02020603050405020304" pitchFamily="18" charset="0"/>
                <a:cs typeface="Arial" panose="020B0604020202020204" pitchFamily="34" charset="0"/>
              </a:rPr>
              <a:t>Dimnikar</a:t>
            </a:r>
            <a:r>
              <a:rPr lang="sl-SI" sz="7200" dirty="0">
                <a:solidFill>
                  <a:schemeClr val="tx1"/>
                </a:solidFill>
                <a:latin typeface="+mj-lt"/>
                <a:ea typeface="Times New Roman" panose="02020603050405020304" pitchFamily="18" charset="0"/>
                <a:cs typeface="Arial" panose="020B0604020202020204" pitchFamily="34" charset="0"/>
              </a:rPr>
              <a:t> na Srednji gradbeni šoli in gimnaziji Maribor,</a:t>
            </a:r>
          </a:p>
          <a:p>
            <a:pPr marL="800100" lvl="1" indent="-342900" algn="just">
              <a:lnSpc>
                <a:spcPct val="120000"/>
              </a:lnSpc>
              <a:spcBef>
                <a:spcPts val="0"/>
              </a:spcBef>
              <a:tabLst>
                <a:tab pos="547370" algn="l"/>
              </a:tabLst>
            </a:pPr>
            <a:r>
              <a:rPr lang="sl-SI" sz="7200" b="1" dirty="0">
                <a:solidFill>
                  <a:schemeClr val="tx1"/>
                </a:solidFill>
                <a:latin typeface="+mj-lt"/>
                <a:ea typeface="Times New Roman" panose="02020603050405020304" pitchFamily="18" charset="0"/>
                <a:cs typeface="Arial" panose="020B0604020202020204" pitchFamily="34" charset="0"/>
              </a:rPr>
              <a:t>Tesar</a:t>
            </a:r>
            <a:r>
              <a:rPr lang="sl-SI" sz="7200" dirty="0">
                <a:solidFill>
                  <a:schemeClr val="tx1"/>
                </a:solidFill>
                <a:latin typeface="+mj-lt"/>
                <a:ea typeface="Times New Roman" panose="02020603050405020304" pitchFamily="18" charset="0"/>
                <a:cs typeface="Arial" panose="020B0604020202020204" pitchFamily="34" charset="0"/>
              </a:rPr>
              <a:t> na ŠC Novo mesto, Srednji gradbeni šoli in gimnaziji Maribor in Srednji gradbeni, geodetski, okoljevarstveni šoli in strokovni gimnaziji Ljubljana,</a:t>
            </a:r>
          </a:p>
          <a:p>
            <a:pPr marL="800100" lvl="1" indent="-342900" algn="just">
              <a:lnSpc>
                <a:spcPct val="120000"/>
              </a:lnSpc>
              <a:spcBef>
                <a:spcPts val="0"/>
              </a:spcBef>
              <a:tabLst>
                <a:tab pos="547370" algn="l"/>
              </a:tabLst>
            </a:pPr>
            <a:r>
              <a:rPr lang="sl-SI" sz="7200" b="1" dirty="0">
                <a:solidFill>
                  <a:schemeClr val="tx1"/>
                </a:solidFill>
                <a:latin typeface="+mj-lt"/>
                <a:ea typeface="Times New Roman" panose="02020603050405020304" pitchFamily="18" charset="0"/>
                <a:cs typeface="Arial" panose="020B0604020202020204" pitchFamily="34" charset="0"/>
              </a:rPr>
              <a:t>Izvajalec </a:t>
            </a:r>
            <a:r>
              <a:rPr lang="sl-SI" sz="7200" b="1" dirty="0" err="1">
                <a:solidFill>
                  <a:schemeClr val="tx1"/>
                </a:solidFill>
                <a:latin typeface="+mj-lt"/>
                <a:ea typeface="Times New Roman" panose="02020603050405020304" pitchFamily="18" charset="0"/>
                <a:cs typeface="Arial" panose="020B0604020202020204" pitchFamily="34" charset="0"/>
              </a:rPr>
              <a:t>suhomontažne</a:t>
            </a:r>
            <a:r>
              <a:rPr lang="sl-SI" sz="7200" b="1" dirty="0">
                <a:solidFill>
                  <a:schemeClr val="tx1"/>
                </a:solidFill>
                <a:latin typeface="+mj-lt"/>
                <a:ea typeface="Times New Roman" panose="02020603050405020304" pitchFamily="18" charset="0"/>
                <a:cs typeface="Arial" panose="020B0604020202020204" pitchFamily="34" charset="0"/>
              </a:rPr>
              <a:t> gradnje</a:t>
            </a:r>
            <a:r>
              <a:rPr lang="sl-SI" sz="7200" dirty="0">
                <a:solidFill>
                  <a:schemeClr val="tx1"/>
                </a:solidFill>
                <a:latin typeface="+mj-lt"/>
                <a:ea typeface="Times New Roman" panose="02020603050405020304" pitchFamily="18" charset="0"/>
                <a:cs typeface="Arial" panose="020B0604020202020204" pitchFamily="34" charset="0"/>
              </a:rPr>
              <a:t> na Srednji gradbeni šoli in gimnaziji Maribor,</a:t>
            </a:r>
          </a:p>
          <a:p>
            <a:pPr marL="800100" lvl="1" indent="-342900" algn="just">
              <a:lnSpc>
                <a:spcPct val="120000"/>
              </a:lnSpc>
              <a:spcBef>
                <a:spcPts val="0"/>
              </a:spcBef>
              <a:tabLst>
                <a:tab pos="547370" algn="l"/>
              </a:tabLst>
            </a:pPr>
            <a:r>
              <a:rPr lang="sl-SI" sz="7200" b="1" dirty="0">
                <a:solidFill>
                  <a:schemeClr val="tx1"/>
                </a:solidFill>
                <a:latin typeface="+mj-lt"/>
                <a:ea typeface="Times New Roman" panose="02020603050405020304" pitchFamily="18" charset="0"/>
                <a:cs typeface="Arial" panose="020B0604020202020204" pitchFamily="34" charset="0"/>
              </a:rPr>
              <a:t>Pečar  - polagalec keramičnih oblog</a:t>
            </a:r>
            <a:r>
              <a:rPr lang="sl-SI" sz="7200" dirty="0">
                <a:solidFill>
                  <a:schemeClr val="tx1"/>
                </a:solidFill>
                <a:latin typeface="+mj-lt"/>
                <a:ea typeface="Times New Roman" panose="02020603050405020304" pitchFamily="18" charset="0"/>
                <a:cs typeface="Arial" panose="020B0604020202020204" pitchFamily="34" charset="0"/>
              </a:rPr>
              <a:t> na Srednji gradbeni šoli in gimnaziji Maribor in Srednji gradbeni, geodetski, okoljevarstveni šoli in strokovni gimnaziji Ljubljana ter</a:t>
            </a:r>
          </a:p>
          <a:p>
            <a:pPr marL="800100" lvl="1" indent="-342900" algn="just">
              <a:lnSpc>
                <a:spcPct val="120000"/>
              </a:lnSpc>
              <a:spcBef>
                <a:spcPts val="0"/>
              </a:spcBef>
              <a:tabLst>
                <a:tab pos="547370" algn="l"/>
              </a:tabLst>
            </a:pPr>
            <a:r>
              <a:rPr lang="sl-SI" sz="7200" b="1" dirty="0">
                <a:solidFill>
                  <a:schemeClr val="tx1"/>
                </a:solidFill>
                <a:latin typeface="+mj-lt"/>
                <a:ea typeface="Times New Roman" panose="02020603050405020304" pitchFamily="18" charset="0"/>
                <a:cs typeface="Arial" panose="020B0604020202020204" pitchFamily="34" charset="0"/>
              </a:rPr>
              <a:t>Izdelovalec kovinskih konstrukcij</a:t>
            </a:r>
            <a:r>
              <a:rPr lang="sl-SI" sz="7200" dirty="0">
                <a:solidFill>
                  <a:schemeClr val="tx1"/>
                </a:solidFill>
                <a:latin typeface="+mj-lt"/>
                <a:ea typeface="Times New Roman" panose="02020603050405020304" pitchFamily="18" charset="0"/>
                <a:cs typeface="Arial" panose="020B0604020202020204" pitchFamily="34" charset="0"/>
              </a:rPr>
              <a:t> na ŠC Ptuj.</a:t>
            </a:r>
          </a:p>
          <a:p>
            <a:pPr marL="457200" lvl="1" indent="0" algn="just">
              <a:lnSpc>
                <a:spcPct val="120000"/>
              </a:lnSpc>
              <a:spcBef>
                <a:spcPts val="0"/>
              </a:spcBef>
              <a:buNone/>
              <a:tabLst>
                <a:tab pos="547370" algn="l"/>
              </a:tabLst>
            </a:pPr>
            <a:endParaRPr lang="sl-SI" sz="6800" dirty="0">
              <a:latin typeface="+mj-lt"/>
              <a:ea typeface="Times New Roman" panose="02020603050405020304" pitchFamily="18" charset="0"/>
              <a:cs typeface="Arial" panose="020B0604020202020204" pitchFamily="34" charset="0"/>
            </a:endParaRPr>
          </a:p>
          <a:p>
            <a:pPr marL="57150" indent="0">
              <a:spcBef>
                <a:spcPts val="0"/>
              </a:spcBef>
              <a:buNone/>
              <a:defRPr/>
            </a:pPr>
            <a:r>
              <a:rPr lang="sl-SI" sz="7200" dirty="0">
                <a:solidFill>
                  <a:schemeClr val="tx1"/>
                </a:solidFill>
                <a:latin typeface="+mj-lt"/>
                <a:cs typeface="Arial" panose="020B0604020202020204" pitchFamily="34" charset="0"/>
              </a:rPr>
              <a:t>V šolskem letu </a:t>
            </a:r>
            <a:r>
              <a:rPr lang="sl-SI" sz="7200" b="1" dirty="0">
                <a:solidFill>
                  <a:schemeClr val="tx1"/>
                </a:solidFill>
                <a:latin typeface="+mj-lt"/>
                <a:cs typeface="Arial" panose="020B0604020202020204" pitchFamily="34" charset="0"/>
              </a:rPr>
              <a:t>2025/2026 </a:t>
            </a:r>
            <a:r>
              <a:rPr lang="sl-SI" sz="7200" b="1" dirty="0">
                <a:solidFill>
                  <a:srgbClr val="FF0000"/>
                </a:solidFill>
                <a:latin typeface="+mj-lt"/>
                <a:cs typeface="Arial" panose="020B0604020202020204" pitchFamily="34" charset="0"/>
              </a:rPr>
              <a:t>skupaj 709 vajencev </a:t>
            </a:r>
            <a:r>
              <a:rPr lang="sl-SI" sz="7200" i="1" dirty="0">
                <a:solidFill>
                  <a:schemeClr val="tx1"/>
                </a:solidFill>
                <a:latin typeface="+mj-lt"/>
                <a:cs typeface="Arial" panose="020B0604020202020204" pitchFamily="34" charset="0"/>
              </a:rPr>
              <a:t>(285 v 1. letniku, 207 v 2. letniku ter 217 v 3. letniku).</a:t>
            </a:r>
            <a:r>
              <a:rPr lang="sl-SI" b="1" dirty="0"/>
              <a:t> </a:t>
            </a:r>
            <a:endParaRPr lang="sl-SI" sz="2400" b="1" dirty="0"/>
          </a:p>
          <a:p>
            <a:pPr marL="457200" lvl="1" indent="0">
              <a:spcBef>
                <a:spcPts val="0"/>
              </a:spcBef>
              <a:buNone/>
              <a:defRPr/>
            </a:pPr>
            <a:endParaRPr lang="sl-SI" sz="2000" b="1" dirty="0">
              <a:solidFill>
                <a:srgbClr val="FF0000"/>
              </a:solidFill>
            </a:endParaRPr>
          </a:p>
          <a:p>
            <a:pPr marL="457200" lvl="1" indent="0">
              <a:lnSpc>
                <a:spcPct val="80000"/>
              </a:lnSpc>
              <a:buNone/>
              <a:defRPr/>
            </a:pPr>
            <a:endParaRPr lang="sl-SI" sz="2000" i="1" dirty="0"/>
          </a:p>
          <a:p>
            <a:pPr marL="457200" lvl="1" indent="0">
              <a:lnSpc>
                <a:spcPct val="80000"/>
              </a:lnSpc>
              <a:buNone/>
              <a:defRPr/>
            </a:pPr>
            <a:endParaRPr lang="sl-SI" sz="2000" i="1" dirty="0"/>
          </a:p>
          <a:p>
            <a:pPr marL="800100" lvl="1" indent="-342900">
              <a:lnSpc>
                <a:spcPct val="80000"/>
              </a:lnSpc>
              <a:defRPr/>
            </a:pPr>
            <a:endParaRPr lang="sl-SI" sz="2000" b="1" dirty="0"/>
          </a:p>
          <a:p>
            <a:pPr marL="381000" indent="-381000">
              <a:lnSpc>
                <a:spcPct val="80000"/>
              </a:lnSpc>
              <a:buNone/>
              <a:defRPr/>
            </a:pPr>
            <a:endParaRPr lang="sl-SI" sz="2800" b="1" dirty="0"/>
          </a:p>
          <a:p>
            <a:pPr marL="381000" indent="-381000">
              <a:lnSpc>
                <a:spcPct val="80000"/>
              </a:lnSpc>
              <a:buNone/>
              <a:defRPr/>
            </a:pPr>
            <a:endParaRPr lang="sl-SI" sz="2800" b="1" dirty="0"/>
          </a:p>
        </p:txBody>
      </p:sp>
    </p:spTree>
    <p:extLst>
      <p:ext uri="{BB962C8B-B14F-4D97-AF65-F5344CB8AC3E}">
        <p14:creationId xmlns:p14="http://schemas.microsoft.com/office/powerpoint/2010/main" val="3390084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4294967295"/>
          </p:nvPr>
        </p:nvSpPr>
        <p:spPr>
          <a:xfrm>
            <a:off x="0" y="768096"/>
            <a:ext cx="10668001" cy="5864470"/>
          </a:xfrm>
          <a:noFill/>
          <a:ln>
            <a:solidFill>
              <a:schemeClr val="accent1">
                <a:alpha val="0"/>
              </a:schemeClr>
            </a:solidFill>
          </a:ln>
          <a:effectLst>
            <a:outerShdw sx="1000" sy="1000" algn="ctr" rotWithShape="0">
              <a:srgbClr val="000000"/>
            </a:outerShdw>
            <a:reflection endPos="0" dist="50800" dir="5400000" sy="-100000" algn="bl" rotWithShape="0"/>
          </a:effectLst>
        </p:spPr>
        <p:txBody>
          <a:bodyPr>
            <a:normAutofit/>
          </a:bodyPr>
          <a:lstStyle/>
          <a:p>
            <a:pPr marL="381000" indent="-381000" algn="ctr">
              <a:spcBef>
                <a:spcPts val="0"/>
              </a:spcBef>
              <a:buNone/>
              <a:defRPr/>
            </a:pPr>
            <a:r>
              <a:rPr lang="sl-SI" sz="2400" b="1" dirty="0">
                <a:solidFill>
                  <a:srgbClr val="FF0000"/>
                </a:solidFill>
                <a:latin typeface="+mj-lt"/>
                <a:cs typeface="Arial" panose="020B0604020202020204" pitchFamily="34" charset="0"/>
              </a:rPr>
              <a:t>VAJENIŠKA OBLIKA IZOBRAŽEVANJA</a:t>
            </a:r>
          </a:p>
          <a:p>
            <a:pPr marL="381600" lvl="1" indent="-381600">
              <a:spcBef>
                <a:spcPts val="0"/>
              </a:spcBef>
              <a:buNone/>
              <a:defRPr/>
            </a:pPr>
            <a:endParaRPr lang="sl-SI" sz="2200" b="1" dirty="0">
              <a:latin typeface="+mj-lt"/>
              <a:cs typeface="Arial" panose="020B0604020202020204" pitchFamily="34" charset="0"/>
            </a:endParaRPr>
          </a:p>
          <a:p>
            <a:pPr lvl="1"/>
            <a:r>
              <a:rPr lang="sl-SI" sz="2200" dirty="0">
                <a:solidFill>
                  <a:schemeClr val="tx1"/>
                </a:solidFill>
                <a:latin typeface="+mj-lt"/>
                <a:cs typeface="Arial" panose="020B0604020202020204" pitchFamily="34" charset="0"/>
              </a:rPr>
              <a:t>program se bo izvajal v šolski in vajeniški obliki (</a:t>
            </a:r>
            <a:r>
              <a:rPr lang="sl-SI" sz="2200" b="1" i="1" dirty="0">
                <a:solidFill>
                  <a:schemeClr val="tx1"/>
                </a:solidFill>
                <a:latin typeface="+mj-lt"/>
                <a:cs typeface="Arial" panose="020B0604020202020204" pitchFamily="34" charset="0"/>
              </a:rPr>
              <a:t>obe obliki enakovredni,</a:t>
            </a:r>
            <a:r>
              <a:rPr lang="sl-SI" sz="2200" i="1" dirty="0">
                <a:solidFill>
                  <a:schemeClr val="tx1"/>
                </a:solidFill>
                <a:latin typeface="+mj-lt"/>
                <a:cs typeface="Arial" panose="020B0604020202020204" pitchFamily="34" charset="0"/>
              </a:rPr>
              <a:t> enaka izobrazba, enake možnosti za nadaljevanje),</a:t>
            </a:r>
          </a:p>
          <a:p>
            <a:pPr lvl="1"/>
            <a:r>
              <a:rPr lang="sl-SI" sz="2200" b="1" dirty="0">
                <a:solidFill>
                  <a:schemeClr val="tx1"/>
                </a:solidFill>
                <a:latin typeface="+mj-lt"/>
                <a:cs typeface="Arial" panose="020B0604020202020204" pitchFamily="34" charset="0"/>
              </a:rPr>
              <a:t>polovica programa </a:t>
            </a:r>
            <a:r>
              <a:rPr lang="sl-SI" sz="2200" dirty="0">
                <a:solidFill>
                  <a:schemeClr val="tx1"/>
                </a:solidFill>
                <a:latin typeface="+mj-lt"/>
                <a:cs typeface="Arial" panose="020B0604020202020204" pitchFamily="34" charset="0"/>
              </a:rPr>
              <a:t>se</a:t>
            </a:r>
            <a:r>
              <a:rPr lang="sl-SI" sz="2200" b="1" dirty="0">
                <a:solidFill>
                  <a:schemeClr val="tx1"/>
                </a:solidFill>
                <a:latin typeface="+mj-lt"/>
                <a:cs typeface="Arial" panose="020B0604020202020204" pitchFamily="34" charset="0"/>
              </a:rPr>
              <a:t> </a:t>
            </a:r>
            <a:r>
              <a:rPr lang="sl-SI" sz="2200" dirty="0">
                <a:solidFill>
                  <a:schemeClr val="tx1"/>
                </a:solidFill>
                <a:latin typeface="+mj-lt"/>
                <a:cs typeface="Arial" panose="020B0604020202020204" pitchFamily="34" charset="0"/>
              </a:rPr>
              <a:t>izvede kot PUD </a:t>
            </a:r>
            <a:r>
              <a:rPr lang="sl-SI" sz="2200" b="1" dirty="0">
                <a:solidFill>
                  <a:schemeClr val="tx1"/>
                </a:solidFill>
                <a:latin typeface="+mj-lt"/>
                <a:cs typeface="Arial" panose="020B0604020202020204" pitchFamily="34" charset="0"/>
              </a:rPr>
              <a:t>pri delodajalcu </a:t>
            </a:r>
            <a:r>
              <a:rPr lang="sl-SI" sz="2200" i="1" dirty="0">
                <a:solidFill>
                  <a:schemeClr val="tx1"/>
                </a:solidFill>
                <a:latin typeface="+mj-lt"/>
                <a:cs typeface="Arial" panose="020B0604020202020204" pitchFamily="34" charset="0"/>
              </a:rPr>
              <a:t>(okvirno 56 tednov v treh letih),</a:t>
            </a:r>
          </a:p>
          <a:p>
            <a:pPr lvl="1"/>
            <a:r>
              <a:rPr lang="sl-SI" sz="2200" dirty="0">
                <a:solidFill>
                  <a:schemeClr val="tx1"/>
                </a:solidFill>
                <a:latin typeface="+mj-lt"/>
                <a:cs typeface="Arial" panose="020B0604020202020204" pitchFamily="34" charset="0"/>
              </a:rPr>
              <a:t>prednost vajeniške oblike</a:t>
            </a:r>
            <a:r>
              <a:rPr lang="sl-SI" sz="2200" b="1" dirty="0">
                <a:solidFill>
                  <a:schemeClr val="tx1"/>
                </a:solidFill>
                <a:latin typeface="+mj-lt"/>
                <a:cs typeface="Arial" panose="020B0604020202020204" pitchFamily="34" charset="0"/>
              </a:rPr>
              <a:t>: zgodnejši stik z delodajalcem</a:t>
            </a:r>
            <a:r>
              <a:rPr lang="sl-SI" sz="2200" dirty="0">
                <a:solidFill>
                  <a:schemeClr val="tx1"/>
                </a:solidFill>
                <a:latin typeface="+mj-lt"/>
                <a:cs typeface="Arial" panose="020B0604020202020204" pitchFamily="34" charset="0"/>
              </a:rPr>
              <a:t>, več praktičnih izkušenj, večja možnost za zaposlitev,</a:t>
            </a:r>
          </a:p>
          <a:p>
            <a:pPr lvl="1"/>
            <a:r>
              <a:rPr lang="sl-SI" sz="2200" dirty="0">
                <a:solidFill>
                  <a:schemeClr val="tx1"/>
                </a:solidFill>
                <a:latin typeface="+mj-lt"/>
                <a:cs typeface="Arial" panose="020B0604020202020204" pitchFamily="34" charset="0"/>
              </a:rPr>
              <a:t>vajeniška nagrada </a:t>
            </a:r>
            <a:r>
              <a:rPr lang="sl-SI" sz="2200" i="1" dirty="0">
                <a:solidFill>
                  <a:schemeClr val="tx1"/>
                </a:solidFill>
                <a:latin typeface="+mj-lt"/>
                <a:cs typeface="Arial" panose="020B0604020202020204" pitchFamily="34" charset="0"/>
              </a:rPr>
              <a:t>(250 EUR v 1. l., 300 EUR v 2. l. in 400 evrov v 3. l. mesečno),</a:t>
            </a:r>
          </a:p>
          <a:p>
            <a:pPr lvl="1"/>
            <a:r>
              <a:rPr lang="sl-SI" sz="2200" dirty="0">
                <a:solidFill>
                  <a:schemeClr val="tx1"/>
                </a:solidFill>
                <a:latin typeface="+mj-lt"/>
                <a:cs typeface="Arial" panose="020B0604020202020204" pitchFamily="34" charset="0"/>
              </a:rPr>
              <a:t>kandidati z vajeniško pogodbo </a:t>
            </a:r>
            <a:r>
              <a:rPr lang="sl-SI" sz="2200" b="1" dirty="0">
                <a:solidFill>
                  <a:schemeClr val="tx1"/>
                </a:solidFill>
                <a:latin typeface="+mj-lt"/>
                <a:cs typeface="Arial" panose="020B0604020202020204" pitchFamily="34" charset="0"/>
              </a:rPr>
              <a:t>izvzeti iz izbirnega postopka, </a:t>
            </a:r>
            <a:r>
              <a:rPr lang="sl-SI" sz="2200" dirty="0">
                <a:solidFill>
                  <a:schemeClr val="tx1"/>
                </a:solidFill>
                <a:latin typeface="+mj-lt"/>
                <a:cs typeface="Arial" panose="020B0604020202020204" pitchFamily="34" charset="0"/>
              </a:rPr>
              <a:t>če dostavijo vajeniško pogodbo do začetka izbirnega postopka.</a:t>
            </a:r>
            <a:endParaRPr lang="sl-SI" sz="2200" b="1" dirty="0">
              <a:solidFill>
                <a:schemeClr val="tx1"/>
              </a:solidFill>
              <a:latin typeface="+mj-lt"/>
              <a:cs typeface="Arial" panose="020B0604020202020204" pitchFamily="34" charset="0"/>
            </a:endParaRPr>
          </a:p>
          <a:p>
            <a:pPr lvl="1"/>
            <a:endParaRPr lang="sl-SI" sz="2200" i="1" dirty="0">
              <a:solidFill>
                <a:schemeClr val="tx1"/>
              </a:solidFill>
              <a:latin typeface="+mj-lt"/>
              <a:cs typeface="Arial" panose="020B0604020202020204" pitchFamily="34" charset="0"/>
            </a:endParaRPr>
          </a:p>
          <a:p>
            <a:pPr marL="57150" indent="0">
              <a:spcBef>
                <a:spcPts val="0"/>
              </a:spcBef>
              <a:buNone/>
              <a:defRPr/>
            </a:pPr>
            <a:endParaRPr lang="sl-SI" sz="2400" dirty="0">
              <a:latin typeface="Arial" panose="020B0604020202020204" pitchFamily="34" charset="0"/>
              <a:cs typeface="Arial" panose="020B0604020202020204" pitchFamily="34" charset="0"/>
            </a:endParaRPr>
          </a:p>
          <a:p>
            <a:pPr marL="57150" indent="0">
              <a:spcBef>
                <a:spcPts val="0"/>
              </a:spcBef>
              <a:buNone/>
              <a:defRPr/>
            </a:pPr>
            <a:endParaRPr lang="sl-SI" sz="2400" b="1" dirty="0"/>
          </a:p>
          <a:p>
            <a:pPr marL="457200" lvl="1" indent="0">
              <a:spcBef>
                <a:spcPts val="0"/>
              </a:spcBef>
              <a:buNone/>
              <a:defRPr/>
            </a:pPr>
            <a:endParaRPr lang="sl-SI" sz="2000" b="1" dirty="0">
              <a:solidFill>
                <a:srgbClr val="FF0000"/>
              </a:solidFill>
            </a:endParaRPr>
          </a:p>
          <a:p>
            <a:pPr marL="457200" lvl="1" indent="0">
              <a:lnSpc>
                <a:spcPct val="80000"/>
              </a:lnSpc>
              <a:buNone/>
              <a:defRPr/>
            </a:pPr>
            <a:endParaRPr lang="sl-SI" sz="2000" i="1" dirty="0"/>
          </a:p>
          <a:p>
            <a:pPr marL="457200" lvl="1" indent="0">
              <a:lnSpc>
                <a:spcPct val="80000"/>
              </a:lnSpc>
              <a:buNone/>
              <a:defRPr/>
            </a:pPr>
            <a:endParaRPr lang="sl-SI" sz="2000" i="1" dirty="0"/>
          </a:p>
          <a:p>
            <a:pPr marL="800100" lvl="1" indent="-342900">
              <a:lnSpc>
                <a:spcPct val="80000"/>
              </a:lnSpc>
              <a:defRPr/>
            </a:pPr>
            <a:endParaRPr lang="sl-SI" sz="2000" b="1" dirty="0"/>
          </a:p>
          <a:p>
            <a:pPr marL="381000" indent="-381000">
              <a:lnSpc>
                <a:spcPct val="80000"/>
              </a:lnSpc>
              <a:buNone/>
              <a:defRPr/>
            </a:pPr>
            <a:endParaRPr lang="sl-SI" sz="2800" b="1" dirty="0"/>
          </a:p>
          <a:p>
            <a:pPr marL="381000" indent="-381000">
              <a:lnSpc>
                <a:spcPct val="80000"/>
              </a:lnSpc>
              <a:buNone/>
              <a:defRPr/>
            </a:pPr>
            <a:endParaRPr lang="sl-SI" sz="2800" b="1" dirty="0"/>
          </a:p>
        </p:txBody>
      </p:sp>
    </p:spTree>
    <p:extLst>
      <p:ext uri="{BB962C8B-B14F-4D97-AF65-F5344CB8AC3E}">
        <p14:creationId xmlns:p14="http://schemas.microsoft.com/office/powerpoint/2010/main" val="1031142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4294967295"/>
          </p:nvPr>
        </p:nvSpPr>
        <p:spPr>
          <a:xfrm>
            <a:off x="407036" y="933822"/>
            <a:ext cx="8569325" cy="5689600"/>
          </a:xfrm>
          <a:noFill/>
          <a:ln>
            <a:solidFill>
              <a:schemeClr val="accent1">
                <a:alpha val="0"/>
              </a:schemeClr>
            </a:solidFill>
          </a:ln>
          <a:effectLst>
            <a:outerShdw sx="1000" sy="1000" algn="ctr" rotWithShape="0">
              <a:srgbClr val="000000"/>
            </a:outerShdw>
            <a:reflection endPos="0" dist="50800" dir="5400000" sy="-100000" algn="bl" rotWithShape="0"/>
          </a:effectLst>
        </p:spPr>
        <p:txBody>
          <a:bodyPr>
            <a:normAutofit/>
          </a:bodyPr>
          <a:lstStyle/>
          <a:p>
            <a:pPr marL="381000" indent="-381000" algn="ctr">
              <a:spcBef>
                <a:spcPts val="0"/>
              </a:spcBef>
              <a:buNone/>
              <a:defRPr/>
            </a:pPr>
            <a:r>
              <a:rPr lang="sl-SI" sz="2400" b="1" dirty="0">
                <a:solidFill>
                  <a:srgbClr val="FF0000"/>
                </a:solidFill>
                <a:latin typeface="+mj-lt"/>
                <a:cs typeface="Arial" panose="020B0604020202020204" pitchFamily="34" charset="0"/>
              </a:rPr>
              <a:t>VAJENIŠKA OBLIKA IZOBRAŽEVANJA</a:t>
            </a:r>
          </a:p>
          <a:p>
            <a:pPr marL="381000" indent="-381000" algn="ctr">
              <a:spcBef>
                <a:spcPts val="0"/>
              </a:spcBef>
              <a:buNone/>
              <a:defRPr/>
            </a:pPr>
            <a:endParaRPr lang="sl-SI" sz="2200" b="1" dirty="0">
              <a:solidFill>
                <a:srgbClr val="FF0000"/>
              </a:solidFill>
              <a:latin typeface="+mj-lt"/>
              <a:cs typeface="Arial" panose="020B0604020202020204" pitchFamily="34" charset="0"/>
            </a:endParaRPr>
          </a:p>
          <a:p>
            <a:pPr marL="381000" indent="-381000" algn="ctr">
              <a:spcBef>
                <a:spcPts val="0"/>
              </a:spcBef>
              <a:buNone/>
              <a:defRPr/>
            </a:pPr>
            <a:endParaRPr lang="sl-SI" sz="2200" b="1" dirty="0">
              <a:solidFill>
                <a:srgbClr val="FF0000"/>
              </a:solidFill>
              <a:latin typeface="+mj-lt"/>
              <a:cs typeface="Arial" panose="020B0604020202020204" pitchFamily="34" charset="0"/>
            </a:endParaRPr>
          </a:p>
          <a:p>
            <a:pPr lvl="1">
              <a:spcBef>
                <a:spcPts val="0"/>
              </a:spcBef>
            </a:pPr>
            <a:r>
              <a:rPr lang="sl-SI" sz="2200" b="1" dirty="0">
                <a:solidFill>
                  <a:schemeClr val="tx1"/>
                </a:solidFill>
                <a:latin typeface="+mj-lt"/>
                <a:cs typeface="Arial" panose="020B0604020202020204" pitchFamily="34" charset="0"/>
              </a:rPr>
              <a:t>Kandidati izpolnijo enako prijavnico – </a:t>
            </a:r>
            <a:r>
              <a:rPr lang="sl-SI" sz="2200" u="sng" dirty="0">
                <a:solidFill>
                  <a:schemeClr val="tx1"/>
                </a:solidFill>
                <a:latin typeface="+mj-lt"/>
                <a:cs typeface="Arial" panose="020B0604020202020204" pitchFamily="34" charset="0"/>
              </a:rPr>
              <a:t>pripis pri fizično oddani prijavnici </a:t>
            </a:r>
            <a:r>
              <a:rPr lang="sl-SI" sz="2200" dirty="0">
                <a:solidFill>
                  <a:schemeClr val="tx1"/>
                </a:solidFill>
                <a:latin typeface="+mj-lt"/>
                <a:cs typeface="Arial" panose="020B0604020202020204" pitchFamily="34" charset="0"/>
              </a:rPr>
              <a:t>pri navedbi programa: npr. </a:t>
            </a:r>
            <a:r>
              <a:rPr lang="sl-SI" sz="2200" dirty="0">
                <a:solidFill>
                  <a:srgbClr val="FF0000"/>
                </a:solidFill>
                <a:latin typeface="+mj-lt"/>
                <a:cs typeface="Arial" panose="020B0604020202020204" pitchFamily="34" charset="0"/>
              </a:rPr>
              <a:t>ZIDAR – VAJENIŠKA OBLIKA</a:t>
            </a:r>
            <a:r>
              <a:rPr lang="sl-SI" sz="2200" dirty="0">
                <a:latin typeface="+mj-lt"/>
                <a:cs typeface="Arial" panose="020B0604020202020204" pitchFamily="34" charset="0"/>
              </a:rPr>
              <a:t>;</a:t>
            </a:r>
          </a:p>
          <a:p>
            <a:pPr marL="457200" lvl="1" indent="0">
              <a:spcBef>
                <a:spcPts val="0"/>
              </a:spcBef>
              <a:buNone/>
            </a:pPr>
            <a:endParaRPr lang="sl-SI" sz="2200" i="1" dirty="0">
              <a:latin typeface="+mj-lt"/>
              <a:cs typeface="Arial" panose="020B0604020202020204" pitchFamily="34" charset="0"/>
            </a:endParaRPr>
          </a:p>
          <a:p>
            <a:pPr lvl="1">
              <a:spcBef>
                <a:spcPts val="0"/>
              </a:spcBef>
            </a:pPr>
            <a:r>
              <a:rPr lang="sl-SI" sz="2200" dirty="0">
                <a:solidFill>
                  <a:schemeClr val="tx1"/>
                </a:solidFill>
                <a:latin typeface="+mj-lt"/>
                <a:cs typeface="Arial" panose="020B0604020202020204" pitchFamily="34" charset="0"/>
              </a:rPr>
              <a:t>prijavni in vpisni postopek </a:t>
            </a:r>
            <a:r>
              <a:rPr lang="sl-SI" sz="2200" b="1" dirty="0">
                <a:solidFill>
                  <a:schemeClr val="tx1"/>
                </a:solidFill>
                <a:latin typeface="+mj-lt"/>
                <a:cs typeface="Arial" panose="020B0604020202020204" pitchFamily="34" charset="0"/>
              </a:rPr>
              <a:t>povsem enaka </a:t>
            </a:r>
            <a:r>
              <a:rPr lang="sl-SI" sz="2200" dirty="0">
                <a:solidFill>
                  <a:schemeClr val="tx1"/>
                </a:solidFill>
                <a:latin typeface="+mj-lt"/>
                <a:cs typeface="Arial" panose="020B0604020202020204" pitchFamily="34" charset="0"/>
              </a:rPr>
              <a:t>(</a:t>
            </a:r>
            <a:r>
              <a:rPr lang="sl-SI" sz="2200" i="1" dirty="0">
                <a:solidFill>
                  <a:schemeClr val="tx1"/>
                </a:solidFill>
                <a:latin typeface="+mj-lt"/>
                <a:cs typeface="Arial" panose="020B0604020202020204" pitchFamily="34" charset="0"/>
              </a:rPr>
              <a:t>roki, določeni z rokovnikom veljajo enako za vse kandidate);</a:t>
            </a:r>
          </a:p>
          <a:p>
            <a:pPr lvl="1">
              <a:spcBef>
                <a:spcPts val="0"/>
              </a:spcBef>
            </a:pPr>
            <a:endParaRPr lang="sl-SI" sz="2200" i="1" dirty="0">
              <a:solidFill>
                <a:schemeClr val="tx1"/>
              </a:solidFill>
              <a:latin typeface="+mj-lt"/>
              <a:cs typeface="Arial" panose="020B0604020202020204" pitchFamily="34" charset="0"/>
            </a:endParaRPr>
          </a:p>
          <a:p>
            <a:pPr lvl="1">
              <a:spcBef>
                <a:spcPts val="0"/>
              </a:spcBef>
            </a:pPr>
            <a:r>
              <a:rPr lang="sl-SI" sz="2200" i="1" dirty="0">
                <a:solidFill>
                  <a:schemeClr val="tx1"/>
                </a:solidFill>
                <a:latin typeface="+mj-lt"/>
                <a:cs typeface="Arial" panose="020B0604020202020204" pitchFamily="34" charset="0"/>
              </a:rPr>
              <a:t>vajeniška pogodba pogoj za vpis v vajeniško obliko;</a:t>
            </a:r>
          </a:p>
          <a:p>
            <a:pPr lvl="1">
              <a:spcBef>
                <a:spcPts val="0"/>
              </a:spcBef>
            </a:pPr>
            <a:endParaRPr lang="sl-SI" sz="2200" i="1" dirty="0">
              <a:solidFill>
                <a:schemeClr val="tx1"/>
              </a:solidFill>
              <a:latin typeface="+mj-lt"/>
              <a:cs typeface="Arial" panose="020B0604020202020204" pitchFamily="34" charset="0"/>
            </a:endParaRPr>
          </a:p>
          <a:p>
            <a:pPr lvl="1">
              <a:spcBef>
                <a:spcPts val="0"/>
              </a:spcBef>
            </a:pPr>
            <a:r>
              <a:rPr lang="sl-SI" sz="2200" dirty="0">
                <a:solidFill>
                  <a:schemeClr val="tx1"/>
                </a:solidFill>
                <a:latin typeface="+mj-lt"/>
                <a:cs typeface="Arial" panose="020B0604020202020204" pitchFamily="34" charset="0"/>
              </a:rPr>
              <a:t>Tudi preko spletne strani MVI dostop do </a:t>
            </a:r>
            <a:r>
              <a:rPr lang="sl-SI" sz="2200" dirty="0">
                <a:solidFill>
                  <a:srgbClr val="00B050"/>
                </a:solidFill>
                <a:latin typeface="+mj-lt"/>
                <a:cs typeface="Arial" panose="020B0604020202020204" pitchFamily="34" charset="0"/>
              </a:rPr>
              <a:t>Centralnega registra učnih mest.</a:t>
            </a:r>
          </a:p>
          <a:p>
            <a:pPr marL="57150" indent="0">
              <a:spcBef>
                <a:spcPts val="0"/>
              </a:spcBef>
              <a:buNone/>
              <a:defRPr/>
            </a:pPr>
            <a:endParaRPr lang="sl-SI" sz="2400" b="1" dirty="0">
              <a:solidFill>
                <a:schemeClr val="tx1"/>
              </a:solidFill>
            </a:endParaRPr>
          </a:p>
          <a:p>
            <a:pPr marL="457200" lvl="1" indent="0">
              <a:spcBef>
                <a:spcPts val="0"/>
              </a:spcBef>
              <a:buNone/>
              <a:defRPr/>
            </a:pPr>
            <a:endParaRPr lang="sl-SI" sz="2000" b="1" dirty="0">
              <a:solidFill>
                <a:srgbClr val="FF0000"/>
              </a:solidFill>
            </a:endParaRPr>
          </a:p>
          <a:p>
            <a:pPr marL="457200" lvl="1" indent="0">
              <a:lnSpc>
                <a:spcPct val="80000"/>
              </a:lnSpc>
              <a:buNone/>
              <a:defRPr/>
            </a:pPr>
            <a:endParaRPr lang="sl-SI" sz="2000" i="1" dirty="0"/>
          </a:p>
          <a:p>
            <a:pPr marL="457200" lvl="1" indent="0">
              <a:lnSpc>
                <a:spcPct val="80000"/>
              </a:lnSpc>
              <a:buNone/>
              <a:defRPr/>
            </a:pPr>
            <a:endParaRPr lang="sl-SI" sz="2000" i="1" dirty="0"/>
          </a:p>
          <a:p>
            <a:pPr marL="800100" lvl="1" indent="-342900">
              <a:lnSpc>
                <a:spcPct val="80000"/>
              </a:lnSpc>
              <a:defRPr/>
            </a:pPr>
            <a:endParaRPr lang="sl-SI" sz="2000" b="1" dirty="0"/>
          </a:p>
          <a:p>
            <a:pPr marL="381000" indent="-381000">
              <a:lnSpc>
                <a:spcPct val="80000"/>
              </a:lnSpc>
              <a:buNone/>
              <a:defRPr/>
            </a:pPr>
            <a:endParaRPr lang="sl-SI" sz="2800" b="1" dirty="0"/>
          </a:p>
          <a:p>
            <a:pPr marL="381000" indent="-381000">
              <a:lnSpc>
                <a:spcPct val="80000"/>
              </a:lnSpc>
              <a:buNone/>
              <a:defRPr/>
            </a:pPr>
            <a:endParaRPr lang="sl-SI" sz="2800" b="1" dirty="0"/>
          </a:p>
        </p:txBody>
      </p:sp>
    </p:spTree>
    <p:extLst>
      <p:ext uri="{BB962C8B-B14F-4D97-AF65-F5344CB8AC3E}">
        <p14:creationId xmlns:p14="http://schemas.microsoft.com/office/powerpoint/2010/main" val="3969245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4294967295"/>
          </p:nvPr>
        </p:nvSpPr>
        <p:spPr>
          <a:xfrm>
            <a:off x="690500" y="714366"/>
            <a:ext cx="8569325" cy="5689600"/>
          </a:xfrm>
          <a:noFill/>
          <a:ln>
            <a:solidFill>
              <a:schemeClr val="accent1">
                <a:alpha val="0"/>
              </a:schemeClr>
            </a:solidFill>
          </a:ln>
          <a:effectLst>
            <a:outerShdw sx="1000" sy="1000" algn="ctr" rotWithShape="0">
              <a:srgbClr val="000000"/>
            </a:outerShdw>
            <a:reflection endPos="0" dist="50800" dir="5400000" sy="-100000" algn="bl" rotWithShape="0"/>
          </a:effectLst>
        </p:spPr>
        <p:txBody>
          <a:bodyPr>
            <a:normAutofit fontScale="92500" lnSpcReduction="20000"/>
          </a:bodyPr>
          <a:lstStyle/>
          <a:p>
            <a:pPr marL="381000" indent="-381000" algn="ctr">
              <a:spcBef>
                <a:spcPts val="0"/>
              </a:spcBef>
              <a:buNone/>
              <a:defRPr/>
            </a:pPr>
            <a:r>
              <a:rPr lang="sl-SI" sz="2400" b="1" dirty="0">
                <a:solidFill>
                  <a:srgbClr val="FF0000"/>
                </a:solidFill>
                <a:latin typeface="+mj-lt"/>
                <a:cs typeface="Arial" panose="020B0604020202020204" pitchFamily="34" charset="0"/>
              </a:rPr>
              <a:t>POMEMBNI DATUMI ZA VPIS V SŠ</a:t>
            </a:r>
          </a:p>
          <a:p>
            <a:pPr marL="381000" indent="-381000" algn="ctr">
              <a:spcBef>
                <a:spcPts val="0"/>
              </a:spcBef>
              <a:buNone/>
              <a:defRPr/>
            </a:pPr>
            <a:endParaRPr lang="sl-SI" sz="2200" b="1" dirty="0">
              <a:solidFill>
                <a:srgbClr val="FF0000"/>
              </a:solidFill>
              <a:latin typeface="+mj-lt"/>
              <a:cs typeface="Arial" panose="020B0604020202020204" pitchFamily="34" charset="0"/>
            </a:endParaRPr>
          </a:p>
          <a:p>
            <a:pPr>
              <a:lnSpc>
                <a:spcPct val="120000"/>
              </a:lnSpc>
              <a:spcBef>
                <a:spcPts val="0"/>
              </a:spcBef>
            </a:pPr>
            <a:r>
              <a:rPr lang="sl-SI" sz="2400" b="1" dirty="0">
                <a:latin typeface="+mj-lt"/>
                <a:cs typeface="Arial" panose="020B0604020202020204" pitchFamily="34" charset="0"/>
              </a:rPr>
              <a:t>4</a:t>
            </a:r>
            <a:r>
              <a:rPr lang="sl-SI" sz="2400" b="1" dirty="0">
                <a:solidFill>
                  <a:schemeClr val="tx1"/>
                </a:solidFill>
                <a:latin typeface="+mj-lt"/>
                <a:cs typeface="Arial" panose="020B0604020202020204" pitchFamily="34" charset="0"/>
              </a:rPr>
              <a:t>. marec - </a:t>
            </a:r>
            <a:r>
              <a:rPr lang="sl-SI" sz="2400" dirty="0">
                <a:solidFill>
                  <a:schemeClr val="tx1"/>
                </a:solidFill>
                <a:latin typeface="+mj-lt"/>
                <a:cs typeface="Arial" panose="020B0604020202020204" pitchFamily="34" charset="0"/>
              </a:rPr>
              <a:t>prijava na opravljanje preizkusa nadarjenosti / izpolnjevanje športnih pogojev;</a:t>
            </a:r>
          </a:p>
          <a:p>
            <a:pPr>
              <a:lnSpc>
                <a:spcPct val="120000"/>
              </a:lnSpc>
              <a:spcBef>
                <a:spcPts val="0"/>
              </a:spcBef>
            </a:pPr>
            <a:r>
              <a:rPr lang="sl-SI" sz="2400" b="1" dirty="0">
                <a:solidFill>
                  <a:schemeClr val="tx1"/>
                </a:solidFill>
                <a:latin typeface="+mj-lt"/>
                <a:cs typeface="Arial" panose="020B0604020202020204" pitchFamily="34" charset="0"/>
              </a:rPr>
              <a:t>med 7. in 21. marcem </a:t>
            </a:r>
            <a:r>
              <a:rPr lang="sl-SI" sz="2400" dirty="0">
                <a:solidFill>
                  <a:schemeClr val="tx1"/>
                </a:solidFill>
                <a:latin typeface="+mj-lt"/>
                <a:cs typeface="Arial" panose="020B0604020202020204" pitchFamily="34" charset="0"/>
              </a:rPr>
              <a:t>preizkusi na šolah;</a:t>
            </a:r>
          </a:p>
          <a:p>
            <a:pPr>
              <a:lnSpc>
                <a:spcPct val="120000"/>
              </a:lnSpc>
              <a:spcBef>
                <a:spcPts val="0"/>
              </a:spcBef>
            </a:pPr>
            <a:r>
              <a:rPr lang="sl-SI" sz="2400" b="1" dirty="0">
                <a:solidFill>
                  <a:schemeClr val="tx1"/>
                </a:solidFill>
                <a:latin typeface="+mj-lt"/>
                <a:cs typeface="Arial" panose="020B0604020202020204" pitchFamily="34" charset="0"/>
              </a:rPr>
              <a:t>do 27. marca </a:t>
            </a:r>
            <a:r>
              <a:rPr lang="sl-SI" sz="2400" dirty="0">
                <a:solidFill>
                  <a:schemeClr val="tx1"/>
                </a:solidFill>
                <a:latin typeface="+mj-lt"/>
                <a:cs typeface="Arial" panose="020B0604020202020204" pitchFamily="34" charset="0"/>
              </a:rPr>
              <a:t>posredovanje potrdil o opravljenih preizkusih;</a:t>
            </a:r>
            <a:endParaRPr lang="sl-SI" sz="2400" b="1" dirty="0">
              <a:solidFill>
                <a:schemeClr val="tx1"/>
              </a:solidFill>
              <a:latin typeface="+mj-lt"/>
              <a:cs typeface="Arial" panose="020B0604020202020204" pitchFamily="34" charset="0"/>
            </a:endParaRPr>
          </a:p>
          <a:p>
            <a:pPr>
              <a:lnSpc>
                <a:spcPct val="120000"/>
              </a:lnSpc>
              <a:spcBef>
                <a:spcPts val="0"/>
              </a:spcBef>
            </a:pPr>
            <a:r>
              <a:rPr lang="sl-SI" sz="2400" b="1" dirty="0">
                <a:solidFill>
                  <a:srgbClr val="FF0000"/>
                </a:solidFill>
                <a:latin typeface="+mj-lt"/>
                <a:cs typeface="Arial" panose="020B0604020202020204" pitchFamily="34" charset="0"/>
              </a:rPr>
              <a:t>2. april – </a:t>
            </a:r>
            <a:r>
              <a:rPr lang="sl-SI" sz="2400" dirty="0">
                <a:solidFill>
                  <a:srgbClr val="FF0000"/>
                </a:solidFill>
                <a:latin typeface="+mj-lt"/>
                <a:cs typeface="Arial" panose="020B0604020202020204" pitchFamily="34" charset="0"/>
              </a:rPr>
              <a:t>zadnji dan prijav;</a:t>
            </a:r>
          </a:p>
          <a:p>
            <a:pPr>
              <a:lnSpc>
                <a:spcPct val="120000"/>
              </a:lnSpc>
              <a:spcBef>
                <a:spcPts val="0"/>
              </a:spcBef>
            </a:pPr>
            <a:r>
              <a:rPr lang="sl-SI" sz="2400" b="1" dirty="0">
                <a:solidFill>
                  <a:schemeClr val="tx1"/>
                </a:solidFill>
                <a:latin typeface="+mj-lt"/>
                <a:cs typeface="Arial" panose="020B0604020202020204" pitchFamily="34" charset="0"/>
              </a:rPr>
              <a:t>9. april – </a:t>
            </a:r>
            <a:r>
              <a:rPr lang="sl-SI" sz="2400" dirty="0">
                <a:solidFill>
                  <a:schemeClr val="tx1"/>
                </a:solidFill>
                <a:latin typeface="+mj-lt"/>
                <a:cs typeface="Arial" panose="020B0604020202020204" pitchFamily="34" charset="0"/>
              </a:rPr>
              <a:t>na voljo podatki o</a:t>
            </a:r>
            <a:r>
              <a:rPr lang="sl-SI" sz="2400" b="1" dirty="0">
                <a:solidFill>
                  <a:schemeClr val="tx1"/>
                </a:solidFill>
                <a:latin typeface="+mj-lt"/>
                <a:cs typeface="Arial" panose="020B0604020202020204" pitchFamily="34" charset="0"/>
              </a:rPr>
              <a:t> </a:t>
            </a:r>
            <a:r>
              <a:rPr lang="sl-SI" sz="2400" dirty="0">
                <a:solidFill>
                  <a:schemeClr val="tx1"/>
                </a:solidFill>
                <a:latin typeface="+mj-lt"/>
                <a:cs typeface="Arial" panose="020B0604020202020204" pitchFamily="34" charset="0"/>
              </a:rPr>
              <a:t>stanju prijav;</a:t>
            </a:r>
          </a:p>
          <a:p>
            <a:pPr>
              <a:lnSpc>
                <a:spcPct val="120000"/>
              </a:lnSpc>
              <a:spcBef>
                <a:spcPts val="0"/>
              </a:spcBef>
            </a:pPr>
            <a:r>
              <a:rPr lang="sl-SI" sz="2400" b="1" dirty="0">
                <a:solidFill>
                  <a:schemeClr val="tx1"/>
                </a:solidFill>
                <a:latin typeface="+mj-lt"/>
                <a:cs typeface="Arial" panose="020B0604020202020204" pitchFamily="34" charset="0"/>
              </a:rPr>
              <a:t>21. april – v vpisni aplikaciji na voljo tudi dosežki na NPZ (materinščina, matematika);</a:t>
            </a:r>
          </a:p>
          <a:p>
            <a:pPr>
              <a:lnSpc>
                <a:spcPct val="120000"/>
              </a:lnSpc>
              <a:spcBef>
                <a:spcPts val="0"/>
              </a:spcBef>
            </a:pPr>
            <a:r>
              <a:rPr lang="sl-SI" sz="2400" b="1" dirty="0">
                <a:solidFill>
                  <a:schemeClr val="tx1"/>
                </a:solidFill>
                <a:latin typeface="+mj-lt"/>
                <a:cs typeface="Arial" panose="020B0604020202020204" pitchFamily="34" charset="0"/>
              </a:rPr>
              <a:t>6. maj -  </a:t>
            </a:r>
            <a:r>
              <a:rPr lang="sl-SI" sz="2400" dirty="0">
                <a:solidFill>
                  <a:schemeClr val="tx1"/>
                </a:solidFill>
                <a:latin typeface="+mj-lt"/>
                <a:cs typeface="Arial" panose="020B0604020202020204" pitchFamily="34" charset="0"/>
              </a:rPr>
              <a:t>zadnji dan prenosa prijav;</a:t>
            </a:r>
          </a:p>
          <a:p>
            <a:pPr>
              <a:lnSpc>
                <a:spcPct val="120000"/>
              </a:lnSpc>
              <a:spcBef>
                <a:spcPts val="0"/>
              </a:spcBef>
            </a:pPr>
            <a:r>
              <a:rPr lang="sl-SI" sz="2400" b="1" dirty="0">
                <a:solidFill>
                  <a:schemeClr val="tx1"/>
                </a:solidFill>
                <a:latin typeface="+mj-lt"/>
                <a:cs typeface="Arial" panose="020B0604020202020204" pitchFamily="34" charset="0"/>
              </a:rPr>
              <a:t>12. maj </a:t>
            </a:r>
            <a:r>
              <a:rPr lang="sl-SI" sz="2400" dirty="0">
                <a:solidFill>
                  <a:schemeClr val="tx1"/>
                </a:solidFill>
                <a:latin typeface="+mj-lt"/>
                <a:cs typeface="Arial" panose="020B0604020202020204" pitchFamily="34" charset="0"/>
              </a:rPr>
              <a:t>– zadnji dan prijav za </a:t>
            </a:r>
            <a:r>
              <a:rPr lang="sl-SI" sz="2400" dirty="0" err="1">
                <a:solidFill>
                  <a:schemeClr val="tx1"/>
                </a:solidFill>
                <a:latin typeface="+mj-lt"/>
                <a:cs typeface="Arial" panose="020B0604020202020204" pitchFamily="34" charset="0"/>
              </a:rPr>
              <a:t>preusmerjence</a:t>
            </a:r>
            <a:r>
              <a:rPr lang="sl-SI" sz="2400" dirty="0">
                <a:solidFill>
                  <a:schemeClr val="tx1"/>
                </a:solidFill>
                <a:latin typeface="+mj-lt"/>
                <a:cs typeface="Arial" panose="020B0604020202020204" pitchFamily="34" charset="0"/>
              </a:rPr>
              <a:t> in tujce;</a:t>
            </a:r>
          </a:p>
          <a:p>
            <a:pPr>
              <a:lnSpc>
                <a:spcPct val="120000"/>
              </a:lnSpc>
              <a:spcBef>
                <a:spcPts val="0"/>
              </a:spcBef>
            </a:pPr>
            <a:r>
              <a:rPr lang="sl-SI" sz="2400" b="1" u="sng" dirty="0">
                <a:solidFill>
                  <a:srgbClr val="FF0000"/>
                </a:solidFill>
                <a:latin typeface="+mj-lt"/>
                <a:cs typeface="Arial" panose="020B0604020202020204" pitchFamily="34" charset="0"/>
              </a:rPr>
              <a:t>do 12. junija do 12. ure - vnos ocen 9. razreda - svetovalni delavci OŠ!!</a:t>
            </a:r>
          </a:p>
          <a:p>
            <a:pPr>
              <a:lnSpc>
                <a:spcPct val="120000"/>
              </a:lnSpc>
              <a:spcBef>
                <a:spcPts val="0"/>
              </a:spcBef>
            </a:pPr>
            <a:r>
              <a:rPr lang="sl-SI" sz="2400" b="1" dirty="0">
                <a:solidFill>
                  <a:schemeClr val="tx1"/>
                </a:solidFill>
                <a:latin typeface="+mj-lt"/>
                <a:cs typeface="Arial" panose="020B0604020202020204" pitchFamily="34" charset="0"/>
              </a:rPr>
              <a:t>16. – 19. junij - </a:t>
            </a:r>
            <a:r>
              <a:rPr lang="sl-SI" sz="2400" dirty="0">
                <a:solidFill>
                  <a:schemeClr val="tx1"/>
                </a:solidFill>
                <a:latin typeface="+mj-lt"/>
                <a:cs typeface="Arial" panose="020B0604020202020204" pitchFamily="34" charset="0"/>
              </a:rPr>
              <a:t>izvedba 1. kroga izbirnega postopka;</a:t>
            </a:r>
          </a:p>
          <a:p>
            <a:pPr>
              <a:lnSpc>
                <a:spcPct val="120000"/>
              </a:lnSpc>
              <a:spcBef>
                <a:spcPts val="0"/>
              </a:spcBef>
            </a:pPr>
            <a:r>
              <a:rPr lang="sl-SI" sz="2400" b="1" dirty="0">
                <a:solidFill>
                  <a:schemeClr val="tx1"/>
                </a:solidFill>
                <a:latin typeface="+mj-lt"/>
                <a:cs typeface="Arial" panose="020B0604020202020204" pitchFamily="34" charset="0"/>
              </a:rPr>
              <a:t>24. junij do 15. ure -</a:t>
            </a:r>
            <a:r>
              <a:rPr lang="sl-SI" sz="2400" dirty="0">
                <a:solidFill>
                  <a:schemeClr val="tx1"/>
                </a:solidFill>
                <a:latin typeface="+mj-lt"/>
                <a:cs typeface="Arial" panose="020B0604020202020204" pitchFamily="34" charset="0"/>
              </a:rPr>
              <a:t> prijava v 2. krogu izbirnega postopka</a:t>
            </a:r>
          </a:p>
          <a:p>
            <a:pPr>
              <a:lnSpc>
                <a:spcPct val="120000"/>
              </a:lnSpc>
              <a:spcBef>
                <a:spcPts val="0"/>
              </a:spcBef>
            </a:pPr>
            <a:r>
              <a:rPr lang="sl-SI" sz="2400" b="1" dirty="0">
                <a:solidFill>
                  <a:schemeClr val="tx1"/>
                </a:solidFill>
                <a:latin typeface="+mj-lt"/>
                <a:cs typeface="Arial" panose="020B0604020202020204" pitchFamily="34" charset="0"/>
              </a:rPr>
              <a:t>26. junij do 14. ure -  </a:t>
            </a:r>
            <a:r>
              <a:rPr lang="sl-SI" sz="2400" dirty="0">
                <a:solidFill>
                  <a:schemeClr val="tx1"/>
                </a:solidFill>
                <a:latin typeface="+mj-lt"/>
                <a:cs typeface="Arial" panose="020B0604020202020204" pitchFamily="34" charset="0"/>
              </a:rPr>
              <a:t>izvedba 2. kroga izbirnega postopka.</a:t>
            </a:r>
          </a:p>
          <a:p>
            <a:pPr marL="57150" indent="0">
              <a:spcBef>
                <a:spcPts val="0"/>
              </a:spcBef>
              <a:buNone/>
              <a:defRPr/>
            </a:pPr>
            <a:endParaRPr lang="sl-SI" sz="2400" b="1" dirty="0">
              <a:latin typeface="Arial" panose="020B0604020202020204" pitchFamily="34" charset="0"/>
              <a:cs typeface="Arial" panose="020B0604020202020204" pitchFamily="34" charset="0"/>
            </a:endParaRPr>
          </a:p>
          <a:p>
            <a:pPr marL="457200" lvl="1" indent="0">
              <a:spcBef>
                <a:spcPts val="0"/>
              </a:spcBef>
              <a:buNone/>
              <a:defRPr/>
            </a:pPr>
            <a:endParaRPr lang="sl-SI" sz="2000" b="1" dirty="0">
              <a:solidFill>
                <a:srgbClr val="FF0000"/>
              </a:solidFill>
              <a:latin typeface="Arial" panose="020B0604020202020204" pitchFamily="34" charset="0"/>
              <a:cs typeface="Arial" panose="020B0604020202020204" pitchFamily="34" charset="0"/>
            </a:endParaRPr>
          </a:p>
          <a:p>
            <a:pPr marL="457200" lvl="1" indent="0">
              <a:lnSpc>
                <a:spcPct val="80000"/>
              </a:lnSpc>
              <a:buNone/>
              <a:defRPr/>
            </a:pPr>
            <a:endParaRPr lang="sl-SI" sz="2000" i="1" dirty="0"/>
          </a:p>
          <a:p>
            <a:pPr marL="457200" lvl="1" indent="0">
              <a:lnSpc>
                <a:spcPct val="80000"/>
              </a:lnSpc>
              <a:buNone/>
              <a:defRPr/>
            </a:pPr>
            <a:endParaRPr lang="sl-SI" sz="2000" i="1" dirty="0"/>
          </a:p>
          <a:p>
            <a:pPr marL="800100" lvl="1" indent="-342900">
              <a:lnSpc>
                <a:spcPct val="80000"/>
              </a:lnSpc>
              <a:defRPr/>
            </a:pPr>
            <a:endParaRPr lang="sl-SI" sz="2000" b="1" dirty="0"/>
          </a:p>
          <a:p>
            <a:pPr marL="381000" indent="-381000">
              <a:lnSpc>
                <a:spcPct val="80000"/>
              </a:lnSpc>
              <a:buNone/>
              <a:defRPr/>
            </a:pPr>
            <a:endParaRPr lang="sl-SI" sz="2800" b="1" dirty="0"/>
          </a:p>
          <a:p>
            <a:pPr marL="381000" indent="-381000">
              <a:lnSpc>
                <a:spcPct val="80000"/>
              </a:lnSpc>
              <a:buNone/>
              <a:defRPr/>
            </a:pPr>
            <a:endParaRPr lang="sl-SI" sz="2800" b="1" dirty="0"/>
          </a:p>
        </p:txBody>
      </p:sp>
    </p:spTree>
    <p:extLst>
      <p:ext uri="{BB962C8B-B14F-4D97-AF65-F5344CB8AC3E}">
        <p14:creationId xmlns:p14="http://schemas.microsoft.com/office/powerpoint/2010/main" val="974073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4294967295"/>
          </p:nvPr>
        </p:nvSpPr>
        <p:spPr>
          <a:xfrm>
            <a:off x="745364" y="1070982"/>
            <a:ext cx="8569325" cy="5689600"/>
          </a:xfrm>
          <a:noFill/>
          <a:ln>
            <a:solidFill>
              <a:schemeClr val="accent1">
                <a:alpha val="0"/>
              </a:schemeClr>
            </a:solidFill>
          </a:ln>
          <a:effectLst>
            <a:outerShdw sx="1000" sy="1000" algn="ctr" rotWithShape="0">
              <a:srgbClr val="000000"/>
            </a:outerShdw>
            <a:reflection endPos="0" dist="50800" dir="5400000" sy="-100000" algn="bl" rotWithShape="0"/>
          </a:effectLst>
        </p:spPr>
        <p:txBody>
          <a:bodyPr>
            <a:normAutofit/>
          </a:bodyPr>
          <a:lstStyle/>
          <a:p>
            <a:pPr marL="381000" indent="-381000" algn="ctr">
              <a:spcBef>
                <a:spcPts val="0"/>
              </a:spcBef>
              <a:buNone/>
              <a:defRPr/>
            </a:pPr>
            <a:r>
              <a:rPr lang="sl-SI" sz="2400" b="1" dirty="0">
                <a:solidFill>
                  <a:srgbClr val="FF0000"/>
                </a:solidFill>
                <a:latin typeface="+mj-lt"/>
                <a:cs typeface="Arial" panose="020B0604020202020204" pitchFamily="34" charset="0"/>
              </a:rPr>
              <a:t>POMEMBNI DATUMI ZA VPIS V PROGRAME PTI, PT in MT</a:t>
            </a:r>
          </a:p>
          <a:p>
            <a:pPr marL="381000" indent="-381000" algn="ctr">
              <a:spcBef>
                <a:spcPts val="0"/>
              </a:spcBef>
              <a:buNone/>
              <a:defRPr/>
            </a:pPr>
            <a:endParaRPr lang="sl-SI" sz="2200" b="1" dirty="0">
              <a:solidFill>
                <a:srgbClr val="FF0000"/>
              </a:solidFill>
              <a:latin typeface="+mj-lt"/>
              <a:cs typeface="Arial" panose="020B0604020202020204" pitchFamily="34" charset="0"/>
            </a:endParaRPr>
          </a:p>
          <a:p>
            <a:pPr marL="0" indent="0">
              <a:spcBef>
                <a:spcPts val="0"/>
              </a:spcBef>
              <a:buNone/>
            </a:pPr>
            <a:r>
              <a:rPr lang="sl-SI" sz="2200" b="1" u="sng" dirty="0">
                <a:solidFill>
                  <a:srgbClr val="FF0000"/>
                </a:solidFill>
                <a:latin typeface="+mj-lt"/>
                <a:cs typeface="Arial" panose="020B0604020202020204" pitchFamily="34" charset="0"/>
              </a:rPr>
              <a:t>Vpis v programe PTI</a:t>
            </a:r>
          </a:p>
          <a:p>
            <a:pPr>
              <a:spcBef>
                <a:spcPts val="0"/>
              </a:spcBef>
            </a:pPr>
            <a:r>
              <a:rPr lang="sl-SI" sz="2200" b="1" dirty="0">
                <a:solidFill>
                  <a:srgbClr val="FF0000"/>
                </a:solidFill>
                <a:latin typeface="+mj-lt"/>
                <a:cs typeface="Arial" panose="020B0604020202020204" pitchFamily="34" charset="0"/>
              </a:rPr>
              <a:t>11. maj - zadnji dan prijav,</a:t>
            </a:r>
          </a:p>
          <a:p>
            <a:pPr>
              <a:spcBef>
                <a:spcPts val="0"/>
              </a:spcBef>
            </a:pPr>
            <a:r>
              <a:rPr lang="sl-SI" sz="2200" b="1" dirty="0">
                <a:solidFill>
                  <a:schemeClr val="tx1"/>
                </a:solidFill>
                <a:latin typeface="+mj-lt"/>
                <a:cs typeface="Arial" panose="020B0604020202020204" pitchFamily="34" charset="0"/>
              </a:rPr>
              <a:t>15. maj –</a:t>
            </a:r>
            <a:r>
              <a:rPr lang="sl-SI" sz="2200" dirty="0">
                <a:solidFill>
                  <a:schemeClr val="tx1"/>
                </a:solidFill>
                <a:latin typeface="+mj-lt"/>
                <a:cs typeface="Arial" panose="020B0604020202020204" pitchFamily="34" charset="0"/>
              </a:rPr>
              <a:t> na voljo podatki o stanju prijav,</a:t>
            </a:r>
          </a:p>
          <a:p>
            <a:pPr>
              <a:spcBef>
                <a:spcPts val="0"/>
              </a:spcBef>
            </a:pPr>
            <a:r>
              <a:rPr lang="sl-SI" sz="2200" b="1" dirty="0">
                <a:solidFill>
                  <a:schemeClr val="tx1"/>
                </a:solidFill>
                <a:latin typeface="+mj-lt"/>
                <a:cs typeface="Arial" panose="020B0604020202020204" pitchFamily="34" charset="0"/>
              </a:rPr>
              <a:t>2. junij - </a:t>
            </a:r>
            <a:r>
              <a:rPr lang="sl-SI" sz="2200" dirty="0">
                <a:solidFill>
                  <a:schemeClr val="tx1"/>
                </a:solidFill>
                <a:latin typeface="+mj-lt"/>
                <a:cs typeface="Arial" panose="020B0604020202020204" pitchFamily="34" charset="0"/>
              </a:rPr>
              <a:t>zadnji dan prenosa prijav,</a:t>
            </a:r>
          </a:p>
          <a:p>
            <a:pPr>
              <a:spcBef>
                <a:spcPts val="0"/>
              </a:spcBef>
            </a:pPr>
            <a:r>
              <a:rPr lang="sl-SI" sz="2200" b="1" dirty="0">
                <a:solidFill>
                  <a:schemeClr val="tx1"/>
                </a:solidFill>
                <a:latin typeface="+mj-lt"/>
                <a:cs typeface="Arial" panose="020B0604020202020204" pitchFamily="34" charset="0"/>
              </a:rPr>
              <a:t>do 2. julija - </a:t>
            </a:r>
            <a:r>
              <a:rPr lang="sl-SI" sz="2200" dirty="0">
                <a:solidFill>
                  <a:schemeClr val="tx1"/>
                </a:solidFill>
                <a:latin typeface="+mj-lt"/>
                <a:cs typeface="Arial" panose="020B0604020202020204" pitchFamily="34" charset="0"/>
              </a:rPr>
              <a:t>izvedba vpisa;</a:t>
            </a:r>
          </a:p>
          <a:p>
            <a:pPr marL="0" indent="0">
              <a:spcBef>
                <a:spcPts val="0"/>
              </a:spcBef>
              <a:buNone/>
            </a:pPr>
            <a:endParaRPr lang="sl-SI" sz="2200" dirty="0">
              <a:solidFill>
                <a:schemeClr val="tx1"/>
              </a:solidFill>
              <a:latin typeface="+mj-lt"/>
              <a:cs typeface="Arial" panose="020B0604020202020204" pitchFamily="34" charset="0"/>
            </a:endParaRPr>
          </a:p>
          <a:p>
            <a:pPr marL="0" indent="0">
              <a:spcBef>
                <a:spcPts val="0"/>
              </a:spcBef>
              <a:buNone/>
            </a:pPr>
            <a:endParaRPr lang="sl-SI" sz="2200" dirty="0">
              <a:solidFill>
                <a:schemeClr val="tx1"/>
              </a:solidFill>
              <a:latin typeface="+mj-lt"/>
              <a:cs typeface="Arial" panose="020B0604020202020204" pitchFamily="34" charset="0"/>
            </a:endParaRPr>
          </a:p>
          <a:p>
            <a:pPr marL="0" indent="0">
              <a:spcBef>
                <a:spcPts val="0"/>
              </a:spcBef>
              <a:buNone/>
            </a:pPr>
            <a:r>
              <a:rPr lang="sl-SI" sz="2200" b="1" u="sng" dirty="0">
                <a:solidFill>
                  <a:srgbClr val="FF0000"/>
                </a:solidFill>
                <a:latin typeface="+mj-lt"/>
                <a:cs typeface="Arial" panose="020B0604020202020204" pitchFamily="34" charset="0"/>
              </a:rPr>
              <a:t>Vpis v programe PT in MT</a:t>
            </a:r>
          </a:p>
          <a:p>
            <a:pPr>
              <a:spcBef>
                <a:spcPts val="0"/>
              </a:spcBef>
            </a:pPr>
            <a:r>
              <a:rPr lang="sl-SI" sz="2200" b="1" dirty="0">
                <a:solidFill>
                  <a:srgbClr val="FF0000"/>
                </a:solidFill>
                <a:latin typeface="+mj-lt"/>
                <a:cs typeface="Arial" panose="020B0604020202020204" pitchFamily="34" charset="0"/>
              </a:rPr>
              <a:t>7. september - zadnji dan prijav, </a:t>
            </a:r>
          </a:p>
          <a:p>
            <a:pPr>
              <a:spcBef>
                <a:spcPts val="0"/>
              </a:spcBef>
            </a:pPr>
            <a:r>
              <a:rPr lang="sl-SI" sz="2200" b="1" dirty="0">
                <a:solidFill>
                  <a:schemeClr val="tx1"/>
                </a:solidFill>
                <a:latin typeface="+mj-lt"/>
                <a:cs typeface="Arial" panose="020B0604020202020204" pitchFamily="34" charset="0"/>
              </a:rPr>
              <a:t>11. september - </a:t>
            </a:r>
            <a:r>
              <a:rPr lang="sl-SI" sz="2200" dirty="0">
                <a:solidFill>
                  <a:schemeClr val="tx1"/>
                </a:solidFill>
                <a:latin typeface="+mj-lt"/>
                <a:cs typeface="Arial" panose="020B0604020202020204" pitchFamily="34" charset="0"/>
              </a:rPr>
              <a:t>na voljo podatki o stanju prijav,</a:t>
            </a:r>
          </a:p>
          <a:p>
            <a:pPr>
              <a:spcBef>
                <a:spcPts val="0"/>
              </a:spcBef>
            </a:pPr>
            <a:r>
              <a:rPr lang="sl-SI" sz="2200" b="1" dirty="0">
                <a:solidFill>
                  <a:schemeClr val="tx1"/>
                </a:solidFill>
                <a:latin typeface="+mj-lt"/>
                <a:cs typeface="Arial" panose="020B0604020202020204" pitchFamily="34" charset="0"/>
              </a:rPr>
              <a:t>25. - 28. september - </a:t>
            </a:r>
            <a:r>
              <a:rPr lang="sl-SI" sz="2200" dirty="0">
                <a:solidFill>
                  <a:schemeClr val="tx1"/>
                </a:solidFill>
                <a:latin typeface="+mj-lt"/>
                <a:cs typeface="Arial" panose="020B0604020202020204" pitchFamily="34" charset="0"/>
              </a:rPr>
              <a:t>izvedba vpisa.</a:t>
            </a:r>
          </a:p>
          <a:p>
            <a:pPr eaLnBrk="1" hangingPunct="1"/>
            <a:endParaRPr lang="sl-SI" sz="2600" dirty="0"/>
          </a:p>
          <a:p>
            <a:pPr marL="57150" indent="0">
              <a:spcBef>
                <a:spcPts val="0"/>
              </a:spcBef>
              <a:buNone/>
              <a:defRPr/>
            </a:pPr>
            <a:endParaRPr lang="sl-SI" sz="2400" b="1" dirty="0">
              <a:latin typeface="Arial" panose="020B0604020202020204" pitchFamily="34" charset="0"/>
              <a:cs typeface="Arial" panose="020B0604020202020204" pitchFamily="34" charset="0"/>
            </a:endParaRPr>
          </a:p>
          <a:p>
            <a:pPr marL="457200" lvl="1" indent="0">
              <a:spcBef>
                <a:spcPts val="0"/>
              </a:spcBef>
              <a:buNone/>
              <a:defRPr/>
            </a:pPr>
            <a:endParaRPr lang="sl-SI" sz="2000" b="1" dirty="0">
              <a:solidFill>
                <a:srgbClr val="FF0000"/>
              </a:solidFill>
              <a:latin typeface="Arial" panose="020B0604020202020204" pitchFamily="34" charset="0"/>
              <a:cs typeface="Arial" panose="020B0604020202020204" pitchFamily="34" charset="0"/>
            </a:endParaRPr>
          </a:p>
          <a:p>
            <a:pPr marL="457200" lvl="1" indent="0">
              <a:lnSpc>
                <a:spcPct val="80000"/>
              </a:lnSpc>
              <a:buNone/>
              <a:defRPr/>
            </a:pPr>
            <a:endParaRPr lang="sl-SI" sz="2000" i="1" dirty="0"/>
          </a:p>
          <a:p>
            <a:pPr marL="457200" lvl="1" indent="0">
              <a:lnSpc>
                <a:spcPct val="80000"/>
              </a:lnSpc>
              <a:buNone/>
              <a:defRPr/>
            </a:pPr>
            <a:endParaRPr lang="sl-SI" sz="2000" i="1" dirty="0"/>
          </a:p>
          <a:p>
            <a:pPr marL="800100" lvl="1" indent="-342900">
              <a:lnSpc>
                <a:spcPct val="80000"/>
              </a:lnSpc>
              <a:defRPr/>
            </a:pPr>
            <a:endParaRPr lang="sl-SI" sz="2000" b="1" dirty="0"/>
          </a:p>
          <a:p>
            <a:pPr marL="381000" indent="-381000">
              <a:lnSpc>
                <a:spcPct val="80000"/>
              </a:lnSpc>
              <a:buNone/>
              <a:defRPr/>
            </a:pPr>
            <a:endParaRPr lang="sl-SI" sz="2800" b="1" dirty="0"/>
          </a:p>
          <a:p>
            <a:pPr marL="381000" indent="-381000">
              <a:lnSpc>
                <a:spcPct val="80000"/>
              </a:lnSpc>
              <a:buNone/>
              <a:defRPr/>
            </a:pPr>
            <a:endParaRPr lang="sl-SI" sz="2800" b="1" dirty="0"/>
          </a:p>
        </p:txBody>
      </p:sp>
    </p:spTree>
    <p:extLst>
      <p:ext uri="{BB962C8B-B14F-4D97-AF65-F5344CB8AC3E}">
        <p14:creationId xmlns:p14="http://schemas.microsoft.com/office/powerpoint/2010/main" val="490284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4294967295"/>
          </p:nvPr>
        </p:nvSpPr>
        <p:spPr>
          <a:xfrm>
            <a:off x="397892" y="539496"/>
            <a:ext cx="9349612" cy="5833872"/>
          </a:xfrm>
          <a:noFill/>
          <a:ln>
            <a:solidFill>
              <a:schemeClr val="accent1">
                <a:alpha val="0"/>
              </a:schemeClr>
            </a:solidFill>
          </a:ln>
          <a:effectLst>
            <a:outerShdw sx="1000" sy="1000" algn="ctr" rotWithShape="0">
              <a:srgbClr val="000000"/>
            </a:outerShdw>
            <a:reflection endPos="0" dist="50800" dir="5400000" sy="-100000" algn="bl" rotWithShape="0"/>
          </a:effectLst>
        </p:spPr>
        <p:txBody>
          <a:bodyPr>
            <a:normAutofit fontScale="77500" lnSpcReduction="20000"/>
          </a:bodyPr>
          <a:lstStyle/>
          <a:p>
            <a:pPr marL="381000" indent="-381000" algn="ctr">
              <a:spcBef>
                <a:spcPts val="0"/>
              </a:spcBef>
              <a:buNone/>
              <a:defRPr/>
            </a:pPr>
            <a:r>
              <a:rPr lang="sl-SI" sz="2400" b="1" dirty="0">
                <a:solidFill>
                  <a:srgbClr val="FF0000"/>
                </a:solidFill>
                <a:latin typeface="+mj-lt"/>
                <a:cs typeface="Arial" panose="020B0604020202020204" pitchFamily="34" charset="0"/>
              </a:rPr>
              <a:t>RAZPIS MEST V DIJAŠKIH DOMOVIH</a:t>
            </a:r>
          </a:p>
          <a:p>
            <a:pPr marL="381000" indent="-381000" algn="ctr">
              <a:spcBef>
                <a:spcPts val="0"/>
              </a:spcBef>
              <a:buNone/>
              <a:defRPr/>
            </a:pPr>
            <a:endParaRPr lang="sl-SI" sz="2200" b="1" dirty="0">
              <a:solidFill>
                <a:srgbClr val="FF0000"/>
              </a:solidFill>
              <a:latin typeface="+mj-lt"/>
              <a:cs typeface="Arial" panose="020B0604020202020204" pitchFamily="34" charset="0"/>
            </a:endParaRPr>
          </a:p>
          <a:p>
            <a:pPr algn="just"/>
            <a:r>
              <a:rPr lang="sl-SI" sz="2200" dirty="0">
                <a:solidFill>
                  <a:schemeClr val="tx1"/>
                </a:solidFill>
                <a:latin typeface="+mj-lt"/>
                <a:cs typeface="Arial" panose="020B0604020202020204" pitchFamily="34" charset="0"/>
              </a:rPr>
              <a:t>Za novince </a:t>
            </a:r>
            <a:r>
              <a:rPr lang="sl-SI" sz="2200" b="1" dirty="0">
                <a:solidFill>
                  <a:schemeClr val="tx1"/>
                </a:solidFill>
                <a:latin typeface="+mj-lt"/>
                <a:cs typeface="Arial" panose="020B0604020202020204" pitchFamily="34" charset="0"/>
              </a:rPr>
              <a:t>v vzgojnem programu dijaških domov </a:t>
            </a:r>
            <a:r>
              <a:rPr lang="sl-SI" sz="2200" dirty="0">
                <a:solidFill>
                  <a:schemeClr val="tx1"/>
                </a:solidFill>
                <a:latin typeface="+mj-lt"/>
                <a:cs typeface="Arial" panose="020B0604020202020204" pitchFamily="34" charset="0"/>
              </a:rPr>
              <a:t>za šolsko leto 2026/2027 predvidenih </a:t>
            </a:r>
            <a:r>
              <a:rPr lang="sl-SI" sz="2200" b="1" dirty="0">
                <a:solidFill>
                  <a:srgbClr val="FF0000"/>
                </a:solidFill>
                <a:latin typeface="+mj-lt"/>
                <a:cs typeface="Arial" panose="020B0604020202020204" pitchFamily="34" charset="0"/>
              </a:rPr>
              <a:t>skupaj 1.899 mest.</a:t>
            </a:r>
          </a:p>
          <a:p>
            <a:pPr marL="381000" indent="-381000" algn="ctr">
              <a:spcBef>
                <a:spcPts val="0"/>
              </a:spcBef>
              <a:buNone/>
              <a:defRPr/>
            </a:pPr>
            <a:endParaRPr lang="sl-SI" sz="2400" b="1" dirty="0">
              <a:solidFill>
                <a:srgbClr val="FF0000"/>
              </a:solidFill>
              <a:latin typeface="+mj-lt"/>
              <a:cs typeface="Arial" panose="020B0604020202020204" pitchFamily="34" charset="0"/>
            </a:endParaRPr>
          </a:p>
          <a:p>
            <a:pPr marL="381000" indent="-381000" algn="ctr">
              <a:spcBef>
                <a:spcPts val="0"/>
              </a:spcBef>
              <a:buNone/>
              <a:defRPr/>
            </a:pPr>
            <a:endParaRPr lang="sl-SI" sz="2400" b="1" dirty="0">
              <a:solidFill>
                <a:srgbClr val="FF0000"/>
              </a:solidFill>
              <a:latin typeface="+mj-lt"/>
              <a:cs typeface="Arial" panose="020B0604020202020204" pitchFamily="34" charset="0"/>
            </a:endParaRPr>
          </a:p>
          <a:p>
            <a:pPr marL="381000" indent="-381000" algn="ctr">
              <a:spcBef>
                <a:spcPts val="0"/>
              </a:spcBef>
              <a:buNone/>
              <a:defRPr/>
            </a:pPr>
            <a:r>
              <a:rPr lang="sl-SI" sz="2400" b="1" dirty="0">
                <a:solidFill>
                  <a:srgbClr val="FF0000"/>
                </a:solidFill>
                <a:latin typeface="+mj-lt"/>
                <a:cs typeface="Arial" panose="020B0604020202020204" pitchFamily="34" charset="0"/>
              </a:rPr>
              <a:t>ROKOVNIK ZA VPIS V DIJAŠKI DOM</a:t>
            </a:r>
          </a:p>
          <a:p>
            <a:pPr marL="381000" indent="-381000" algn="ctr">
              <a:spcBef>
                <a:spcPts val="0"/>
              </a:spcBef>
              <a:buNone/>
              <a:defRPr/>
            </a:pPr>
            <a:endParaRPr lang="sl-SI" sz="2200" b="1" dirty="0">
              <a:solidFill>
                <a:srgbClr val="FF0000"/>
              </a:solidFill>
              <a:latin typeface="+mj-lt"/>
              <a:cs typeface="Arial" panose="020B0604020202020204" pitchFamily="34" charset="0"/>
            </a:endParaRPr>
          </a:p>
          <a:p>
            <a:r>
              <a:rPr lang="sl-SI" sz="2200" b="1" dirty="0">
                <a:solidFill>
                  <a:srgbClr val="FF0000"/>
                </a:solidFill>
                <a:latin typeface="+mj-lt"/>
                <a:cs typeface="Arial" panose="020B0604020202020204" pitchFamily="34" charset="0"/>
              </a:rPr>
              <a:t>2. april - </a:t>
            </a:r>
            <a:r>
              <a:rPr lang="sl-SI" sz="2200" dirty="0">
                <a:solidFill>
                  <a:srgbClr val="FF0000"/>
                </a:solidFill>
                <a:latin typeface="+mj-lt"/>
                <a:cs typeface="Arial" panose="020B0604020202020204" pitchFamily="34" charset="0"/>
              </a:rPr>
              <a:t>zadnji dan prijav;</a:t>
            </a:r>
          </a:p>
          <a:p>
            <a:r>
              <a:rPr lang="sl-SI" sz="2200" b="1" dirty="0">
                <a:solidFill>
                  <a:schemeClr val="tx1"/>
                </a:solidFill>
                <a:latin typeface="+mj-lt"/>
                <a:cs typeface="Arial" panose="020B0604020202020204" pitchFamily="34" charset="0"/>
              </a:rPr>
              <a:t>30. junij - zadnji dan prenosa prijav </a:t>
            </a:r>
            <a:r>
              <a:rPr lang="sl-SI" sz="2200" i="1" dirty="0">
                <a:solidFill>
                  <a:schemeClr val="tx1"/>
                </a:solidFill>
                <a:latin typeface="+mj-lt"/>
                <a:cs typeface="Arial" panose="020B0604020202020204" pitchFamily="34" charset="0"/>
              </a:rPr>
              <a:t>(do tega roka lahko prvo prijavo oddajo tudi kandidati, ki bi zaradi prenosa prijavnice ali vpisa v drugo srednjo šolo v drugem krogu želeli bivati v DD in se predhodno še niso prijavili v noben DD in kandidati za vpis v programe PTI);</a:t>
            </a:r>
          </a:p>
          <a:p>
            <a:r>
              <a:rPr lang="sl-SI" sz="2200" dirty="0">
                <a:solidFill>
                  <a:schemeClr val="tx1"/>
                </a:solidFill>
                <a:latin typeface="+mj-lt"/>
                <a:cs typeface="Arial" panose="020B0604020202020204" pitchFamily="34" charset="0"/>
              </a:rPr>
              <a:t>Vpis v DD </a:t>
            </a:r>
            <a:r>
              <a:rPr lang="sl-SI" sz="2200" u="sng" dirty="0">
                <a:solidFill>
                  <a:schemeClr val="tx1"/>
                </a:solidFill>
                <a:latin typeface="+mj-lt"/>
                <a:cs typeface="Arial" panose="020B0604020202020204" pitchFamily="34" charset="0"/>
              </a:rPr>
              <a:t>brez omejitve vpisa </a:t>
            </a:r>
            <a:r>
              <a:rPr lang="sl-SI" sz="2200" b="1" dirty="0">
                <a:solidFill>
                  <a:schemeClr val="tx1"/>
                </a:solidFill>
                <a:latin typeface="+mj-lt"/>
                <a:cs typeface="Arial" panose="020B0604020202020204" pitchFamily="34" charset="0"/>
              </a:rPr>
              <a:t>od 30. junija do 3. julija</a:t>
            </a:r>
            <a:r>
              <a:rPr lang="sl-SI" sz="2200" dirty="0">
                <a:solidFill>
                  <a:schemeClr val="tx1"/>
                </a:solidFill>
                <a:latin typeface="+mj-lt"/>
                <a:cs typeface="Arial" panose="020B0604020202020204" pitchFamily="34" charset="0"/>
              </a:rPr>
              <a:t>;</a:t>
            </a:r>
          </a:p>
          <a:p>
            <a:r>
              <a:rPr lang="sl-SI" sz="2200" dirty="0">
                <a:solidFill>
                  <a:schemeClr val="tx1"/>
                </a:solidFill>
                <a:latin typeface="+mj-lt"/>
                <a:cs typeface="Arial" panose="020B0604020202020204" pitchFamily="34" charset="0"/>
              </a:rPr>
              <a:t>Vpis v DD </a:t>
            </a:r>
            <a:r>
              <a:rPr lang="sl-SI" sz="2200" u="sng" dirty="0">
                <a:solidFill>
                  <a:schemeClr val="tx1"/>
                </a:solidFill>
                <a:latin typeface="+mj-lt"/>
                <a:cs typeface="Arial" panose="020B0604020202020204" pitchFamily="34" charset="0"/>
              </a:rPr>
              <a:t>z omejitvijo vpisa </a:t>
            </a:r>
            <a:r>
              <a:rPr lang="sl-SI" sz="2200" b="1" dirty="0">
                <a:solidFill>
                  <a:schemeClr val="tx1"/>
                </a:solidFill>
                <a:latin typeface="+mj-lt"/>
                <a:cs typeface="Arial" panose="020B0604020202020204" pitchFamily="34" charset="0"/>
              </a:rPr>
              <a:t>od 30. junija do 10. julija;</a:t>
            </a:r>
            <a:endParaRPr lang="sl-SI" sz="2200" dirty="0">
              <a:solidFill>
                <a:srgbClr val="FF0000"/>
              </a:solidFill>
              <a:latin typeface="+mj-lt"/>
              <a:cs typeface="Arial" panose="020B0604020202020204" pitchFamily="34" charset="0"/>
            </a:endParaRPr>
          </a:p>
          <a:p>
            <a:r>
              <a:rPr lang="sl-SI" sz="2200" b="1" dirty="0">
                <a:solidFill>
                  <a:schemeClr val="tx1"/>
                </a:solidFill>
                <a:latin typeface="+mj-lt"/>
                <a:cs typeface="Arial" panose="020B0604020202020204" pitchFamily="34" charset="0"/>
              </a:rPr>
              <a:t>Do 10. julija</a:t>
            </a:r>
            <a:r>
              <a:rPr lang="sl-SI" sz="2200" dirty="0">
                <a:solidFill>
                  <a:schemeClr val="tx1"/>
                </a:solidFill>
                <a:latin typeface="+mj-lt"/>
                <a:cs typeface="Arial" panose="020B0604020202020204" pitchFamily="34" charset="0"/>
              </a:rPr>
              <a:t> bo potekal tudi vpis na prosta mesta za kandidate, ki niso bili izbrani v DD z omejitvijo vpisa;</a:t>
            </a:r>
          </a:p>
          <a:p>
            <a:r>
              <a:rPr lang="sl-SI" sz="2200" dirty="0">
                <a:solidFill>
                  <a:schemeClr val="tx1"/>
                </a:solidFill>
                <a:latin typeface="+mj-lt"/>
                <a:cs typeface="Arial" panose="020B0604020202020204" pitchFamily="34" charset="0"/>
              </a:rPr>
              <a:t>po tem datumu in </a:t>
            </a:r>
            <a:r>
              <a:rPr lang="sl-SI" sz="2200" b="1" dirty="0">
                <a:solidFill>
                  <a:schemeClr val="tx1"/>
                </a:solidFill>
                <a:latin typeface="+mj-lt"/>
                <a:cs typeface="Arial" panose="020B0604020202020204" pitchFamily="34" charset="0"/>
              </a:rPr>
              <a:t>do 31. avgusta </a:t>
            </a:r>
            <a:r>
              <a:rPr lang="sl-SI" sz="2200" dirty="0">
                <a:solidFill>
                  <a:schemeClr val="tx1"/>
                </a:solidFill>
                <a:latin typeface="+mj-lt"/>
                <a:cs typeface="Arial" panose="020B0604020202020204" pitchFamily="34" charset="0"/>
              </a:rPr>
              <a:t>pa še vpis na prosta mesta za kandidate, ki se niso prijavili v roku </a:t>
            </a:r>
            <a:r>
              <a:rPr lang="sl-SI" sz="2200" i="1" dirty="0">
                <a:solidFill>
                  <a:schemeClr val="tx1"/>
                </a:solidFill>
                <a:latin typeface="+mj-lt"/>
                <a:cs typeface="Arial" panose="020B0604020202020204" pitchFamily="34" charset="0"/>
              </a:rPr>
              <a:t>(do 2. aprila 2026). </a:t>
            </a:r>
          </a:p>
          <a:p>
            <a:r>
              <a:rPr lang="sl-SI" sz="2200" i="1" dirty="0">
                <a:solidFill>
                  <a:schemeClr val="tx1"/>
                </a:solidFill>
                <a:latin typeface="+mj-lt"/>
                <a:cs typeface="Arial" panose="020B0604020202020204" pitchFamily="34" charset="0"/>
              </a:rPr>
              <a:t>Kontaktna oseba: ga. Urška Zobec, tel.: 01/400 5421, e-pošta: urska.zobec@gov.si</a:t>
            </a:r>
          </a:p>
          <a:p>
            <a:pPr algn="just"/>
            <a:endParaRPr lang="sl-SI" sz="2200" dirty="0">
              <a:solidFill>
                <a:srgbClr val="FF0000"/>
              </a:solidFill>
              <a:latin typeface="Arial" panose="020B0604020202020204" pitchFamily="34" charset="0"/>
              <a:cs typeface="Arial" panose="020B0604020202020204" pitchFamily="34" charset="0"/>
            </a:endParaRPr>
          </a:p>
          <a:p>
            <a:pPr marL="457200" lvl="1" indent="0">
              <a:spcBef>
                <a:spcPts val="0"/>
              </a:spcBef>
              <a:buNone/>
              <a:defRPr/>
            </a:pPr>
            <a:endParaRPr lang="sl-SI" sz="2000" b="1" dirty="0">
              <a:solidFill>
                <a:srgbClr val="FF0000"/>
              </a:solidFill>
              <a:latin typeface="Arial" panose="020B0604020202020204" pitchFamily="34" charset="0"/>
              <a:cs typeface="Arial" panose="020B0604020202020204" pitchFamily="34" charset="0"/>
            </a:endParaRPr>
          </a:p>
          <a:p>
            <a:pPr marL="457200" lvl="1" indent="0">
              <a:lnSpc>
                <a:spcPct val="80000"/>
              </a:lnSpc>
              <a:buNone/>
              <a:defRPr/>
            </a:pPr>
            <a:endParaRPr lang="sl-SI" sz="2000" i="1" dirty="0"/>
          </a:p>
          <a:p>
            <a:pPr marL="457200" lvl="1" indent="0">
              <a:lnSpc>
                <a:spcPct val="80000"/>
              </a:lnSpc>
              <a:buNone/>
              <a:defRPr/>
            </a:pPr>
            <a:endParaRPr lang="sl-SI" sz="2000" i="1" dirty="0"/>
          </a:p>
          <a:p>
            <a:pPr marL="800100" lvl="1" indent="-342900">
              <a:lnSpc>
                <a:spcPct val="80000"/>
              </a:lnSpc>
              <a:defRPr/>
            </a:pPr>
            <a:endParaRPr lang="sl-SI" sz="2000" b="1" dirty="0"/>
          </a:p>
          <a:p>
            <a:pPr marL="381000" indent="-381000">
              <a:lnSpc>
                <a:spcPct val="80000"/>
              </a:lnSpc>
              <a:buNone/>
              <a:defRPr/>
            </a:pPr>
            <a:endParaRPr lang="sl-SI" sz="2800" b="1" dirty="0"/>
          </a:p>
          <a:p>
            <a:pPr marL="381000" indent="-381000">
              <a:lnSpc>
                <a:spcPct val="80000"/>
              </a:lnSpc>
              <a:buNone/>
              <a:defRPr/>
            </a:pPr>
            <a:endParaRPr lang="sl-SI" sz="2800" b="1" dirty="0"/>
          </a:p>
        </p:txBody>
      </p:sp>
    </p:spTree>
    <p:extLst>
      <p:ext uri="{BB962C8B-B14F-4D97-AF65-F5344CB8AC3E}">
        <p14:creationId xmlns:p14="http://schemas.microsoft.com/office/powerpoint/2010/main" val="2042548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31BA74D-3491-64E0-4CA4-09A79FFC84CF}"/>
              </a:ext>
            </a:extLst>
          </p:cNvPr>
          <p:cNvSpPr>
            <a:spLocks noGrp="1"/>
          </p:cNvSpPr>
          <p:nvPr>
            <p:ph type="title"/>
          </p:nvPr>
        </p:nvSpPr>
        <p:spPr>
          <a:xfrm>
            <a:off x="677334" y="609600"/>
            <a:ext cx="8596668" cy="670560"/>
          </a:xfrm>
        </p:spPr>
        <p:txBody>
          <a:bodyPr>
            <a:normAutofit/>
          </a:bodyPr>
          <a:lstStyle/>
          <a:p>
            <a:pPr algn="ctr"/>
            <a:r>
              <a:rPr lang="sl-SI" sz="2400" b="1" dirty="0">
                <a:solidFill>
                  <a:srgbClr val="FF0000"/>
                </a:solidFill>
                <a:cs typeface="Arial" panose="020B0604020202020204" pitchFamily="34" charset="0"/>
              </a:rPr>
              <a:t>DODATNE INFORMACIJE</a:t>
            </a:r>
            <a:endParaRPr lang="sl-SI" dirty="0"/>
          </a:p>
        </p:txBody>
      </p:sp>
      <p:sp>
        <p:nvSpPr>
          <p:cNvPr id="3" name="Označba mesta vsebine 2">
            <a:extLst>
              <a:ext uri="{FF2B5EF4-FFF2-40B4-BE49-F238E27FC236}">
                <a16:creationId xmlns:a16="http://schemas.microsoft.com/office/drawing/2014/main" id="{B420D2D9-5E5D-BAAD-4217-C74CC87578DC}"/>
              </a:ext>
            </a:extLst>
          </p:cNvPr>
          <p:cNvSpPr>
            <a:spLocks noGrp="1"/>
          </p:cNvSpPr>
          <p:nvPr>
            <p:ph idx="1"/>
          </p:nvPr>
        </p:nvSpPr>
        <p:spPr>
          <a:xfrm>
            <a:off x="677333" y="1074198"/>
            <a:ext cx="9922605" cy="5379868"/>
          </a:xfrm>
        </p:spPr>
        <p:txBody>
          <a:bodyPr>
            <a:normAutofit/>
          </a:bodyPr>
          <a:lstStyle/>
          <a:p>
            <a:pPr algn="just"/>
            <a:r>
              <a:rPr lang="sl-SI" sz="2200" dirty="0">
                <a:solidFill>
                  <a:schemeClr val="tx1"/>
                </a:solidFill>
                <a:latin typeface="+mj-lt"/>
              </a:rPr>
              <a:t>Za kandidate </a:t>
            </a:r>
            <a:r>
              <a:rPr lang="sl-SI" sz="2200" b="1" dirty="0">
                <a:solidFill>
                  <a:schemeClr val="tx1"/>
                </a:solidFill>
                <a:latin typeface="+mj-lt"/>
              </a:rPr>
              <a:t>z veljavno odločbo </a:t>
            </a:r>
            <a:r>
              <a:rPr lang="sl-SI" sz="2200" dirty="0">
                <a:solidFill>
                  <a:schemeClr val="tx1"/>
                </a:solidFill>
                <a:latin typeface="+mj-lt"/>
              </a:rPr>
              <a:t>o usmeritvi (ZA SREDNJO ŠOLO) še vedno velja, da so sprejeti na srednješolski program z omejitvijo vpisa, če dosegajo vsaj </a:t>
            </a:r>
            <a:r>
              <a:rPr lang="sl-SI" sz="2200" b="1" dirty="0">
                <a:solidFill>
                  <a:schemeClr val="tx1"/>
                </a:solidFill>
                <a:latin typeface="+mj-lt"/>
              </a:rPr>
              <a:t>90 % točk spodnje meje 1. ali 2. kroga </a:t>
            </a:r>
            <a:r>
              <a:rPr lang="sl-SI" sz="2200" dirty="0">
                <a:solidFill>
                  <a:schemeClr val="tx1"/>
                </a:solidFill>
                <a:latin typeface="+mj-lt"/>
              </a:rPr>
              <a:t>izbirnega postopka.</a:t>
            </a:r>
          </a:p>
          <a:p>
            <a:pPr algn="just"/>
            <a:r>
              <a:rPr lang="sl-SI" sz="2200" dirty="0">
                <a:solidFill>
                  <a:schemeClr val="tx1"/>
                </a:solidFill>
                <a:latin typeface="+mj-lt"/>
              </a:rPr>
              <a:t>SŠ, ki dijakom ne bi uspele zagotoviti znotraj gimnazijskega izobraževanja </a:t>
            </a:r>
            <a:r>
              <a:rPr lang="sl-SI" sz="2200" b="1" dirty="0">
                <a:solidFill>
                  <a:schemeClr val="tx1"/>
                </a:solidFill>
                <a:latin typeface="+mj-lt"/>
              </a:rPr>
              <a:t>priprav na vse maturitetne predmete,</a:t>
            </a:r>
            <a:r>
              <a:rPr lang="sl-SI" sz="2200" dirty="0">
                <a:solidFill>
                  <a:schemeClr val="tx1"/>
                </a:solidFill>
                <a:latin typeface="+mj-lt"/>
              </a:rPr>
              <a:t> še posebej na tiste maturitetne predmete splošne mature, ki so pogoj za vpis na fakultete (npr. naravoslovni predmeti), naj na to novince </a:t>
            </a:r>
            <a:r>
              <a:rPr lang="sl-SI" sz="2200" b="1" dirty="0">
                <a:solidFill>
                  <a:schemeClr val="tx1"/>
                </a:solidFill>
                <a:latin typeface="+mj-lt"/>
              </a:rPr>
              <a:t>pravočasno opozorijo </a:t>
            </a:r>
            <a:r>
              <a:rPr lang="sl-SI" sz="2200" dirty="0">
                <a:solidFill>
                  <a:schemeClr val="tx1"/>
                </a:solidFill>
                <a:latin typeface="+mj-lt"/>
              </a:rPr>
              <a:t>(smiselno na inf. dnevih).</a:t>
            </a:r>
          </a:p>
          <a:p>
            <a:pPr algn="just"/>
            <a:r>
              <a:rPr lang="sl-SI" sz="2200" b="1" dirty="0">
                <a:solidFill>
                  <a:schemeClr val="tx1"/>
                </a:solidFill>
                <a:latin typeface="+mj-lt"/>
              </a:rPr>
              <a:t>Prepis dijakov </a:t>
            </a:r>
            <a:r>
              <a:rPr lang="sl-SI" sz="2200" dirty="0">
                <a:solidFill>
                  <a:schemeClr val="tx1"/>
                </a:solidFill>
                <a:latin typeface="+mj-lt"/>
              </a:rPr>
              <a:t>možen skozi celotno šolsko leto (če ima šola prosto mesto), </a:t>
            </a:r>
            <a:r>
              <a:rPr lang="sl-SI" sz="2200" b="1" dirty="0">
                <a:solidFill>
                  <a:schemeClr val="tx1"/>
                </a:solidFill>
                <a:latin typeface="+mj-lt"/>
              </a:rPr>
              <a:t>vključitev v slovenski šolski sistem</a:t>
            </a:r>
            <a:r>
              <a:rPr lang="sl-SI" sz="2200" dirty="0">
                <a:solidFill>
                  <a:schemeClr val="tx1"/>
                </a:solidFill>
                <a:latin typeface="+mj-lt"/>
              </a:rPr>
              <a:t> na podlagi utemeljenih razlogov najkasneje do 30. 9. </a:t>
            </a:r>
            <a:r>
              <a:rPr lang="sl-SI" sz="2200" i="1" dirty="0">
                <a:solidFill>
                  <a:schemeClr val="accent4"/>
                </a:solidFill>
                <a:latin typeface="+mj-lt"/>
              </a:rPr>
              <a:t>Pri slednjem lahko pride do spremembe</a:t>
            </a:r>
            <a:r>
              <a:rPr lang="sl-SI" sz="2200" i="1" dirty="0">
                <a:solidFill>
                  <a:schemeClr val="tx1"/>
                </a:solidFill>
                <a:latin typeface="+mj-lt"/>
              </a:rPr>
              <a:t>.</a:t>
            </a:r>
          </a:p>
          <a:p>
            <a:pPr algn="just"/>
            <a:r>
              <a:rPr lang="sl-SI" sz="2200" dirty="0">
                <a:solidFill>
                  <a:schemeClr val="tx1"/>
                </a:solidFill>
                <a:latin typeface="+mj-lt"/>
              </a:rPr>
              <a:t>Vnos ocen letošnjih devetošolcev za 7. in 8. razred v vpisno aplikacijo s strani OŠ (OŠ modul) </a:t>
            </a:r>
            <a:r>
              <a:rPr lang="sl-SI" sz="2200" b="1" dirty="0">
                <a:solidFill>
                  <a:schemeClr val="tx1"/>
                </a:solidFill>
                <a:latin typeface="+mj-lt"/>
              </a:rPr>
              <a:t>do konca januarja 2026</a:t>
            </a:r>
            <a:r>
              <a:rPr lang="sl-SI" sz="2200" dirty="0">
                <a:solidFill>
                  <a:schemeClr val="tx1"/>
                </a:solidFill>
                <a:latin typeface="+mj-lt"/>
              </a:rPr>
              <a:t>.</a:t>
            </a:r>
          </a:p>
          <a:p>
            <a:pPr marL="57150" indent="0" algn="just">
              <a:buNone/>
            </a:pPr>
            <a:endParaRPr lang="sl-SI" b="0" i="0" dirty="0">
              <a:solidFill>
                <a:srgbClr val="000000"/>
              </a:solidFill>
              <a:effectLst/>
              <a:latin typeface="+mj-lt"/>
            </a:endParaRPr>
          </a:p>
          <a:p>
            <a:pPr lvl="1" algn="just"/>
            <a:endParaRPr lang="sl-SI" b="0" i="0" dirty="0">
              <a:solidFill>
                <a:srgbClr val="000000"/>
              </a:solidFill>
              <a:effectLst/>
              <a:latin typeface="arial" panose="020B0604020202020204" pitchFamily="34" charset="0"/>
            </a:endParaRPr>
          </a:p>
          <a:p>
            <a:pPr algn="just"/>
            <a:endParaRPr lang="sl-SI" dirty="0">
              <a:solidFill>
                <a:srgbClr val="000000"/>
              </a:solidFill>
              <a:latin typeface="arial" panose="020B0604020202020204" pitchFamily="34" charset="0"/>
            </a:endParaRPr>
          </a:p>
          <a:p>
            <a:endParaRPr lang="sl-SI" dirty="0"/>
          </a:p>
        </p:txBody>
      </p:sp>
    </p:spTree>
    <p:extLst>
      <p:ext uri="{BB962C8B-B14F-4D97-AF65-F5344CB8AC3E}">
        <p14:creationId xmlns:p14="http://schemas.microsoft.com/office/powerpoint/2010/main" val="778718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80432B5-9F0B-1AF5-E377-A3956A8C34E4}"/>
              </a:ext>
            </a:extLst>
          </p:cNvPr>
          <p:cNvSpPr>
            <a:spLocks noGrp="1"/>
          </p:cNvSpPr>
          <p:nvPr>
            <p:ph type="title"/>
          </p:nvPr>
        </p:nvSpPr>
        <p:spPr/>
        <p:txBody>
          <a:bodyPr/>
          <a:lstStyle/>
          <a:p>
            <a:r>
              <a:rPr lang="sl-SI" b="1" dirty="0"/>
              <a:t>Predstavitev</a:t>
            </a:r>
          </a:p>
        </p:txBody>
      </p:sp>
      <p:sp>
        <p:nvSpPr>
          <p:cNvPr id="3" name="Označba mesta vsebine 2">
            <a:extLst>
              <a:ext uri="{FF2B5EF4-FFF2-40B4-BE49-F238E27FC236}">
                <a16:creationId xmlns:a16="http://schemas.microsoft.com/office/drawing/2014/main" id="{20D2EB82-24EC-1EDF-E28E-F360FA6CE30E}"/>
              </a:ext>
            </a:extLst>
          </p:cNvPr>
          <p:cNvSpPr>
            <a:spLocks noGrp="1"/>
          </p:cNvSpPr>
          <p:nvPr>
            <p:ph sz="half" idx="1"/>
          </p:nvPr>
        </p:nvSpPr>
        <p:spPr/>
        <p:txBody>
          <a:bodyPr>
            <a:normAutofit fontScale="92500" lnSpcReduction="10000"/>
          </a:bodyPr>
          <a:lstStyle/>
          <a:p>
            <a:r>
              <a:rPr lang="sl-SI" b="1" dirty="0"/>
              <a:t>I. del </a:t>
            </a:r>
          </a:p>
          <a:p>
            <a:pPr lvl="1"/>
            <a:r>
              <a:rPr lang="sl-SI" dirty="0"/>
              <a:t>Osnovne informacije o razpisu za vpis novincev v SŠ in DD v šolsko leto 2026/2027</a:t>
            </a:r>
          </a:p>
          <a:p>
            <a:pPr lvl="1"/>
            <a:r>
              <a:rPr lang="sl-SI" dirty="0"/>
              <a:t>Nove razmestitve programov v šolskem letu 2026/2027</a:t>
            </a:r>
          </a:p>
          <a:p>
            <a:pPr lvl="1"/>
            <a:r>
              <a:rPr lang="sl-SI" dirty="0"/>
              <a:t>Vajeniška oblika izobraževanja</a:t>
            </a:r>
          </a:p>
          <a:p>
            <a:pPr lvl="1"/>
            <a:r>
              <a:rPr lang="sl-SI" dirty="0"/>
              <a:t>Rokovnik in ključni roki za izvedbo prijavno – vpisnega postopka</a:t>
            </a:r>
          </a:p>
          <a:p>
            <a:pPr lvl="1"/>
            <a:r>
              <a:rPr lang="sl-SI" dirty="0"/>
              <a:t>Nekaj splošnih poudarkov</a:t>
            </a:r>
          </a:p>
          <a:p>
            <a:pPr lvl="1"/>
            <a:endParaRPr lang="sl-SI" dirty="0"/>
          </a:p>
          <a:p>
            <a:pPr lvl="1"/>
            <a:endParaRPr lang="sl-SI" dirty="0"/>
          </a:p>
        </p:txBody>
      </p:sp>
      <p:sp>
        <p:nvSpPr>
          <p:cNvPr id="4" name="Označba mesta vsebine 3">
            <a:extLst>
              <a:ext uri="{FF2B5EF4-FFF2-40B4-BE49-F238E27FC236}">
                <a16:creationId xmlns:a16="http://schemas.microsoft.com/office/drawing/2014/main" id="{8D016417-622D-30BB-FA45-C879B98E375F}"/>
              </a:ext>
            </a:extLst>
          </p:cNvPr>
          <p:cNvSpPr>
            <a:spLocks noGrp="1"/>
          </p:cNvSpPr>
          <p:nvPr>
            <p:ph sz="half" idx="2"/>
          </p:nvPr>
        </p:nvSpPr>
        <p:spPr/>
        <p:txBody>
          <a:bodyPr>
            <a:normAutofit fontScale="92500" lnSpcReduction="10000"/>
          </a:bodyPr>
          <a:lstStyle/>
          <a:p>
            <a:r>
              <a:rPr lang="sl-SI" b="1" dirty="0"/>
              <a:t>II. del </a:t>
            </a:r>
          </a:p>
          <a:p>
            <a:pPr lvl="1"/>
            <a:r>
              <a:rPr lang="sl-SI" dirty="0"/>
              <a:t>Merila v primeru omejitve vpisa</a:t>
            </a:r>
          </a:p>
          <a:p>
            <a:pPr lvl="2"/>
            <a:r>
              <a:rPr lang="sl-SI" dirty="0"/>
              <a:t>Način izračuna točk</a:t>
            </a:r>
          </a:p>
          <a:p>
            <a:pPr lvl="2"/>
            <a:r>
              <a:rPr lang="sl-SI" dirty="0"/>
              <a:t>Dodatne točke za športne dosežke in preizkuse nadarjenosti oz. spretnosti</a:t>
            </a:r>
          </a:p>
          <a:p>
            <a:pPr lvl="2"/>
            <a:r>
              <a:rPr lang="sl-SI" dirty="0"/>
              <a:t>Kdo in kako do nadomestnih točk NPZ</a:t>
            </a:r>
          </a:p>
          <a:p>
            <a:pPr lvl="2"/>
            <a:r>
              <a:rPr lang="sl-SI" dirty="0"/>
              <a:t>NPZ in tujci</a:t>
            </a:r>
          </a:p>
          <a:p>
            <a:pPr lvl="1"/>
            <a:r>
              <a:rPr lang="sl-SI" dirty="0"/>
              <a:t>Postopek prijave, možnost elektronske oddaje prijavnice – </a:t>
            </a:r>
            <a:r>
              <a:rPr lang="sl-SI" dirty="0">
                <a:solidFill>
                  <a:srgbClr val="FF0000"/>
                </a:solidFill>
              </a:rPr>
              <a:t>primer dobre prakse elektronske oddaje prijavnic 2 OŠ</a:t>
            </a:r>
            <a:endParaRPr lang="sl-SI" dirty="0"/>
          </a:p>
          <a:p>
            <a:pPr lvl="1"/>
            <a:r>
              <a:rPr lang="sl-SI" dirty="0"/>
              <a:t>Postopek prenosa prijavnice </a:t>
            </a:r>
          </a:p>
          <a:p>
            <a:pPr lvl="1"/>
            <a:r>
              <a:rPr lang="sl-SI" dirty="0"/>
              <a:t>Nove funkcionalnosti / nadgradnje vpisne aplikacije</a:t>
            </a:r>
          </a:p>
          <a:p>
            <a:pPr lvl="1"/>
            <a:endParaRPr lang="sl-SI" b="1" dirty="0"/>
          </a:p>
        </p:txBody>
      </p:sp>
    </p:spTree>
    <p:extLst>
      <p:ext uri="{BB962C8B-B14F-4D97-AF65-F5344CB8AC3E}">
        <p14:creationId xmlns:p14="http://schemas.microsoft.com/office/powerpoint/2010/main" val="1858463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0B44B10-6B1B-E7E4-A68D-43D31303C528}"/>
              </a:ext>
            </a:extLst>
          </p:cNvPr>
          <p:cNvSpPr>
            <a:spLocks noGrp="1"/>
          </p:cNvSpPr>
          <p:nvPr>
            <p:ph type="title"/>
          </p:nvPr>
        </p:nvSpPr>
        <p:spPr/>
        <p:txBody>
          <a:bodyPr>
            <a:normAutofit/>
          </a:bodyPr>
          <a:lstStyle/>
          <a:p>
            <a:r>
              <a:rPr lang="sl-SI" sz="9600" dirty="0"/>
              <a:t>II. del</a:t>
            </a:r>
          </a:p>
        </p:txBody>
      </p:sp>
    </p:spTree>
    <p:extLst>
      <p:ext uri="{BB962C8B-B14F-4D97-AF65-F5344CB8AC3E}">
        <p14:creationId xmlns:p14="http://schemas.microsoft.com/office/powerpoint/2010/main" val="3902911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68F5614-05E0-8DAA-52D2-5326A51FB3A6}"/>
              </a:ext>
            </a:extLst>
          </p:cNvPr>
          <p:cNvSpPr>
            <a:spLocks noGrp="1"/>
          </p:cNvSpPr>
          <p:nvPr>
            <p:ph type="title"/>
          </p:nvPr>
        </p:nvSpPr>
        <p:spPr>
          <a:xfrm>
            <a:off x="677334" y="609600"/>
            <a:ext cx="8596668" cy="405384"/>
          </a:xfrm>
        </p:spPr>
        <p:txBody>
          <a:bodyPr>
            <a:noAutofit/>
          </a:bodyPr>
          <a:lstStyle/>
          <a:p>
            <a:pPr algn="ctr"/>
            <a:r>
              <a:rPr lang="sl-SI" sz="2400" b="1" dirty="0">
                <a:solidFill>
                  <a:srgbClr val="FF0000"/>
                </a:solidFill>
              </a:rPr>
              <a:t>MERILA V PRIMERU OMEJITVE VPISA</a:t>
            </a:r>
          </a:p>
        </p:txBody>
      </p:sp>
      <mc:AlternateContent xmlns:mc="http://schemas.openxmlformats.org/markup-compatibility/2006" xmlns:a14="http://schemas.microsoft.com/office/drawing/2010/main">
        <mc:Choice Requires="a14">
          <p:sp>
            <p:nvSpPr>
              <p:cNvPr id="3" name="Označba mesta vsebine 2">
                <a:extLst>
                  <a:ext uri="{FF2B5EF4-FFF2-40B4-BE49-F238E27FC236}">
                    <a16:creationId xmlns:a16="http://schemas.microsoft.com/office/drawing/2014/main" id="{8B8486B1-D6C8-7D5C-AAD8-DDB601117396}"/>
                  </a:ext>
                </a:extLst>
              </p:cNvPr>
              <p:cNvSpPr>
                <a:spLocks noGrp="1"/>
              </p:cNvSpPr>
              <p:nvPr>
                <p:ph idx="1"/>
              </p:nvPr>
            </p:nvSpPr>
            <p:spPr>
              <a:xfrm>
                <a:off x="786516" y="1014983"/>
                <a:ext cx="10391000" cy="5686067"/>
              </a:xfrm>
            </p:spPr>
            <p:txBody>
              <a:bodyPr>
                <a:normAutofit fontScale="55000" lnSpcReduction="20000"/>
              </a:bodyPr>
              <a:lstStyle/>
              <a:p>
                <a:pPr algn="just">
                  <a:lnSpc>
                    <a:spcPts val="1300"/>
                  </a:lnSpc>
                </a:pPr>
                <a:endParaRPr lang="sl-SI" sz="2900" dirty="0">
                  <a:effectLst/>
                  <a:latin typeface="+mj-lt"/>
                  <a:ea typeface="Times New Roman" panose="02020603050405020304" pitchFamily="18" charset="0"/>
                  <a:cs typeface="Arial" panose="020B0604020202020204" pitchFamily="34" charset="0"/>
                </a:endParaRPr>
              </a:p>
              <a:p>
                <a:pPr algn="just">
                  <a:spcBef>
                    <a:spcPts val="0"/>
                  </a:spcBef>
                </a:pPr>
                <a:r>
                  <a:rPr lang="sl-SI" sz="3300" dirty="0">
                    <a:solidFill>
                      <a:schemeClr val="tx1"/>
                    </a:solidFill>
                    <a:effectLst/>
                    <a:latin typeface="+mj-lt"/>
                    <a:ea typeface="Times New Roman" panose="02020603050405020304" pitchFamily="18" charset="0"/>
                    <a:cs typeface="Arial" panose="020B0604020202020204" pitchFamily="34" charset="0"/>
                  </a:rPr>
                  <a:t>Za vpis novincev v SŠ v šolsko leto 2026/2027 veljajo merila v primeru omejitve vpisa, </a:t>
                </a:r>
                <a:r>
                  <a:rPr lang="sl-SI" sz="3300" b="1" dirty="0">
                    <a:solidFill>
                      <a:schemeClr val="accent5"/>
                    </a:solidFill>
                    <a:latin typeface="+mj-lt"/>
                    <a:ea typeface="Times New Roman" panose="02020603050405020304" pitchFamily="18" charset="0"/>
                    <a:cs typeface="Arial" panose="020B0604020202020204" pitchFamily="34" charset="0"/>
                  </a:rPr>
                  <a:t>ki so bila sprejeta že lani </a:t>
                </a:r>
                <a:r>
                  <a:rPr lang="sl-SI" sz="3300" b="1" dirty="0">
                    <a:solidFill>
                      <a:schemeClr val="tx1"/>
                    </a:solidFill>
                    <a:latin typeface="+mj-lt"/>
                    <a:ea typeface="Times New Roman" panose="02020603050405020304" pitchFamily="18" charset="0"/>
                    <a:cs typeface="Arial" panose="020B0604020202020204" pitchFamily="34" charset="0"/>
                  </a:rPr>
                  <a:t>in so začela veljati </a:t>
                </a:r>
                <a:r>
                  <a:rPr lang="sl-SI" sz="3300" b="1" dirty="0">
                    <a:solidFill>
                      <a:schemeClr val="accent5"/>
                    </a:solidFill>
                    <a:latin typeface="+mj-lt"/>
                    <a:ea typeface="Times New Roman" panose="02020603050405020304" pitchFamily="18" charset="0"/>
                    <a:cs typeface="Arial" panose="020B0604020202020204" pitchFamily="34" charset="0"/>
                  </a:rPr>
                  <a:t>že za vpis lanskih devetošolcev</a:t>
                </a:r>
                <a:r>
                  <a:rPr lang="sl-SI" sz="3300" b="1" dirty="0">
                    <a:solidFill>
                      <a:schemeClr val="tx1"/>
                    </a:solidFill>
                    <a:latin typeface="+mj-lt"/>
                    <a:ea typeface="Times New Roman" panose="02020603050405020304" pitchFamily="18" charset="0"/>
                    <a:cs typeface="Arial" panose="020B0604020202020204" pitchFamily="34" charset="0"/>
                  </a:rPr>
                  <a:t>. (</a:t>
                </a:r>
                <a:r>
                  <a:rPr lang="sl-SI" sz="3300" b="1" i="1" dirty="0">
                    <a:solidFill>
                      <a:schemeClr val="tx1"/>
                    </a:solidFill>
                    <a:latin typeface="+mj-lt"/>
                    <a:ea typeface="Times New Roman" panose="02020603050405020304" pitchFamily="18" charset="0"/>
                    <a:cs typeface="Arial" panose="020B0604020202020204" pitchFamily="34" charset="0"/>
                  </a:rPr>
                  <a:t>Odredba o merilih za izbiro kandidatov v primeru omejitve vpisa v programe srednjega poklicnega, srednjega strokovnega izobraževanja in gimnazij (Ur. l. RS, št. 67/2024, z dne 9. 8. 2024</a:t>
                </a:r>
                <a:r>
                  <a:rPr lang="sl-SI" sz="3300" b="1" dirty="0">
                    <a:solidFill>
                      <a:schemeClr val="tx1"/>
                    </a:solidFill>
                    <a:latin typeface="+mj-lt"/>
                    <a:ea typeface="Times New Roman" panose="02020603050405020304" pitchFamily="18" charset="0"/>
                    <a:cs typeface="Arial" panose="020B0604020202020204" pitchFamily="34" charset="0"/>
                  </a:rPr>
                  <a:t>).</a:t>
                </a:r>
                <a:endParaRPr lang="sl-SI" sz="3300" dirty="0">
                  <a:solidFill>
                    <a:schemeClr val="tx1"/>
                  </a:solidFill>
                  <a:effectLst/>
                  <a:latin typeface="+mj-lt"/>
                  <a:ea typeface="Times New Roman" panose="02020603050405020304" pitchFamily="18" charset="0"/>
                  <a:cs typeface="Times New Roman" panose="02020603050405020304" pitchFamily="18" charset="0"/>
                </a:endParaRPr>
              </a:p>
              <a:p>
                <a:pPr algn="just">
                  <a:lnSpc>
                    <a:spcPts val="1300"/>
                  </a:lnSpc>
                </a:pPr>
                <a:r>
                  <a:rPr lang="sl-SI" sz="3300" dirty="0">
                    <a:solidFill>
                      <a:schemeClr val="tx1"/>
                    </a:solidFill>
                    <a:latin typeface="+mj-lt"/>
                    <a:ea typeface="Times New Roman" panose="02020603050405020304" pitchFamily="18" charset="0"/>
                    <a:cs typeface="Arial" panose="020B0604020202020204" pitchFamily="34" charset="0"/>
                  </a:rPr>
                  <a:t>V</a:t>
                </a:r>
                <a:r>
                  <a:rPr lang="sl-SI" sz="3300" dirty="0">
                    <a:solidFill>
                      <a:schemeClr val="tx1"/>
                    </a:solidFill>
                    <a:effectLst/>
                    <a:latin typeface="+mj-lt"/>
                    <a:ea typeface="Times New Roman" panose="02020603050405020304" pitchFamily="18" charset="0"/>
                    <a:cs typeface="Arial" panose="020B0604020202020204" pitchFamily="34" charset="0"/>
                  </a:rPr>
                  <a:t> primeru omejitve vpisa se kandidati razvrščajo na podlagi </a:t>
                </a:r>
                <a:r>
                  <a:rPr lang="sl-SI" sz="3300" b="1" dirty="0">
                    <a:solidFill>
                      <a:schemeClr val="tx1"/>
                    </a:solidFill>
                    <a:effectLst/>
                    <a:latin typeface="+mj-lt"/>
                    <a:ea typeface="Times New Roman" panose="02020603050405020304" pitchFamily="18" charset="0"/>
                    <a:cs typeface="Arial" panose="020B0604020202020204" pitchFamily="34" charset="0"/>
                  </a:rPr>
                  <a:t>vsote odstotkov</a:t>
                </a:r>
                <a:r>
                  <a:rPr lang="sl-SI" sz="3300" dirty="0">
                    <a:solidFill>
                      <a:schemeClr val="tx1"/>
                    </a:solidFill>
                    <a:effectLst/>
                    <a:latin typeface="+mj-lt"/>
                    <a:ea typeface="Times New Roman" panose="02020603050405020304" pitchFamily="18" charset="0"/>
                    <a:cs typeface="Arial" panose="020B0604020202020204" pitchFamily="34" charset="0"/>
                  </a:rPr>
                  <a:t>, pridobljenih iz:</a:t>
                </a:r>
                <a:endParaRPr lang="sl-SI" sz="3300" dirty="0">
                  <a:solidFill>
                    <a:schemeClr val="tx1"/>
                  </a:solidFill>
                  <a:effectLst/>
                  <a:latin typeface="+mj-lt"/>
                  <a:ea typeface="Times New Roman" panose="02020603050405020304" pitchFamily="18" charset="0"/>
                  <a:cs typeface="Times New Roman" panose="02020603050405020304" pitchFamily="18" charset="0"/>
                </a:endParaRPr>
              </a:p>
              <a:p>
                <a:pPr lvl="1" indent="-342900" algn="just">
                  <a:lnSpc>
                    <a:spcPts val="1300"/>
                  </a:lnSpc>
                  <a:buFont typeface="Wingdings" panose="05000000000000000000" pitchFamily="2" charset="2"/>
                  <a:buChar char="Ø"/>
                </a:pPr>
                <a:r>
                  <a:rPr lang="sl-SI" sz="2700" b="1" dirty="0">
                    <a:solidFill>
                      <a:schemeClr val="tx1"/>
                    </a:solidFill>
                    <a:effectLst/>
                    <a:latin typeface="+mj-lt"/>
                    <a:ea typeface="Times New Roman" panose="02020603050405020304" pitchFamily="18" charset="0"/>
                    <a:cs typeface="Arial" panose="020B0604020202020204" pitchFamily="34" charset="0"/>
                  </a:rPr>
                  <a:t>seštevka zaključnih ocen vseh obveznih predmetov iz 7., 8. in 9. razreda</a:t>
                </a:r>
                <a:r>
                  <a:rPr lang="sl-SI" sz="2700" dirty="0">
                    <a:solidFill>
                      <a:schemeClr val="tx1"/>
                    </a:solidFill>
                    <a:effectLst/>
                    <a:latin typeface="+mj-lt"/>
                    <a:ea typeface="Times New Roman" panose="02020603050405020304" pitchFamily="18" charset="0"/>
                    <a:cs typeface="Arial" panose="020B0604020202020204" pitchFamily="34" charset="0"/>
                  </a:rPr>
                  <a:t> OŠ, kar predstavlja največ 60 % celotne vsote, in </a:t>
                </a:r>
                <a:endParaRPr lang="sl-SI" sz="2700" dirty="0">
                  <a:solidFill>
                    <a:schemeClr val="tx1"/>
                  </a:solidFill>
                  <a:effectLst/>
                  <a:latin typeface="+mj-lt"/>
                  <a:ea typeface="Times New Roman" panose="02020603050405020304" pitchFamily="18" charset="0"/>
                  <a:cs typeface="Times New Roman" panose="02020603050405020304" pitchFamily="18" charset="0"/>
                </a:endParaRPr>
              </a:p>
              <a:p>
                <a:pPr lvl="1" indent="-342900" algn="just">
                  <a:lnSpc>
                    <a:spcPts val="1300"/>
                  </a:lnSpc>
                  <a:buFont typeface="Wingdings" panose="05000000000000000000" pitchFamily="2" charset="2"/>
                  <a:buChar char="Ø"/>
                </a:pPr>
                <a:r>
                  <a:rPr lang="sl-SI" sz="2700" b="1" dirty="0">
                    <a:solidFill>
                      <a:schemeClr val="tx1"/>
                    </a:solidFill>
                    <a:effectLst/>
                    <a:latin typeface="+mj-lt"/>
                    <a:ea typeface="Times New Roman" panose="02020603050405020304" pitchFamily="18" charset="0"/>
                    <a:cs typeface="Arial" panose="020B0604020202020204" pitchFamily="34" charset="0"/>
                  </a:rPr>
                  <a:t>dosežka na NPZ iz učnega jezika</a:t>
                </a:r>
                <a:r>
                  <a:rPr lang="sl-SI" sz="2700" dirty="0">
                    <a:solidFill>
                      <a:schemeClr val="tx1"/>
                    </a:solidFill>
                    <a:effectLst/>
                    <a:latin typeface="+mj-lt"/>
                    <a:ea typeface="Times New Roman" panose="02020603050405020304" pitchFamily="18" charset="0"/>
                    <a:cs typeface="Arial" panose="020B0604020202020204" pitchFamily="34" charset="0"/>
                  </a:rPr>
                  <a:t> (SLJ oz. ITA ali MADŽ) </a:t>
                </a:r>
                <a:r>
                  <a:rPr lang="sl-SI" sz="2700" b="1" dirty="0">
                    <a:solidFill>
                      <a:schemeClr val="tx1"/>
                    </a:solidFill>
                    <a:effectLst/>
                    <a:latin typeface="+mj-lt"/>
                    <a:ea typeface="Times New Roman" panose="02020603050405020304" pitchFamily="18" charset="0"/>
                    <a:cs typeface="Arial" panose="020B0604020202020204" pitchFamily="34" charset="0"/>
                  </a:rPr>
                  <a:t>in matematike</a:t>
                </a:r>
                <a:r>
                  <a:rPr lang="sl-SI" sz="2700" dirty="0">
                    <a:solidFill>
                      <a:schemeClr val="tx1"/>
                    </a:solidFill>
                    <a:effectLst/>
                    <a:latin typeface="+mj-lt"/>
                    <a:ea typeface="Times New Roman" panose="02020603050405020304" pitchFamily="18" charset="0"/>
                    <a:cs typeface="Arial" panose="020B0604020202020204" pitchFamily="34" charset="0"/>
                  </a:rPr>
                  <a:t>, izražena v odstotnih točkah, kar predstavlja vsak največ po 20 % celotne vsote</a:t>
                </a:r>
                <a:r>
                  <a:rPr lang="sl-SI" sz="2700" dirty="0">
                    <a:solidFill>
                      <a:schemeClr val="tx1"/>
                    </a:solidFill>
                    <a:latin typeface="+mj-lt"/>
                    <a:ea typeface="Times New Roman" panose="02020603050405020304" pitchFamily="18" charset="0"/>
                    <a:cs typeface="Arial" panose="020B0604020202020204" pitchFamily="34" charset="0"/>
                  </a:rPr>
                  <a:t>, in sicer po formuli:</a:t>
                </a:r>
              </a:p>
              <a:p>
                <a:pPr marL="400050" lvl="1" indent="0" algn="just">
                  <a:lnSpc>
                    <a:spcPts val="1300"/>
                  </a:lnSpc>
                  <a:buNone/>
                </a:pPr>
                <a:endParaRPr lang="sl-SI" sz="2700" dirty="0">
                  <a:solidFill>
                    <a:schemeClr val="tx1"/>
                  </a:solidFill>
                  <a:effectLst/>
                  <a:latin typeface="+mj-lt"/>
                  <a:ea typeface="Times New Roman" panose="02020603050405020304" pitchFamily="18" charset="0"/>
                  <a:cs typeface="Times New Roman" panose="02020603050405020304" pitchFamily="18" charset="0"/>
                </a:endParaRPr>
              </a:p>
              <a:p>
                <a:pPr marL="0" indent="0" algn="ctr">
                  <a:lnSpc>
                    <a:spcPts val="1300"/>
                  </a:lnSpc>
                  <a:buNone/>
                </a:pPr>
                <a:r>
                  <a:rPr lang="sl-SI" sz="3800" dirty="0">
                    <a:solidFill>
                      <a:schemeClr val="tx1"/>
                    </a:solidFill>
                    <a:effectLst/>
                    <a:latin typeface="+mj-lt"/>
                    <a:ea typeface="Times New Roman" panose="02020603050405020304" pitchFamily="18" charset="0"/>
                    <a:cs typeface="Arial" panose="020B0604020202020204" pitchFamily="34" charset="0"/>
                  </a:rPr>
                  <a:t> </a:t>
                </a:r>
                <a14:m>
                  <m:oMath xmlns:m="http://schemas.openxmlformats.org/officeDocument/2006/math">
                    <m:f>
                      <m:fPr>
                        <m:ctrlPr>
                          <a:rPr lang="sl-SI" sz="3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sl-SI" sz="3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sl-SI" sz="3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sl-SI" sz="3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sub>
                        </m:sSub>
                        <m:r>
                          <a:rPr lang="sl-SI" sz="3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num>
                      <m:den>
                        <m:r>
                          <a:rPr lang="sl-SI" sz="3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r>
                          <a:rPr lang="sl-SI" sz="3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den>
                    </m:f>
                    <m:r>
                      <a:rPr lang="sl-SI" sz="3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∙60 %+</m:t>
                    </m:r>
                    <m:f>
                      <m:fPr>
                        <m:ctrlPr>
                          <a:rPr lang="sl-SI" sz="3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sl-SI" sz="3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𝑈</m:t>
                        </m:r>
                      </m:num>
                      <m:den>
                        <m:r>
                          <a:rPr lang="sl-SI" sz="3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100</m:t>
                        </m:r>
                      </m:den>
                    </m:f>
                    <m:r>
                      <a:rPr lang="sl-SI" sz="3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∙20 %+ </m:t>
                    </m:r>
                    <m:f>
                      <m:fPr>
                        <m:ctrlPr>
                          <a:rPr lang="sl-SI" sz="3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sl-SI" sz="3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𝑀</m:t>
                        </m:r>
                      </m:num>
                      <m:den>
                        <m:r>
                          <a:rPr lang="sl-SI" sz="3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100</m:t>
                        </m:r>
                      </m:den>
                    </m:f>
                    <m:r>
                      <a:rPr lang="sl-SI" sz="3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∙20 %</m:t>
                    </m:r>
                  </m:oMath>
                </a14:m>
                <a:endParaRPr lang="sl-SI" sz="3800" dirty="0">
                  <a:solidFill>
                    <a:schemeClr val="tx1"/>
                  </a:solidFill>
                  <a:effectLst/>
                  <a:latin typeface="+mj-lt"/>
                  <a:ea typeface="Times New Roman" panose="02020603050405020304" pitchFamily="18" charset="0"/>
                  <a:cs typeface="Times New Roman" panose="02020603050405020304" pitchFamily="18" charset="0"/>
                </a:endParaRPr>
              </a:p>
              <a:p>
                <a:pPr marL="0" indent="0">
                  <a:lnSpc>
                    <a:spcPts val="1300"/>
                  </a:lnSpc>
                  <a:buNone/>
                </a:pPr>
                <a:endParaRPr lang="sl-SI" sz="2500" dirty="0">
                  <a:solidFill>
                    <a:schemeClr val="tx1"/>
                  </a:solidFill>
                  <a:effectLst/>
                  <a:latin typeface="+mj-lt"/>
                  <a:ea typeface="Times New Roman" panose="02020603050405020304" pitchFamily="18" charset="0"/>
                  <a:cs typeface="Times New Roman" panose="02020603050405020304" pitchFamily="18" charset="0"/>
                </a:endParaRPr>
              </a:p>
              <a:p>
                <a:pPr marL="0" indent="0">
                  <a:lnSpc>
                    <a:spcPts val="1500"/>
                  </a:lnSpc>
                  <a:buNone/>
                </a:pPr>
                <a:r>
                  <a:rPr lang="sl-SI" sz="2500" dirty="0">
                    <a:solidFill>
                      <a:schemeClr val="tx1"/>
                    </a:solidFill>
                    <a:effectLst/>
                    <a:latin typeface="+mj-lt"/>
                    <a:ea typeface="Times New Roman" panose="02020603050405020304" pitchFamily="18" charset="0"/>
                    <a:cs typeface="Arial" panose="020B0604020202020204" pitchFamily="34" charset="0"/>
                  </a:rPr>
                  <a:t>pri čemer je:</a:t>
                </a:r>
                <a:endParaRPr lang="sl-SI" sz="2500" dirty="0">
                  <a:solidFill>
                    <a:schemeClr val="tx1"/>
                  </a:solidFill>
                  <a:effectLst/>
                  <a:latin typeface="+mj-lt"/>
                  <a:ea typeface="Times New Roman" panose="02020603050405020304" pitchFamily="18" charset="0"/>
                  <a:cs typeface="Times New Roman" panose="02020603050405020304" pitchFamily="18" charset="0"/>
                </a:endParaRPr>
              </a:p>
              <a:p>
                <a:pPr algn="just">
                  <a:lnSpc>
                    <a:spcPts val="1500"/>
                  </a:lnSpc>
                </a:pPr>
                <a:r>
                  <a:rPr lang="sl-SI" sz="2500" i="1" dirty="0" err="1">
                    <a:solidFill>
                      <a:schemeClr val="tx1"/>
                    </a:solidFill>
                    <a:effectLst/>
                    <a:latin typeface="+mj-lt"/>
                    <a:ea typeface="Times New Roman" panose="02020603050405020304" pitchFamily="18" charset="0"/>
                    <a:cs typeface="Arial" panose="020B0604020202020204" pitchFamily="34" charset="0"/>
                  </a:rPr>
                  <a:t>S</a:t>
                </a:r>
                <a:r>
                  <a:rPr lang="sl-SI" sz="2500" i="1" baseline="-25000" dirty="0" err="1">
                    <a:solidFill>
                      <a:schemeClr val="tx1"/>
                    </a:solidFill>
                    <a:effectLst/>
                    <a:latin typeface="+mj-lt"/>
                    <a:ea typeface="Times New Roman" panose="02020603050405020304" pitchFamily="18" charset="0"/>
                    <a:cs typeface="Arial" panose="020B0604020202020204" pitchFamily="34" charset="0"/>
                  </a:rPr>
                  <a:t>k</a:t>
                </a:r>
                <a:r>
                  <a:rPr lang="sl-SI" sz="2500" i="1" dirty="0">
                    <a:solidFill>
                      <a:schemeClr val="tx1"/>
                    </a:solidFill>
                    <a:effectLst/>
                    <a:latin typeface="+mj-lt"/>
                    <a:ea typeface="Times New Roman" panose="02020603050405020304" pitchFamily="18" charset="0"/>
                    <a:cs typeface="Arial" panose="020B0604020202020204" pitchFamily="34" charset="0"/>
                  </a:rPr>
                  <a:t> - seštevek kandidatovih zaključnih ocen obveznih predmetov v 7., 8. in 9. razredu OŠ,</a:t>
                </a:r>
                <a:endParaRPr lang="sl-SI" sz="2500" dirty="0">
                  <a:solidFill>
                    <a:schemeClr val="tx1"/>
                  </a:solidFill>
                  <a:effectLst/>
                  <a:latin typeface="+mj-lt"/>
                  <a:ea typeface="Times New Roman" panose="02020603050405020304" pitchFamily="18" charset="0"/>
                  <a:cs typeface="Times New Roman" panose="02020603050405020304" pitchFamily="18" charset="0"/>
                </a:endParaRPr>
              </a:p>
              <a:p>
                <a:pPr algn="just">
                  <a:lnSpc>
                    <a:spcPts val="1500"/>
                  </a:lnSpc>
                </a:pPr>
                <a:r>
                  <a:rPr lang="sl-SI" sz="2500" i="1" dirty="0">
                    <a:solidFill>
                      <a:schemeClr val="tx1"/>
                    </a:solidFill>
                    <a:effectLst/>
                    <a:latin typeface="+mj-lt"/>
                    <a:ea typeface="Times New Roman" panose="02020603050405020304" pitchFamily="18" charset="0"/>
                    <a:cs typeface="Arial" panose="020B0604020202020204" pitchFamily="34" charset="0"/>
                  </a:rPr>
                  <a:t>S - maksimalni možni seštevek zaključnih ocen obveznih predmetov v 7., 8. in 9. razredu OŠ (možnih je največ 175 točk),</a:t>
                </a:r>
                <a:endParaRPr lang="sl-SI" sz="2500" dirty="0">
                  <a:solidFill>
                    <a:schemeClr val="tx1"/>
                  </a:solidFill>
                  <a:effectLst/>
                  <a:latin typeface="+mj-lt"/>
                  <a:ea typeface="Times New Roman" panose="02020603050405020304" pitchFamily="18" charset="0"/>
                  <a:cs typeface="Times New Roman" panose="02020603050405020304" pitchFamily="18" charset="0"/>
                </a:endParaRPr>
              </a:p>
              <a:p>
                <a:pPr algn="just">
                  <a:lnSpc>
                    <a:spcPts val="1500"/>
                  </a:lnSpc>
                </a:pPr>
                <a:r>
                  <a:rPr lang="sl-SI" sz="2500" i="1" dirty="0">
                    <a:solidFill>
                      <a:schemeClr val="tx1"/>
                    </a:solidFill>
                    <a:effectLst/>
                    <a:latin typeface="+mj-lt"/>
                    <a:ea typeface="Times New Roman" panose="02020603050405020304" pitchFamily="18" charset="0"/>
                    <a:cs typeface="Arial" panose="020B0604020202020204" pitchFamily="34" charset="0"/>
                  </a:rPr>
                  <a:t>U - dosežek kandidata na NPZ iz učnega jezika v odstotnih točkah,</a:t>
                </a:r>
                <a:endParaRPr lang="sl-SI" sz="2500" dirty="0">
                  <a:solidFill>
                    <a:schemeClr val="tx1"/>
                  </a:solidFill>
                  <a:effectLst/>
                  <a:latin typeface="+mj-lt"/>
                  <a:ea typeface="Times New Roman" panose="02020603050405020304" pitchFamily="18" charset="0"/>
                  <a:cs typeface="Times New Roman" panose="02020603050405020304" pitchFamily="18" charset="0"/>
                </a:endParaRPr>
              </a:p>
              <a:p>
                <a:pPr>
                  <a:lnSpc>
                    <a:spcPts val="1500"/>
                  </a:lnSpc>
                </a:pPr>
                <a:r>
                  <a:rPr lang="sl-SI" sz="2500" i="1" dirty="0">
                    <a:solidFill>
                      <a:schemeClr val="tx1"/>
                    </a:solidFill>
                    <a:effectLst/>
                    <a:latin typeface="+mj-lt"/>
                    <a:ea typeface="Times New Roman" panose="02020603050405020304" pitchFamily="18" charset="0"/>
                    <a:cs typeface="Arial" panose="020B0604020202020204" pitchFamily="34" charset="0"/>
                  </a:rPr>
                  <a:t>M - dosežek kandidata na NPZ iz matematike v odstotnih točkah.</a:t>
                </a:r>
              </a:p>
              <a:p>
                <a:pPr>
                  <a:lnSpc>
                    <a:spcPts val="1500"/>
                  </a:lnSpc>
                </a:pPr>
                <a:r>
                  <a:rPr lang="sl-SI" sz="3400" b="1" i="1" dirty="0">
                    <a:solidFill>
                      <a:srgbClr val="FF0000"/>
                    </a:solidFill>
                    <a:latin typeface="+mj-lt"/>
                    <a:ea typeface="Times New Roman" panose="02020603050405020304" pitchFamily="18" charset="0"/>
                    <a:cs typeface="Arial" panose="020B0604020202020204" pitchFamily="34" charset="0"/>
                  </a:rPr>
                  <a:t>NA SPLETNI STRANI MVI: </a:t>
                </a:r>
                <a:r>
                  <a:rPr lang="sl-SI" sz="3400" b="1" dirty="0">
                    <a:solidFill>
                      <a:srgbClr val="FF0000"/>
                    </a:solidFill>
                    <a:latin typeface="+mj-lt"/>
                    <a:hlinkClick r:id="rId2">
                      <a:extLst>
                        <a:ext uri="{A12FA001-AC4F-418D-AE19-62706E023703}">
                          <ahyp:hlinkClr xmlns:ahyp="http://schemas.microsoft.com/office/drawing/2018/hyperlinkcolor" val="tx"/>
                        </a:ext>
                      </a:extLst>
                    </a:hlinkClick>
                  </a:rPr>
                  <a:t>Vpis v srednjo šolo | GOV.SI</a:t>
                </a:r>
                <a:r>
                  <a:rPr lang="sl-SI" sz="3400" b="1" dirty="0">
                    <a:solidFill>
                      <a:srgbClr val="FF0000"/>
                    </a:solidFill>
                    <a:latin typeface="+mj-lt"/>
                  </a:rPr>
                  <a:t> NA VOLJO TABELA ZA IZRAČUN TOČK (kandidati vnesejo podatke in se točke izračunajo).</a:t>
                </a:r>
                <a:endParaRPr lang="sl-SI" sz="3400" b="1" i="1" dirty="0">
                  <a:solidFill>
                    <a:srgbClr val="FF0000"/>
                  </a:solidFill>
                  <a:latin typeface="+mj-lt"/>
                  <a:ea typeface="Times New Roman" panose="02020603050405020304" pitchFamily="18" charset="0"/>
                  <a:cs typeface="Arial" panose="020B0604020202020204" pitchFamily="34" charset="0"/>
                </a:endParaRPr>
              </a:p>
              <a:p>
                <a:pPr>
                  <a:lnSpc>
                    <a:spcPts val="1500"/>
                  </a:lnSpc>
                </a:pPr>
                <a:endParaRPr lang="sl-SI" sz="2200" i="1" dirty="0">
                  <a:effectLst/>
                  <a:latin typeface="+mj-lt"/>
                  <a:ea typeface="Times New Roman" panose="02020603050405020304" pitchFamily="18" charset="0"/>
                  <a:cs typeface="Arial" panose="020B0604020202020204" pitchFamily="34" charset="0"/>
                </a:endParaRPr>
              </a:p>
              <a:p>
                <a:pPr>
                  <a:lnSpc>
                    <a:spcPts val="1300"/>
                  </a:lnSpc>
                </a:pPr>
                <a:endParaRPr lang="sl-SI" sz="2200" i="1" dirty="0">
                  <a:latin typeface="+mj-lt"/>
                  <a:ea typeface="Times New Roman" panose="02020603050405020304" pitchFamily="18" charset="0"/>
                  <a:cs typeface="Arial" panose="020B0604020202020204" pitchFamily="34" charset="0"/>
                </a:endParaRPr>
              </a:p>
              <a:p>
                <a:pPr>
                  <a:lnSpc>
                    <a:spcPts val="1300"/>
                  </a:lnSpc>
                </a:pPr>
                <a:endParaRPr lang="sl-SI" sz="2200" dirty="0">
                  <a:effectLst/>
                  <a:latin typeface="+mj-lt"/>
                  <a:ea typeface="Times New Roman" panose="02020603050405020304" pitchFamily="18" charset="0"/>
                  <a:cs typeface="Times New Roman" panose="02020603050405020304" pitchFamily="18" charset="0"/>
                </a:endParaRPr>
              </a:p>
              <a:p>
                <a:endParaRPr lang="sl-SI" dirty="0"/>
              </a:p>
            </p:txBody>
          </p:sp>
        </mc:Choice>
        <mc:Fallback xmlns="">
          <p:sp>
            <p:nvSpPr>
              <p:cNvPr id="3" name="Označba mesta vsebine 2">
                <a:extLst>
                  <a:ext uri="{FF2B5EF4-FFF2-40B4-BE49-F238E27FC236}">
                    <a16:creationId xmlns:a16="http://schemas.microsoft.com/office/drawing/2014/main" id="{8B8486B1-D6C8-7D5C-AAD8-DDB601117396}"/>
                  </a:ext>
                </a:extLst>
              </p:cNvPr>
              <p:cNvSpPr>
                <a:spLocks noGrp="1" noRot="1" noChangeAspect="1" noMove="1" noResize="1" noEditPoints="1" noAdjustHandles="1" noChangeArrowheads="1" noChangeShapeType="1" noTextEdit="1"/>
              </p:cNvSpPr>
              <p:nvPr>
                <p:ph idx="1"/>
              </p:nvPr>
            </p:nvSpPr>
            <p:spPr>
              <a:xfrm>
                <a:off x="786516" y="1014983"/>
                <a:ext cx="10391000" cy="5686067"/>
              </a:xfrm>
              <a:blipFill>
                <a:blip r:embed="rId3"/>
                <a:stretch>
                  <a:fillRect l="-235" r="-469"/>
                </a:stretch>
              </a:blipFill>
            </p:spPr>
            <p:txBody>
              <a:bodyPr/>
              <a:lstStyle/>
              <a:p>
                <a:r>
                  <a:rPr lang="sl-SI">
                    <a:noFill/>
                  </a:rPr>
                  <a:t> </a:t>
                </a:r>
              </a:p>
            </p:txBody>
          </p:sp>
        </mc:Fallback>
      </mc:AlternateContent>
    </p:spTree>
    <p:extLst>
      <p:ext uri="{BB962C8B-B14F-4D97-AF65-F5344CB8AC3E}">
        <p14:creationId xmlns:p14="http://schemas.microsoft.com/office/powerpoint/2010/main" val="1011333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1C3C934-8838-3FA9-7E02-879655DD0B91}"/>
              </a:ext>
            </a:extLst>
          </p:cNvPr>
          <p:cNvSpPr>
            <a:spLocks noGrp="1"/>
          </p:cNvSpPr>
          <p:nvPr>
            <p:ph type="title"/>
          </p:nvPr>
        </p:nvSpPr>
        <p:spPr>
          <a:xfrm>
            <a:off x="677334" y="609600"/>
            <a:ext cx="8596668" cy="469392"/>
          </a:xfrm>
        </p:spPr>
        <p:txBody>
          <a:bodyPr>
            <a:normAutofit/>
          </a:bodyPr>
          <a:lstStyle/>
          <a:p>
            <a:pPr algn="ctr"/>
            <a:r>
              <a:rPr lang="sl-SI" sz="2400" b="1" dirty="0">
                <a:solidFill>
                  <a:srgbClr val="FF0000"/>
                </a:solidFill>
              </a:rPr>
              <a:t>MERILA V PRIMERU OMEJITVE VPISA – dodatne točke</a:t>
            </a:r>
            <a:endParaRPr lang="sl-SI" sz="2400" dirty="0"/>
          </a:p>
        </p:txBody>
      </p:sp>
      <p:sp>
        <p:nvSpPr>
          <p:cNvPr id="3" name="Označba mesta vsebine 2">
            <a:extLst>
              <a:ext uri="{FF2B5EF4-FFF2-40B4-BE49-F238E27FC236}">
                <a16:creationId xmlns:a16="http://schemas.microsoft.com/office/drawing/2014/main" id="{23D77207-9A34-19FA-8BFB-F1FF65B44D57}"/>
              </a:ext>
            </a:extLst>
          </p:cNvPr>
          <p:cNvSpPr>
            <a:spLocks noGrp="1"/>
          </p:cNvSpPr>
          <p:nvPr>
            <p:ph idx="1"/>
          </p:nvPr>
        </p:nvSpPr>
        <p:spPr>
          <a:xfrm>
            <a:off x="677333" y="1261872"/>
            <a:ext cx="9995216" cy="4986527"/>
          </a:xfrm>
        </p:spPr>
        <p:txBody>
          <a:bodyPr>
            <a:normAutofit/>
          </a:bodyPr>
          <a:lstStyle/>
          <a:p>
            <a:pPr algn="just">
              <a:spcBef>
                <a:spcPts val="0"/>
              </a:spcBef>
            </a:pPr>
            <a:r>
              <a:rPr lang="sl-SI" sz="2000" dirty="0">
                <a:solidFill>
                  <a:schemeClr val="tx1"/>
                </a:solidFill>
                <a:effectLst/>
                <a:latin typeface="+mj-lt"/>
                <a:ea typeface="Times New Roman" panose="02020603050405020304" pitchFamily="18" charset="0"/>
                <a:cs typeface="Arial" panose="020B0604020202020204" pitchFamily="34" charset="0"/>
              </a:rPr>
              <a:t>K tem točkam </a:t>
            </a:r>
            <a:r>
              <a:rPr lang="sl-SI" sz="2000" dirty="0">
                <a:solidFill>
                  <a:schemeClr val="accent1">
                    <a:lumMod val="75000"/>
                  </a:schemeClr>
                </a:solidFill>
                <a:effectLst/>
                <a:latin typeface="+mj-lt"/>
                <a:ea typeface="Times New Roman" panose="02020603050405020304" pitchFamily="18" charset="0"/>
                <a:cs typeface="Arial" panose="020B0604020202020204" pitchFamily="34" charset="0"/>
              </a:rPr>
              <a:t>se dodajo</a:t>
            </a:r>
            <a:r>
              <a:rPr lang="sl-SI" sz="2000" dirty="0">
                <a:solidFill>
                  <a:schemeClr val="tx1"/>
                </a:solidFill>
                <a:effectLst/>
                <a:latin typeface="+mj-lt"/>
                <a:ea typeface="Times New Roman" panose="02020603050405020304" pitchFamily="18" charset="0"/>
                <a:cs typeface="Arial" panose="020B0604020202020204" pitchFamily="34" charset="0"/>
              </a:rPr>
              <a:t>:</a:t>
            </a:r>
          </a:p>
          <a:p>
            <a:pPr marL="0" indent="0" algn="just">
              <a:spcBef>
                <a:spcPts val="0"/>
              </a:spcBef>
              <a:buNone/>
            </a:pPr>
            <a:endParaRPr lang="sl-SI" sz="2000" dirty="0">
              <a:solidFill>
                <a:schemeClr val="tx1"/>
              </a:solidFill>
              <a:effectLst/>
              <a:latin typeface="+mj-lt"/>
              <a:ea typeface="Times New Roman" panose="02020603050405020304" pitchFamily="18" charset="0"/>
              <a:cs typeface="Arial" panose="020B0604020202020204" pitchFamily="34" charset="0"/>
            </a:endParaRPr>
          </a:p>
          <a:p>
            <a:pPr lvl="1" algn="just">
              <a:spcBef>
                <a:spcPts val="0"/>
              </a:spcBef>
            </a:pPr>
            <a:r>
              <a:rPr lang="sl-SI" sz="2000" dirty="0">
                <a:solidFill>
                  <a:schemeClr val="tx1"/>
                </a:solidFill>
                <a:effectLst/>
                <a:latin typeface="+mj-lt"/>
                <a:ea typeface="Times New Roman" panose="02020603050405020304" pitchFamily="18" charset="0"/>
                <a:cs typeface="Arial" panose="020B0604020202020204" pitchFamily="34" charset="0"/>
              </a:rPr>
              <a:t>v primeru vpisa v program, ki zahteva dodatni vpisni pogoj (uspešno opravljen preizkus nadarjenosti oz. spretnosti), </a:t>
            </a:r>
            <a:r>
              <a:rPr lang="sl-SI" sz="2000" b="1" dirty="0">
                <a:solidFill>
                  <a:schemeClr val="accent1">
                    <a:lumMod val="75000"/>
                  </a:schemeClr>
                </a:solidFill>
                <a:effectLst/>
                <a:latin typeface="+mj-lt"/>
                <a:ea typeface="Times New Roman" panose="02020603050405020304" pitchFamily="18" charset="0"/>
                <a:cs typeface="Arial" panose="020B0604020202020204" pitchFamily="34" charset="0"/>
              </a:rPr>
              <a:t>dodatno še dosežki na uspešno opravljenem preizkusu nadarjenosti oziroma spretnosti</a:t>
            </a:r>
            <a:r>
              <a:rPr lang="sl-SI" sz="2000" dirty="0">
                <a:solidFill>
                  <a:schemeClr val="tx1"/>
                </a:solidFill>
                <a:effectLst/>
                <a:latin typeface="+mj-lt"/>
                <a:ea typeface="Times New Roman" panose="02020603050405020304" pitchFamily="18" charset="0"/>
                <a:cs typeface="Arial" panose="020B0604020202020204" pitchFamily="34" charset="0"/>
              </a:rPr>
              <a:t>. Kandidatu se k točkam iz ocen in NPZ (prejšnja drsnica) za dosežek nad 90 % vseh možnih točk na preizkusu nadarjenosti oziroma spretnosti prišteje še dodatnih 10 točk, za dosežek od 80 do 90 % vseh možnih točk na preizkusu nadarjenosti oziroma spretnosti pa dodatnih 5 točk;</a:t>
            </a:r>
          </a:p>
          <a:p>
            <a:pPr lvl="1" algn="just">
              <a:spcBef>
                <a:spcPts val="0"/>
              </a:spcBef>
            </a:pPr>
            <a:endParaRPr lang="sl-SI" sz="2000" dirty="0">
              <a:solidFill>
                <a:schemeClr val="tx1"/>
              </a:solidFill>
              <a:effectLst/>
              <a:latin typeface="+mj-lt"/>
              <a:ea typeface="Times New Roman" panose="02020603050405020304" pitchFamily="18" charset="0"/>
              <a:cs typeface="Times New Roman" panose="02020603050405020304" pitchFamily="18" charset="0"/>
            </a:endParaRPr>
          </a:p>
          <a:p>
            <a:pPr marL="628650" indent="-285750" algn="just">
              <a:spcBef>
                <a:spcPts val="0"/>
              </a:spcBef>
            </a:pPr>
            <a:r>
              <a:rPr lang="sl-SI" sz="2000" dirty="0">
                <a:solidFill>
                  <a:schemeClr val="tx1"/>
                </a:solidFill>
                <a:effectLst/>
                <a:latin typeface="+mj-lt"/>
                <a:ea typeface="Times New Roman" panose="02020603050405020304" pitchFamily="18" charset="0"/>
                <a:cs typeface="Arial" panose="020B0604020202020204" pitchFamily="34" charset="0"/>
              </a:rPr>
              <a:t>v primeru vpisa v program Gimnazija – športni oddelek in Ekonomska gimnazija – športni oddelek pa se kandidatu k točkam iz ocen in NPZ (</a:t>
            </a:r>
            <a:r>
              <a:rPr lang="sl-SI" sz="2000" dirty="0">
                <a:solidFill>
                  <a:schemeClr val="tx1"/>
                </a:solidFill>
                <a:latin typeface="+mj-lt"/>
                <a:ea typeface="Times New Roman" panose="02020603050405020304" pitchFamily="18" charset="0"/>
                <a:cs typeface="Arial" panose="020B0604020202020204" pitchFamily="34" charset="0"/>
              </a:rPr>
              <a:t>prejšnja drsnica) </a:t>
            </a:r>
            <a:r>
              <a:rPr lang="sl-SI" sz="2000" dirty="0">
                <a:solidFill>
                  <a:schemeClr val="accent1">
                    <a:lumMod val="75000"/>
                  </a:schemeClr>
                </a:solidFill>
                <a:effectLst/>
                <a:latin typeface="+mj-lt"/>
                <a:ea typeface="Times New Roman" panose="02020603050405020304" pitchFamily="18" charset="0"/>
                <a:cs typeface="Arial" panose="020B0604020202020204" pitchFamily="34" charset="0"/>
              </a:rPr>
              <a:t>za pridobljen </a:t>
            </a:r>
            <a:r>
              <a:rPr lang="sl-SI" sz="2000" b="1" dirty="0">
                <a:solidFill>
                  <a:schemeClr val="accent1">
                    <a:lumMod val="75000"/>
                  </a:schemeClr>
                </a:solidFill>
                <a:effectLst/>
                <a:latin typeface="+mj-lt"/>
                <a:ea typeface="Times New Roman" panose="02020603050405020304" pitchFamily="18" charset="0"/>
                <a:cs typeface="Arial" panose="020B0604020202020204" pitchFamily="34" charset="0"/>
              </a:rPr>
              <a:t>status športnika </a:t>
            </a:r>
            <a:r>
              <a:rPr lang="sl-SI" sz="2000" b="1" dirty="0">
                <a:solidFill>
                  <a:schemeClr val="tx1"/>
                </a:solidFill>
                <a:effectLst/>
                <a:latin typeface="+mj-lt"/>
                <a:ea typeface="Times New Roman" panose="02020603050405020304" pitchFamily="18" charset="0"/>
                <a:cs typeface="Arial" panose="020B0604020202020204" pitchFamily="34" charset="0"/>
              </a:rPr>
              <a:t>A</a:t>
            </a:r>
            <a:r>
              <a:rPr lang="sl-SI" sz="2000" dirty="0">
                <a:solidFill>
                  <a:schemeClr val="tx1"/>
                </a:solidFill>
                <a:effectLst/>
                <a:latin typeface="+mj-lt"/>
                <a:ea typeface="Times New Roman" panose="02020603050405020304" pitchFamily="18" charset="0"/>
                <a:cs typeface="Arial" panose="020B0604020202020204" pitchFamily="34" charset="0"/>
              </a:rPr>
              <a:t> prišteje dodatnih 10 točk, za pridobljen </a:t>
            </a:r>
            <a:r>
              <a:rPr lang="sl-SI" sz="2000" b="1" dirty="0">
                <a:solidFill>
                  <a:schemeClr val="tx1"/>
                </a:solidFill>
                <a:effectLst/>
                <a:latin typeface="+mj-lt"/>
                <a:ea typeface="Times New Roman" panose="02020603050405020304" pitchFamily="18" charset="0"/>
                <a:cs typeface="Arial" panose="020B0604020202020204" pitchFamily="34" charset="0"/>
              </a:rPr>
              <a:t>status športnika B</a:t>
            </a:r>
            <a:r>
              <a:rPr lang="sl-SI" sz="2000" dirty="0">
                <a:solidFill>
                  <a:schemeClr val="tx1"/>
                </a:solidFill>
                <a:effectLst/>
                <a:latin typeface="+mj-lt"/>
                <a:ea typeface="Times New Roman" panose="02020603050405020304" pitchFamily="18" charset="0"/>
                <a:cs typeface="Arial" panose="020B0604020202020204" pitchFamily="34" charset="0"/>
              </a:rPr>
              <a:t> pa dodatnih 5 točk.</a:t>
            </a:r>
            <a:endParaRPr lang="sl-SI" sz="2000" dirty="0">
              <a:solidFill>
                <a:schemeClr val="tx1"/>
              </a:solidFill>
              <a:effectLst/>
              <a:latin typeface="+mj-lt"/>
              <a:ea typeface="Times New Roman" panose="02020603050405020304" pitchFamily="18" charset="0"/>
              <a:cs typeface="Times New Roman" panose="02020603050405020304" pitchFamily="18" charset="0"/>
            </a:endParaRPr>
          </a:p>
          <a:p>
            <a:endParaRPr lang="sl-SI" dirty="0"/>
          </a:p>
        </p:txBody>
      </p:sp>
    </p:spTree>
    <p:extLst>
      <p:ext uri="{BB962C8B-B14F-4D97-AF65-F5344CB8AC3E}">
        <p14:creationId xmlns:p14="http://schemas.microsoft.com/office/powerpoint/2010/main" val="2840748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3FAA684-ED3C-1295-E87F-D8A4FD26E52E}"/>
              </a:ext>
            </a:extLst>
          </p:cNvPr>
          <p:cNvSpPr>
            <a:spLocks noGrp="1"/>
          </p:cNvSpPr>
          <p:nvPr>
            <p:ph type="title"/>
          </p:nvPr>
        </p:nvSpPr>
        <p:spPr>
          <a:xfrm>
            <a:off x="677334" y="609600"/>
            <a:ext cx="8596668" cy="579120"/>
          </a:xfrm>
        </p:spPr>
        <p:txBody>
          <a:bodyPr>
            <a:normAutofit/>
          </a:bodyPr>
          <a:lstStyle/>
          <a:p>
            <a:pPr algn="ctr"/>
            <a:r>
              <a:rPr lang="sl-SI" sz="2400" b="1" dirty="0">
                <a:solidFill>
                  <a:srgbClr val="FF0000"/>
                </a:solidFill>
              </a:rPr>
              <a:t>MERILA V PRIMERU OMEJITVE VPISA – primer seštevka točk</a:t>
            </a:r>
            <a:endParaRPr lang="sl-SI" sz="2400" dirty="0"/>
          </a:p>
        </p:txBody>
      </p:sp>
      <mc:AlternateContent xmlns:mc="http://schemas.openxmlformats.org/markup-compatibility/2006" xmlns:a14="http://schemas.microsoft.com/office/drawing/2010/main">
        <mc:Choice Requires="a14">
          <p:sp>
            <p:nvSpPr>
              <p:cNvPr id="3" name="Označba mesta vsebine 2">
                <a:extLst>
                  <a:ext uri="{FF2B5EF4-FFF2-40B4-BE49-F238E27FC236}">
                    <a16:creationId xmlns:a16="http://schemas.microsoft.com/office/drawing/2014/main" id="{E223BE59-881A-0C27-B03F-BC0F4C485B84}"/>
                  </a:ext>
                </a:extLst>
              </p:cNvPr>
              <p:cNvSpPr>
                <a:spLocks noGrp="1"/>
              </p:cNvSpPr>
              <p:nvPr>
                <p:ph idx="1"/>
              </p:nvPr>
            </p:nvSpPr>
            <p:spPr>
              <a:xfrm>
                <a:off x="677334" y="1188720"/>
                <a:ext cx="9911418" cy="5486399"/>
              </a:xfrm>
            </p:spPr>
            <p:txBody>
              <a:bodyPr>
                <a:normAutofit lnSpcReduction="10000"/>
              </a:bodyPr>
              <a:lstStyle/>
              <a:p>
                <a:r>
                  <a:rPr lang="sl-SI" dirty="0">
                    <a:solidFill>
                      <a:schemeClr val="tx1"/>
                    </a:solidFill>
                  </a:rPr>
                  <a:t>Prikažimo primer:</a:t>
                </a:r>
              </a:p>
              <a:p>
                <a:pPr marL="0" indent="0">
                  <a:buNone/>
                </a:pPr>
                <a:r>
                  <a:rPr lang="sl-SI" dirty="0">
                    <a:solidFill>
                      <a:schemeClr val="tx1"/>
                    </a:solidFill>
                  </a:rPr>
                  <a:t>Imamo učenca, ki je iz zaključnih ocen obveznih predmetov zadnje triade osnovne šole zbral </a:t>
                </a:r>
                <a:r>
                  <a:rPr lang="sl-SI" u="sng" dirty="0">
                    <a:solidFill>
                      <a:schemeClr val="tx1"/>
                    </a:solidFill>
                  </a:rPr>
                  <a:t>165 točk</a:t>
                </a:r>
                <a:r>
                  <a:rPr lang="sl-SI" dirty="0">
                    <a:solidFill>
                      <a:schemeClr val="tx1"/>
                    </a:solidFill>
                  </a:rPr>
                  <a:t>, njegov dosežek na NPZ iz slovenščine je bil </a:t>
                </a:r>
                <a:r>
                  <a:rPr lang="sl-SI" u="sng" dirty="0">
                    <a:solidFill>
                      <a:schemeClr val="tx1"/>
                    </a:solidFill>
                  </a:rPr>
                  <a:t>76 odstotnih točk</a:t>
                </a:r>
                <a:r>
                  <a:rPr lang="sl-SI" dirty="0">
                    <a:solidFill>
                      <a:schemeClr val="tx1"/>
                    </a:solidFill>
                  </a:rPr>
                  <a:t>, dosežek na NPZ iz matematike pa </a:t>
                </a:r>
                <a:r>
                  <a:rPr lang="sl-SI" u="sng" dirty="0">
                    <a:solidFill>
                      <a:schemeClr val="tx1"/>
                    </a:solidFill>
                  </a:rPr>
                  <a:t>72 odstotnih točk</a:t>
                </a:r>
                <a:r>
                  <a:rPr lang="sl-SI" dirty="0">
                    <a:solidFill>
                      <a:schemeClr val="tx1"/>
                    </a:solidFill>
                  </a:rPr>
                  <a:t>.</a:t>
                </a:r>
              </a:p>
              <a:p>
                <a:pPr marL="0" indent="0">
                  <a:buNone/>
                </a:pPr>
                <a:r>
                  <a:rPr lang="sl-SI" dirty="0">
                    <a:solidFill>
                      <a:schemeClr val="tx1"/>
                    </a:solidFill>
                  </a:rPr>
                  <a:t>Formula za izračun:</a:t>
                </a:r>
              </a:p>
              <a:p>
                <a:pPr marL="0" indent="0">
                  <a:buNone/>
                </a:pPr>
                <a14:m>
                  <m:oMathPara xmlns:m="http://schemas.openxmlformats.org/officeDocument/2006/math">
                    <m:oMathParaPr>
                      <m:jc m:val="centerGroup"/>
                    </m:oMathParaPr>
                    <m:oMath xmlns:m="http://schemas.openxmlformats.org/officeDocument/2006/math">
                      <m:f>
                        <m:fPr>
                          <m:ctrlPr>
                            <a:rPr lang="sl-SI" sz="1800" i="1"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sl-SI" sz="1800" b="0" i="1" kern="10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165</m:t>
                          </m:r>
                        </m:num>
                        <m:den>
                          <m:r>
                            <a:rPr lang="sl-SI" sz="1800" b="0" i="1"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175</m:t>
                          </m:r>
                          <m:r>
                            <a:rPr lang="sl-SI" sz="1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den>
                      </m:f>
                      <m:r>
                        <a:rPr lang="sl-SI" sz="1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∙60 %+</m:t>
                      </m:r>
                      <m:f>
                        <m:fPr>
                          <m:ctrlPr>
                            <a:rPr lang="sl-SI" sz="1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sl-SI" sz="1800" b="0" i="1" kern="10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76</m:t>
                          </m:r>
                        </m:num>
                        <m:den>
                          <m:r>
                            <a:rPr lang="sl-SI" sz="1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100</m:t>
                          </m:r>
                        </m:den>
                      </m:f>
                      <m:r>
                        <a:rPr lang="sl-SI" sz="1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∙20 %+ </m:t>
                      </m:r>
                      <m:f>
                        <m:fPr>
                          <m:ctrlPr>
                            <a:rPr lang="sl-SI" sz="1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sl-SI" sz="1800" b="0" i="1" kern="10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72</m:t>
                          </m:r>
                        </m:num>
                        <m:den>
                          <m:r>
                            <a:rPr lang="sl-SI" sz="1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100</m:t>
                          </m:r>
                        </m:den>
                      </m:f>
                      <m:r>
                        <a:rPr lang="sl-SI" sz="1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∙20 %</m:t>
                      </m:r>
                    </m:oMath>
                  </m:oMathPara>
                </a14:m>
                <a:endParaRPr lang="sl-SI" sz="1800" dirty="0">
                  <a:solidFill>
                    <a:schemeClr val="tx1"/>
                  </a:solidFill>
                  <a:effectLst/>
                  <a:latin typeface="+mj-lt"/>
                  <a:ea typeface="Times New Roman" panose="02020603050405020304" pitchFamily="18" charset="0"/>
                  <a:cs typeface="Times New Roman" panose="02020603050405020304" pitchFamily="18" charset="0"/>
                </a:endParaRPr>
              </a:p>
              <a:p>
                <a:pPr marL="0" indent="0">
                  <a:buNone/>
                </a:pPr>
                <a:endParaRPr lang="sl-SI" dirty="0">
                  <a:latin typeface="+mj-lt"/>
                  <a:ea typeface="Times New Roman" panose="02020603050405020304" pitchFamily="18" charset="0"/>
                  <a:cs typeface="Times New Roman" panose="02020603050405020304" pitchFamily="18" charset="0"/>
                </a:endParaRPr>
              </a:p>
              <a:p>
                <a:pPr marL="0" indent="0">
                  <a:buNone/>
                </a:pPr>
                <a:r>
                  <a:rPr lang="sl-SI" sz="1800" dirty="0">
                    <a:solidFill>
                      <a:schemeClr val="tx1"/>
                    </a:solidFill>
                    <a:effectLst/>
                    <a:latin typeface="+mj-lt"/>
                    <a:ea typeface="Times New Roman" panose="02020603050405020304" pitchFamily="18" charset="0"/>
                    <a:cs typeface="Times New Roman" panose="02020603050405020304" pitchFamily="18" charset="0"/>
                  </a:rPr>
                  <a:t>= 165 x 60 / 175 + 76 x 20 / 100 + 72 x 20 /100 = 56,57 + 15,2 + 14,4 = </a:t>
                </a:r>
                <a:r>
                  <a:rPr lang="sl-SI" sz="1800" b="1" dirty="0">
                    <a:solidFill>
                      <a:srgbClr val="FF0000"/>
                    </a:solidFill>
                    <a:effectLst/>
                    <a:latin typeface="+mj-lt"/>
                    <a:ea typeface="Times New Roman" panose="02020603050405020304" pitchFamily="18" charset="0"/>
                    <a:cs typeface="Times New Roman" panose="02020603050405020304" pitchFamily="18" charset="0"/>
                  </a:rPr>
                  <a:t>86,17 točke</a:t>
                </a:r>
              </a:p>
              <a:p>
                <a:pPr marL="0" indent="0">
                  <a:buNone/>
                </a:pPr>
                <a:r>
                  <a:rPr lang="sl-SI" sz="1800" dirty="0">
                    <a:solidFill>
                      <a:schemeClr val="tx1"/>
                    </a:solidFill>
                    <a:effectLst/>
                    <a:latin typeface="+mj-lt"/>
                    <a:ea typeface="Times New Roman" panose="02020603050405020304" pitchFamily="18" charset="0"/>
                    <a:cs typeface="Times New Roman" panose="02020603050405020304" pitchFamily="18" charset="0"/>
                  </a:rPr>
                  <a:t>Če se ta učenec prijavlja </a:t>
                </a:r>
                <a:r>
                  <a:rPr lang="sl-SI" sz="1800" b="1" u="sng" dirty="0">
                    <a:solidFill>
                      <a:schemeClr val="tx1"/>
                    </a:solidFill>
                    <a:effectLst/>
                    <a:latin typeface="+mj-lt"/>
                    <a:ea typeface="Times New Roman" panose="02020603050405020304" pitchFamily="18" charset="0"/>
                    <a:cs typeface="Times New Roman" panose="02020603050405020304" pitchFamily="18" charset="0"/>
                  </a:rPr>
                  <a:t>na program Tehnik oblikovanja</a:t>
                </a:r>
                <a:r>
                  <a:rPr lang="sl-SI" sz="1800" dirty="0">
                    <a:solidFill>
                      <a:schemeClr val="tx1"/>
                    </a:solidFill>
                    <a:effectLst/>
                    <a:latin typeface="+mj-lt"/>
                    <a:ea typeface="Times New Roman" panose="02020603050405020304" pitchFamily="18" charset="0"/>
                    <a:cs typeface="Times New Roman" panose="02020603050405020304" pitchFamily="18" charset="0"/>
                  </a:rPr>
                  <a:t>, je moral opraviti preizkus nadarjenosti, kjer je od vseh možnih 34 točk dosegel 31 točk (na šoli, kjer je opravil preizkus). To pomeni, da je na preizkusu dosegel 91,18 %. V skladu z merili se temu učencu samo v primeru prijave na program Tehnik oblikovanja k njegovim točkam (86,17 točke) prišteje še dodatnih 10 točk (za uspeh na preizkusu), kar pomeni, da bi imel skupaj </a:t>
                </a:r>
                <a:r>
                  <a:rPr lang="sl-SI" sz="1800" b="1" dirty="0">
                    <a:solidFill>
                      <a:srgbClr val="FF0000"/>
                    </a:solidFill>
                    <a:effectLst/>
                    <a:latin typeface="+mj-lt"/>
                    <a:ea typeface="Times New Roman" panose="02020603050405020304" pitchFamily="18" charset="0"/>
                    <a:cs typeface="Times New Roman" panose="02020603050405020304" pitchFamily="18" charset="0"/>
                  </a:rPr>
                  <a:t>96,17 točke.</a:t>
                </a:r>
              </a:p>
              <a:p>
                <a:pPr marL="0" indent="0">
                  <a:buNone/>
                </a:pPr>
                <a:r>
                  <a:rPr lang="sl-SI" sz="1800" dirty="0">
                    <a:solidFill>
                      <a:schemeClr val="tx1"/>
                    </a:solidFill>
                    <a:effectLst/>
                    <a:latin typeface="+mj-lt"/>
                    <a:ea typeface="Times New Roman" panose="02020603050405020304" pitchFamily="18" charset="0"/>
                    <a:cs typeface="Times New Roman" panose="02020603050405020304" pitchFamily="18" charset="0"/>
                  </a:rPr>
                  <a:t>Če pa bi se ta učenec prijavil na program </a:t>
                </a:r>
                <a:r>
                  <a:rPr lang="sl-SI" sz="1800" b="1" u="sng" dirty="0">
                    <a:solidFill>
                      <a:schemeClr val="tx1"/>
                    </a:solidFill>
                    <a:effectLst/>
                    <a:latin typeface="+mj-lt"/>
                    <a:ea typeface="Times New Roman" panose="02020603050405020304" pitchFamily="18" charset="0"/>
                    <a:cs typeface="Times New Roman" panose="02020603050405020304" pitchFamily="18" charset="0"/>
                  </a:rPr>
                  <a:t>Gimnazija – športni oddelek </a:t>
                </a:r>
                <a:r>
                  <a:rPr lang="sl-SI" sz="1800" dirty="0">
                    <a:solidFill>
                      <a:schemeClr val="tx1"/>
                    </a:solidFill>
                    <a:effectLst/>
                    <a:latin typeface="+mj-lt"/>
                    <a:ea typeface="Times New Roman" panose="02020603050405020304" pitchFamily="18" charset="0"/>
                    <a:cs typeface="Times New Roman" panose="02020603050405020304" pitchFamily="18" charset="0"/>
                  </a:rPr>
                  <a:t>in bi imel status športnika B, pa bi se k njegovim točkam iz ocen in NPZ (86,17 točke) prištelo še dodatnih 5 točk za status B in bi tako imel </a:t>
                </a:r>
                <a:r>
                  <a:rPr lang="sl-SI" sz="1800" b="1" dirty="0">
                    <a:solidFill>
                      <a:srgbClr val="FF0000"/>
                    </a:solidFill>
                    <a:effectLst/>
                    <a:latin typeface="+mj-lt"/>
                    <a:ea typeface="Times New Roman" panose="02020603050405020304" pitchFamily="18" charset="0"/>
                    <a:cs typeface="Times New Roman" panose="02020603050405020304" pitchFamily="18" charset="0"/>
                  </a:rPr>
                  <a:t>91,17 točke.</a:t>
                </a:r>
                <a:endParaRPr lang="sl-SI" sz="1800" dirty="0">
                  <a:solidFill>
                    <a:schemeClr val="tx1"/>
                  </a:solidFill>
                  <a:effectLst/>
                  <a:latin typeface="+mj-lt"/>
                  <a:ea typeface="Times New Roman" panose="02020603050405020304" pitchFamily="18" charset="0"/>
                  <a:cs typeface="Times New Roman" panose="02020603050405020304" pitchFamily="18" charset="0"/>
                </a:endParaRPr>
              </a:p>
              <a:p>
                <a:pPr marL="0" indent="0">
                  <a:buNone/>
                </a:pPr>
                <a:endParaRPr lang="sl-SI" dirty="0"/>
              </a:p>
            </p:txBody>
          </p:sp>
        </mc:Choice>
        <mc:Fallback xmlns="">
          <p:sp>
            <p:nvSpPr>
              <p:cNvPr id="3" name="Označba mesta vsebine 2">
                <a:extLst>
                  <a:ext uri="{FF2B5EF4-FFF2-40B4-BE49-F238E27FC236}">
                    <a16:creationId xmlns:a16="http://schemas.microsoft.com/office/drawing/2014/main" id="{E223BE59-881A-0C27-B03F-BC0F4C485B84}"/>
                  </a:ext>
                </a:extLst>
              </p:cNvPr>
              <p:cNvSpPr>
                <a:spLocks noGrp="1" noRot="1" noChangeAspect="1" noMove="1" noResize="1" noEditPoints="1" noAdjustHandles="1" noChangeArrowheads="1" noChangeShapeType="1" noTextEdit="1"/>
              </p:cNvSpPr>
              <p:nvPr>
                <p:ph idx="1"/>
              </p:nvPr>
            </p:nvSpPr>
            <p:spPr>
              <a:xfrm>
                <a:off x="677334" y="1188720"/>
                <a:ext cx="9911418" cy="5486399"/>
              </a:xfrm>
              <a:blipFill>
                <a:blip r:embed="rId2"/>
                <a:stretch>
                  <a:fillRect l="-492" t="-1111"/>
                </a:stretch>
              </a:blipFill>
            </p:spPr>
            <p:txBody>
              <a:bodyPr/>
              <a:lstStyle/>
              <a:p>
                <a:r>
                  <a:rPr lang="sl-SI">
                    <a:noFill/>
                  </a:rPr>
                  <a:t> </a:t>
                </a:r>
              </a:p>
            </p:txBody>
          </p:sp>
        </mc:Fallback>
      </mc:AlternateContent>
    </p:spTree>
    <p:extLst>
      <p:ext uri="{BB962C8B-B14F-4D97-AF65-F5344CB8AC3E}">
        <p14:creationId xmlns:p14="http://schemas.microsoft.com/office/powerpoint/2010/main" val="904019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5233A7A-AF35-56DD-E320-0600B8F93A6A}"/>
              </a:ext>
            </a:extLst>
          </p:cNvPr>
          <p:cNvSpPr>
            <a:spLocks noGrp="1"/>
          </p:cNvSpPr>
          <p:nvPr>
            <p:ph type="title"/>
          </p:nvPr>
        </p:nvSpPr>
        <p:spPr>
          <a:xfrm>
            <a:off x="677334" y="609600"/>
            <a:ext cx="8596668" cy="844296"/>
          </a:xfrm>
        </p:spPr>
        <p:txBody>
          <a:bodyPr>
            <a:normAutofit/>
          </a:bodyPr>
          <a:lstStyle/>
          <a:p>
            <a:pPr algn="ctr"/>
            <a:r>
              <a:rPr lang="sl-SI" sz="2400" b="1" dirty="0">
                <a:solidFill>
                  <a:srgbClr val="FF0000"/>
                </a:solidFill>
              </a:rPr>
              <a:t>MERILA V PRIMERU OMEJITVE VPISA – več kandidatov na spodnji meji z istim številom točk iz ocen in NPZ</a:t>
            </a:r>
            <a:endParaRPr lang="sl-SI" sz="2400" dirty="0"/>
          </a:p>
        </p:txBody>
      </p:sp>
      <p:sp>
        <p:nvSpPr>
          <p:cNvPr id="3" name="Označba mesta vsebine 2">
            <a:extLst>
              <a:ext uri="{FF2B5EF4-FFF2-40B4-BE49-F238E27FC236}">
                <a16:creationId xmlns:a16="http://schemas.microsoft.com/office/drawing/2014/main" id="{7DB28A2E-25D9-B8A4-C760-953831B96FD3}"/>
              </a:ext>
            </a:extLst>
          </p:cNvPr>
          <p:cNvSpPr>
            <a:spLocks noGrp="1"/>
          </p:cNvSpPr>
          <p:nvPr>
            <p:ph idx="1"/>
          </p:nvPr>
        </p:nvSpPr>
        <p:spPr>
          <a:xfrm>
            <a:off x="677334" y="1453896"/>
            <a:ext cx="9115890" cy="5084063"/>
          </a:xfrm>
        </p:spPr>
        <p:txBody>
          <a:bodyPr>
            <a:normAutofit fontScale="92500" lnSpcReduction="10000"/>
          </a:bodyPr>
          <a:lstStyle/>
          <a:p>
            <a:pPr algn="just"/>
            <a:r>
              <a:rPr lang="sl-SI"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Če se v 1. ali 2. krogu izbirnega postopka na posameznem programu </a:t>
            </a:r>
            <a:r>
              <a:rPr lang="sl-SI" sz="1800" u="sng"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na spodnji meji razvrsti </a:t>
            </a:r>
            <a:r>
              <a:rPr lang="sl-SI" sz="1800" b="1" u="sng"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več kandidatov z istim številom točk</a:t>
            </a:r>
            <a:r>
              <a:rPr lang="sl-SI"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ki jih bodo pridobili iz ocen in dosežkov na NPZ </a:t>
            </a:r>
            <a:r>
              <a:rPr lang="sl-SI"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(prejšnja drsnica: naš učenec je zbral 86,17 točke – če bi se na spodnji meji znašlo več učencev s točkami 86,17), </a:t>
            </a:r>
            <a:r>
              <a:rPr lang="sl-SI"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se izbira med njimi opravi na podlagi višjega skupnega števila odstotnih točk na NPZ iz SLJ (ITA oz. MADŽ) in MAT</a:t>
            </a:r>
            <a:r>
              <a:rPr lang="sl-SI"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lvl="1" algn="just"/>
            <a:r>
              <a:rPr lang="sl-SI" dirty="0">
                <a:solidFill>
                  <a:schemeClr val="tx1"/>
                </a:solidFill>
                <a:latin typeface="Arial" panose="020B0604020202020204" pitchFamily="34" charset="0"/>
                <a:ea typeface="Times New Roman" panose="02020603050405020304" pitchFamily="18" charset="0"/>
                <a:cs typeface="Arial" panose="020B0604020202020204" pitchFamily="34" charset="0"/>
              </a:rPr>
              <a:t>Primer: </a:t>
            </a:r>
            <a:r>
              <a:rPr lang="sl-SI" b="1" dirty="0">
                <a:solidFill>
                  <a:schemeClr val="tx1"/>
                </a:solidFill>
                <a:latin typeface="Arial" panose="020B0604020202020204" pitchFamily="34" charset="0"/>
                <a:ea typeface="Times New Roman" panose="02020603050405020304" pitchFamily="18" charset="0"/>
                <a:cs typeface="Arial" panose="020B0604020202020204" pitchFamily="34" charset="0"/>
              </a:rPr>
              <a:t>naš učenec</a:t>
            </a:r>
            <a:r>
              <a:rPr lang="sl-SI"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sl-SI" dirty="0">
                <a:solidFill>
                  <a:schemeClr val="tx1"/>
                </a:solidFill>
              </a:rPr>
              <a:t>njegov dosežek na NPZ iz SLJ je bil </a:t>
            </a:r>
            <a:r>
              <a:rPr lang="sl-SI" u="sng" dirty="0">
                <a:solidFill>
                  <a:schemeClr val="tx1"/>
                </a:solidFill>
              </a:rPr>
              <a:t>76 odstotnih točk</a:t>
            </a:r>
            <a:r>
              <a:rPr lang="sl-SI" dirty="0">
                <a:solidFill>
                  <a:schemeClr val="tx1"/>
                </a:solidFill>
              </a:rPr>
              <a:t>, dosežek na NPZ iz MAT pa </a:t>
            </a:r>
            <a:r>
              <a:rPr lang="sl-SI" u="sng" dirty="0">
                <a:solidFill>
                  <a:schemeClr val="tx1"/>
                </a:solidFill>
              </a:rPr>
              <a:t>72 odstotnih točk</a:t>
            </a:r>
            <a:r>
              <a:rPr lang="sl-SI" dirty="0">
                <a:solidFill>
                  <a:schemeClr val="tx1"/>
                </a:solidFill>
              </a:rPr>
              <a:t>. Skupaj ima </a:t>
            </a:r>
            <a:r>
              <a:rPr lang="sl-SI" b="1" dirty="0">
                <a:solidFill>
                  <a:srgbClr val="FF0000"/>
                </a:solidFill>
              </a:rPr>
              <a:t>148 odstotnih točk na NPZ (76 + 72). </a:t>
            </a:r>
            <a:r>
              <a:rPr lang="sl-SI" dirty="0">
                <a:solidFill>
                  <a:schemeClr val="tx1"/>
                </a:solidFill>
              </a:rPr>
              <a:t>Recimo, da imajo </a:t>
            </a:r>
            <a:r>
              <a:rPr lang="sl-SI" b="1" dirty="0">
                <a:solidFill>
                  <a:srgbClr val="00B0F0"/>
                </a:solidFill>
              </a:rPr>
              <a:t>3 učenci enako </a:t>
            </a:r>
            <a:r>
              <a:rPr lang="sl-SI" dirty="0">
                <a:solidFill>
                  <a:schemeClr val="tx1"/>
                </a:solidFill>
              </a:rPr>
              <a:t>86,17 točke </a:t>
            </a:r>
            <a:r>
              <a:rPr lang="sl-SI" dirty="0">
                <a:solidFill>
                  <a:srgbClr val="00B0F0"/>
                </a:solidFill>
              </a:rPr>
              <a:t>in</a:t>
            </a:r>
            <a:r>
              <a:rPr lang="sl-SI" dirty="0">
                <a:solidFill>
                  <a:schemeClr val="tx1"/>
                </a:solidFill>
              </a:rPr>
              <a:t> 148 točk iz NPZ iz SLJ in MAT, četrti učenec ima 86,17 točke in 129 točk iz NPZ iz SLJ in MAT, peti učenec pa 86,17 točke in 105 točk iz NPZ iz SLJ in MAT. Izločili smo zadnja 2, ostanejo še vedno 3 učenci, ki imajo vsi enako 86,17 točke IN 148 točk iz NPZ iz SLJ in MAT.</a:t>
            </a:r>
          </a:p>
          <a:p>
            <a:r>
              <a:rPr lang="sl-SI"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Če se tudi po tem kriteriju na spodnji meji še vedno razvrsti več kandidatov z istim številom točk (imamo še vedno 3 učence s popolnoma istimi točkami)</a:t>
            </a:r>
            <a:r>
              <a:rPr lang="sl-SI"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sl-SI"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se v naslednjem koraku izbira med njimi opravi na podlagi višjega števila doseženih odstotnih točk na NPZ iz učnega jezika (SLJ, ITA oz. MADŽ). </a:t>
            </a:r>
          </a:p>
          <a:p>
            <a:pPr lvl="1"/>
            <a:r>
              <a:rPr lang="sl-SI" dirty="0">
                <a:solidFill>
                  <a:schemeClr val="tx1"/>
                </a:solidFill>
                <a:latin typeface="Arial" panose="020B0604020202020204" pitchFamily="34" charset="0"/>
                <a:ea typeface="Times New Roman" panose="02020603050405020304" pitchFamily="18" charset="0"/>
                <a:cs typeface="Arial" panose="020B0604020202020204" pitchFamily="34" charset="0"/>
              </a:rPr>
              <a:t>Primer: </a:t>
            </a:r>
            <a:r>
              <a:rPr lang="sl-SI" b="1" dirty="0">
                <a:solidFill>
                  <a:schemeClr val="tx1"/>
                </a:solidFill>
                <a:latin typeface="Arial" panose="020B0604020202020204" pitchFamily="34" charset="0"/>
                <a:ea typeface="Times New Roman" panose="02020603050405020304" pitchFamily="18" charset="0"/>
                <a:cs typeface="Arial" panose="020B0604020202020204" pitchFamily="34" charset="0"/>
              </a:rPr>
              <a:t>naš učenec</a:t>
            </a:r>
            <a:r>
              <a:rPr lang="sl-SI"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sl-SI" dirty="0">
                <a:solidFill>
                  <a:schemeClr val="tx1"/>
                </a:solidFill>
              </a:rPr>
              <a:t>njegov dosežek na NPZ iz SLJ je bil </a:t>
            </a:r>
            <a:r>
              <a:rPr lang="sl-SI" b="1" dirty="0">
                <a:solidFill>
                  <a:srgbClr val="FF0000"/>
                </a:solidFill>
              </a:rPr>
              <a:t>76 odstotnih točk</a:t>
            </a:r>
            <a:r>
              <a:rPr lang="sl-SI" dirty="0">
                <a:solidFill>
                  <a:schemeClr val="tx1"/>
                </a:solidFill>
              </a:rPr>
              <a:t>. Imamo 3 učence z 86,17 točkami </a:t>
            </a:r>
            <a:r>
              <a:rPr lang="sl-SI" dirty="0">
                <a:solidFill>
                  <a:srgbClr val="00B0F0"/>
                </a:solidFill>
              </a:rPr>
              <a:t>IN </a:t>
            </a:r>
            <a:r>
              <a:rPr lang="sl-SI" dirty="0">
                <a:solidFill>
                  <a:schemeClr val="tx1"/>
                </a:solidFill>
              </a:rPr>
              <a:t>148 točk na NPZ iz SLJ in MAT. Med temi tremi ima naš učenec NPZ iz SLJ 76 točk, eden med njimi ima NPZ iz SLJ 65 točk, tretji pa npr. 63 (slednji so torej bolje pisali NPZ iz MAT). Izbran bo naš učenec, ki ima </a:t>
            </a:r>
            <a:r>
              <a:rPr lang="sl-SI" dirty="0">
                <a:solidFill>
                  <a:srgbClr val="00B0F0"/>
                </a:solidFill>
              </a:rPr>
              <a:t>86,17 točke iz ocen in NPZ</a:t>
            </a:r>
            <a:r>
              <a:rPr lang="sl-SI" dirty="0">
                <a:solidFill>
                  <a:schemeClr val="tx1"/>
                </a:solidFill>
              </a:rPr>
              <a:t>, </a:t>
            </a:r>
            <a:r>
              <a:rPr lang="sl-SI" dirty="0">
                <a:solidFill>
                  <a:srgbClr val="00B050"/>
                </a:solidFill>
              </a:rPr>
              <a:t>148 točk iz skupnih dosežkov na NPZ iz SLJ in MAT </a:t>
            </a:r>
            <a:r>
              <a:rPr lang="sl-SI" dirty="0">
                <a:solidFill>
                  <a:schemeClr val="tx1"/>
                </a:solidFill>
              </a:rPr>
              <a:t>in </a:t>
            </a:r>
            <a:r>
              <a:rPr lang="sl-SI" dirty="0">
                <a:solidFill>
                  <a:srgbClr val="FF00FF"/>
                </a:solidFill>
              </a:rPr>
              <a:t>76 točk na NPZ iz SLJ.</a:t>
            </a:r>
            <a:endParaRPr lang="sl-SI" dirty="0">
              <a:solidFill>
                <a:srgbClr val="FF00FF"/>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sl-SI" dirty="0"/>
          </a:p>
        </p:txBody>
      </p:sp>
    </p:spTree>
    <p:extLst>
      <p:ext uri="{BB962C8B-B14F-4D97-AF65-F5344CB8AC3E}">
        <p14:creationId xmlns:p14="http://schemas.microsoft.com/office/powerpoint/2010/main" val="4194917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D1AF492-6B2C-8327-3E83-1852565CDA60}"/>
              </a:ext>
            </a:extLst>
          </p:cNvPr>
          <p:cNvSpPr>
            <a:spLocks noGrp="1"/>
          </p:cNvSpPr>
          <p:nvPr>
            <p:ph type="title"/>
          </p:nvPr>
        </p:nvSpPr>
        <p:spPr>
          <a:xfrm>
            <a:off x="677333" y="609600"/>
            <a:ext cx="8937183" cy="762000"/>
          </a:xfrm>
        </p:spPr>
        <p:txBody>
          <a:bodyPr>
            <a:normAutofit/>
          </a:bodyPr>
          <a:lstStyle/>
          <a:p>
            <a:pPr algn="ctr"/>
            <a:r>
              <a:rPr lang="sl-SI" sz="2400" b="1" dirty="0">
                <a:solidFill>
                  <a:srgbClr val="FF0000"/>
                </a:solidFill>
              </a:rPr>
              <a:t>MERILA V PRIMERU OMEJITVE VPISA – nadomestne točke NPZ</a:t>
            </a:r>
            <a:endParaRPr lang="sl-SI" sz="2400" dirty="0"/>
          </a:p>
        </p:txBody>
      </p:sp>
      <p:sp>
        <p:nvSpPr>
          <p:cNvPr id="3" name="Označba mesta vsebine 2">
            <a:extLst>
              <a:ext uri="{FF2B5EF4-FFF2-40B4-BE49-F238E27FC236}">
                <a16:creationId xmlns:a16="http://schemas.microsoft.com/office/drawing/2014/main" id="{864BAD5B-B94C-0AB8-4166-8CAC8CED7388}"/>
              </a:ext>
            </a:extLst>
          </p:cNvPr>
          <p:cNvSpPr>
            <a:spLocks noGrp="1"/>
          </p:cNvSpPr>
          <p:nvPr>
            <p:ph idx="1"/>
          </p:nvPr>
        </p:nvSpPr>
        <p:spPr>
          <a:xfrm>
            <a:off x="677334" y="1536191"/>
            <a:ext cx="10295466" cy="4946495"/>
          </a:xfrm>
        </p:spPr>
        <p:txBody>
          <a:bodyPr>
            <a:normAutofit/>
          </a:bodyPr>
          <a:lstStyle/>
          <a:p>
            <a:pPr algn="just"/>
            <a:r>
              <a:rPr lang="sl-SI" sz="2000" dirty="0">
                <a:solidFill>
                  <a:schemeClr val="tx1"/>
                </a:solidFill>
                <a:latin typeface="Arial" panose="020B0604020202020204" pitchFamily="34" charset="0"/>
                <a:ea typeface="Times New Roman" panose="02020603050405020304" pitchFamily="18" charset="0"/>
                <a:cs typeface="Arial" panose="020B0604020202020204" pitchFamily="34" charset="0"/>
              </a:rPr>
              <a:t>K</a:t>
            </a:r>
            <a:r>
              <a:rPr lang="sl-SI"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andidatom, ki iz </a:t>
            </a:r>
            <a:r>
              <a:rPr lang="sl-SI" sz="2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opravičljivih razlogov ne bodo imeli dosežkov na NPZ </a:t>
            </a:r>
            <a:r>
              <a:rPr lang="sl-SI"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iz SLJ (ITA oz. MADŽ) ali MAT</a:t>
            </a:r>
            <a:r>
              <a:rPr lang="sl-SI" sz="2000" dirty="0">
                <a:solidFill>
                  <a:schemeClr val="tx1"/>
                </a:solidFill>
                <a:latin typeface="Arial" panose="020B0604020202020204" pitchFamily="34" charset="0"/>
                <a:ea typeface="Times New Roman" panose="02020603050405020304" pitchFamily="18" charset="0"/>
                <a:cs typeface="Arial" panose="020B0604020202020204" pitchFamily="34" charset="0"/>
              </a:rPr>
              <a:t>, se bo </a:t>
            </a:r>
            <a:r>
              <a:rPr lang="sl-SI" sz="2000" b="1" u="sng" dirty="0">
                <a:solidFill>
                  <a:schemeClr val="tx1"/>
                </a:solidFill>
                <a:latin typeface="Arial" panose="020B0604020202020204" pitchFamily="34" charset="0"/>
                <a:ea typeface="Times New Roman" panose="02020603050405020304" pitchFamily="18" charset="0"/>
                <a:cs typeface="Arial" panose="020B0604020202020204" pitchFamily="34" charset="0"/>
              </a:rPr>
              <a:t>samo za potrebe izvedbe vpisnega postopka </a:t>
            </a:r>
            <a:r>
              <a:rPr lang="sl-SI" sz="2000" dirty="0">
                <a:solidFill>
                  <a:schemeClr val="tx1"/>
                </a:solidFill>
                <a:latin typeface="Arial" panose="020B0604020202020204" pitchFamily="34" charset="0"/>
                <a:ea typeface="Times New Roman" panose="02020603050405020304" pitchFamily="18" charset="0"/>
                <a:cs typeface="Arial" panose="020B0604020202020204" pitchFamily="34" charset="0"/>
              </a:rPr>
              <a:t>v programe z omejitvijo vpisa določil </a:t>
            </a:r>
            <a:r>
              <a:rPr lang="sl-SI" sz="2000" b="1" dirty="0">
                <a:solidFill>
                  <a:srgbClr val="FF0000"/>
                </a:solidFill>
                <a:latin typeface="Arial" panose="020B0604020202020204" pitchFamily="34" charset="0"/>
                <a:ea typeface="Times New Roman" panose="02020603050405020304" pitchFamily="18" charset="0"/>
                <a:cs typeface="Arial" panose="020B0604020202020204" pitchFamily="34" charset="0"/>
              </a:rPr>
              <a:t>nadomestni dosežek</a:t>
            </a:r>
            <a:r>
              <a:rPr lang="sl-SI"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t>. Ta se bo izračunal tako, da </a:t>
            </a:r>
            <a:r>
              <a:rPr lang="sl-SI" sz="2000" dirty="0">
                <a:solidFill>
                  <a:schemeClr val="tx1"/>
                </a:solidFill>
                <a:latin typeface="Arial" panose="020B0604020202020204" pitchFamily="34" charset="0"/>
                <a:ea typeface="Times New Roman" panose="02020603050405020304" pitchFamily="18" charset="0"/>
                <a:cs typeface="Arial" panose="020B0604020202020204" pitchFamily="34" charset="0"/>
              </a:rPr>
              <a:t>se bo </a:t>
            </a:r>
            <a:r>
              <a:rPr lang="sl-SI" sz="2000" u="sng" dirty="0">
                <a:solidFill>
                  <a:schemeClr val="tx1"/>
                </a:solidFill>
                <a:latin typeface="Arial" panose="020B0604020202020204" pitchFamily="34" charset="0"/>
                <a:ea typeface="Times New Roman" panose="02020603050405020304" pitchFamily="18" charset="0"/>
                <a:cs typeface="Arial" panose="020B0604020202020204" pitchFamily="34" charset="0"/>
              </a:rPr>
              <a:t>mediana dosežkov na NPZ </a:t>
            </a:r>
            <a:r>
              <a:rPr lang="sl-SI" sz="2000" dirty="0">
                <a:solidFill>
                  <a:schemeClr val="tx1"/>
                </a:solidFill>
                <a:latin typeface="Arial" panose="020B0604020202020204" pitchFamily="34" charset="0"/>
                <a:ea typeface="Times New Roman" panose="02020603050405020304" pitchFamily="18" charset="0"/>
                <a:cs typeface="Arial" panose="020B0604020202020204" pitchFamily="34" charset="0"/>
              </a:rPr>
              <a:t>tistih kandidatov, ki imajo enak seštevek zaključnih ocen pri teh predmetih (SLJ ali MAT) v 7., 8. in 9. razredu OŠ, pripisala kot dosežek na NPZ pri kandidatu, ki dosežka na NPZ iz opravičljivih razlogov ne bo imel. </a:t>
            </a:r>
          </a:p>
          <a:p>
            <a:pPr marL="0" indent="0" algn="just">
              <a:buNone/>
            </a:pPr>
            <a:endParaRPr lang="sl-SI" sz="19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lvl="1" algn="just"/>
            <a:r>
              <a:rPr lang="sl-SI" sz="1800" u="sng" dirty="0">
                <a:solidFill>
                  <a:schemeClr val="tx1"/>
                </a:solidFill>
                <a:latin typeface="Arial" panose="020B0604020202020204" pitchFamily="34" charset="0"/>
                <a:ea typeface="Times New Roman" panose="02020603050405020304" pitchFamily="18" charset="0"/>
                <a:cs typeface="Arial" panose="020B0604020202020204" pitchFamily="34" charset="0"/>
              </a:rPr>
              <a:t>Primer:</a:t>
            </a:r>
            <a:r>
              <a:rPr lang="sl-SI" sz="1800" dirty="0">
                <a:solidFill>
                  <a:schemeClr val="tx1"/>
                </a:solidFill>
                <a:latin typeface="Arial" panose="020B0604020202020204" pitchFamily="34" charset="0"/>
                <a:ea typeface="Times New Roman" panose="02020603050405020304" pitchFamily="18" charset="0"/>
                <a:cs typeface="Arial" panose="020B0604020202020204" pitchFamily="34" charset="0"/>
              </a:rPr>
              <a:t> naš učenec je imel zaključeno oceno pri MAT v 7. R 4, v 8. R 3, v 9. R pa zopet 4. Iz teh ocen je zbral 11 točk (4 + 3 + 4 = 11). Našemu učencu se bo kot nadomestni dosežek pri NPZ iz MAT (če bo upravičen do nadomestnega dosežka) zapisal dosežek, ki predstavlja mediano dosežkov na NPZ vseh učencev, ki so iz ocen pri MAT v zadnji triadi enako zbrali 11 točk in so pisali NPZ iz MAT. Na enak način se bo izračunal tudi nadomestni dosežek za NPZ iz SLJ. </a:t>
            </a:r>
          </a:p>
          <a:p>
            <a:pPr lvl="1" algn="just"/>
            <a:endParaRPr lang="sl-SI" sz="17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sl-SI" dirty="0">
              <a:latin typeface="Arial" panose="020B0604020202020204" pitchFamily="34" charset="0"/>
              <a:ea typeface="Times New Roman" panose="02020603050405020304" pitchFamily="18" charset="0"/>
              <a:cs typeface="Times New Roman" panose="02020603050405020304" pitchFamily="18" charset="0"/>
            </a:endParaRPr>
          </a:p>
          <a:p>
            <a:endParaRPr lang="sl-SI" sz="1800" dirty="0">
              <a:effectLst/>
              <a:latin typeface="Arial" panose="020B0604020202020204" pitchFamily="34" charset="0"/>
              <a:ea typeface="Times New Roman" panose="02020603050405020304" pitchFamily="18" charset="0"/>
              <a:cs typeface="Arial" panose="020B0604020202020204" pitchFamily="34" charset="0"/>
            </a:endParaRPr>
          </a:p>
          <a:p>
            <a:endParaRPr lang="sl-SI" dirty="0">
              <a:latin typeface="Arial" panose="020B0604020202020204" pitchFamily="34" charset="0"/>
              <a:ea typeface="Times New Roman" panose="02020603050405020304" pitchFamily="18" charset="0"/>
              <a:cs typeface="Arial" panose="020B0604020202020204" pitchFamily="34" charset="0"/>
            </a:endParaRPr>
          </a:p>
          <a:p>
            <a:endParaRPr lang="sl-SI" sz="1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56089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09705E6-D13E-FB7B-0EF3-451D95530E91}"/>
              </a:ext>
            </a:extLst>
          </p:cNvPr>
          <p:cNvSpPr>
            <a:spLocks noGrp="1"/>
          </p:cNvSpPr>
          <p:nvPr>
            <p:ph type="title"/>
          </p:nvPr>
        </p:nvSpPr>
        <p:spPr>
          <a:xfrm>
            <a:off x="677334" y="609600"/>
            <a:ext cx="8596668" cy="890016"/>
          </a:xfrm>
        </p:spPr>
        <p:txBody>
          <a:bodyPr>
            <a:normAutofit/>
          </a:bodyPr>
          <a:lstStyle/>
          <a:p>
            <a:pPr algn="ctr"/>
            <a:r>
              <a:rPr lang="sl-SI" sz="2400" b="1" dirty="0">
                <a:solidFill>
                  <a:srgbClr val="FF0000"/>
                </a:solidFill>
              </a:rPr>
              <a:t>MERILA V PRIMERU OMEJITVE VPISA – kdo je upravičen do nadomestnih točk iz NPZ?</a:t>
            </a:r>
            <a:endParaRPr lang="sl-SI" sz="2400" dirty="0"/>
          </a:p>
        </p:txBody>
      </p:sp>
      <p:sp>
        <p:nvSpPr>
          <p:cNvPr id="3" name="Označba mesta vsebine 2">
            <a:extLst>
              <a:ext uri="{FF2B5EF4-FFF2-40B4-BE49-F238E27FC236}">
                <a16:creationId xmlns:a16="http://schemas.microsoft.com/office/drawing/2014/main" id="{1CE71CBC-A5A5-3349-1FB2-AD217000BA58}"/>
              </a:ext>
            </a:extLst>
          </p:cNvPr>
          <p:cNvSpPr>
            <a:spLocks noGrp="1"/>
          </p:cNvSpPr>
          <p:nvPr>
            <p:ph idx="1"/>
          </p:nvPr>
        </p:nvSpPr>
        <p:spPr>
          <a:xfrm>
            <a:off x="677333" y="1499616"/>
            <a:ext cx="9981567" cy="4748783"/>
          </a:xfrm>
        </p:spPr>
        <p:txBody>
          <a:bodyPr>
            <a:normAutofit lnSpcReduction="10000"/>
          </a:bodyPr>
          <a:lstStyle/>
          <a:p>
            <a:pPr algn="just"/>
            <a:r>
              <a:rPr lang="sl-SI" b="1" dirty="0">
                <a:solidFill>
                  <a:schemeClr val="tx1"/>
                </a:solidFill>
                <a:latin typeface="Arial" panose="020B0604020202020204" pitchFamily="34" charset="0"/>
                <a:ea typeface="Times New Roman" panose="02020603050405020304" pitchFamily="18" charset="0"/>
                <a:cs typeface="Arial" panose="020B0604020202020204" pitchFamily="34" charset="0"/>
              </a:rPr>
              <a:t>Kdo je upravičen do nadomestnih točk iz NPZ?</a:t>
            </a:r>
          </a:p>
          <a:p>
            <a:pPr lvl="1" algn="just"/>
            <a:r>
              <a:rPr lang="sl-SI" sz="1800" dirty="0">
                <a:solidFill>
                  <a:schemeClr val="tx1"/>
                </a:solidFill>
                <a:latin typeface="Arial" panose="020B0604020202020204" pitchFamily="34" charset="0"/>
                <a:ea typeface="Times New Roman" panose="02020603050405020304" pitchFamily="18" charset="0"/>
                <a:cs typeface="Arial" panose="020B0604020202020204" pitchFamily="34" charset="0"/>
              </a:rPr>
              <a:t>Tisti učenci, ki bodo imeli opravičljive razloge, da niso pisali NPZ v skladu z 12. členom Pravilnika o nacionalnem preverjanju znanja v osnovni šoli (Uradni list RS, št.: 67/2024). O tem odloča OŠ, v vpisni aplikaciji označiti kljukico „opravičeno brez NPZ“;</a:t>
            </a:r>
          </a:p>
          <a:p>
            <a:pPr lvl="1" algn="just"/>
            <a:r>
              <a:rPr lang="sl-SI" sz="1800" dirty="0">
                <a:solidFill>
                  <a:schemeClr val="tx1"/>
                </a:solidFill>
                <a:latin typeface="Arial" panose="020B0604020202020204" pitchFamily="34" charset="0"/>
                <a:ea typeface="Times New Roman" panose="02020603050405020304" pitchFamily="18" charset="0"/>
                <a:cs typeface="Arial" panose="020B0604020202020204" pitchFamily="34" charset="0"/>
              </a:rPr>
              <a:t>kandidati, ki se predhodno šolajo v tujini (oznako „opravičeno brez NPZ“ odkljuka SŠ);</a:t>
            </a:r>
          </a:p>
          <a:p>
            <a:pPr lvl="1" algn="just"/>
            <a:r>
              <a:rPr lang="sl-SI" sz="1800" dirty="0">
                <a:solidFill>
                  <a:schemeClr val="tx1"/>
                </a:solidFill>
                <a:latin typeface="Arial" panose="020B0604020202020204" pitchFamily="34" charset="0"/>
                <a:ea typeface="Times New Roman" panose="02020603050405020304" pitchFamily="18" charset="0"/>
                <a:cs typeface="Arial" panose="020B0604020202020204" pitchFamily="34" charset="0"/>
              </a:rPr>
              <a:t>kandidati, ki se vpisujejo v programe SPI in SSI z zaključenim NPI (oznako „opravičeno brez NPZ“ odkljuka SŠ);</a:t>
            </a:r>
          </a:p>
          <a:p>
            <a:pPr lvl="1" algn="just"/>
            <a:r>
              <a:rPr lang="sl-SI" sz="1800" dirty="0">
                <a:solidFill>
                  <a:schemeClr val="tx1"/>
                </a:solidFill>
                <a:latin typeface="Arial" panose="020B0604020202020204" pitchFamily="34" charset="0"/>
                <a:ea typeface="Times New Roman" panose="02020603050405020304" pitchFamily="18" charset="0"/>
                <a:cs typeface="Arial" panose="020B0604020202020204" pitchFamily="34" charset="0"/>
              </a:rPr>
              <a:t>učenci iz programa Mednarodna šola (OŠ Danile Kumer Ljubljana in OŠ Leona Štuklja Maribor) oznako „opravičeno brez NPZ“ odkljuka OŠ ali SŠ);</a:t>
            </a:r>
          </a:p>
          <a:p>
            <a:pPr lvl="1" algn="just"/>
            <a:r>
              <a:rPr lang="sl-SI" sz="1800" dirty="0">
                <a:solidFill>
                  <a:schemeClr val="tx1"/>
                </a:solidFill>
                <a:latin typeface="Arial" panose="020B0604020202020204" pitchFamily="34" charset="0"/>
                <a:ea typeface="Times New Roman" panose="02020603050405020304" pitchFamily="18" charset="0"/>
                <a:cs typeface="Arial" panose="020B0604020202020204" pitchFamily="34" charset="0"/>
              </a:rPr>
              <a:t>kandidati, ki so zaključili </a:t>
            </a:r>
            <a:r>
              <a:rPr lang="sl-SI" sz="1800" u="sng" dirty="0">
                <a:solidFill>
                  <a:schemeClr val="tx1"/>
                </a:solidFill>
                <a:latin typeface="Arial" panose="020B0604020202020204" pitchFamily="34" charset="0"/>
                <a:ea typeface="Times New Roman" panose="02020603050405020304" pitchFamily="18" charset="0"/>
                <a:cs typeface="Arial" panose="020B0604020202020204" pitchFamily="34" charset="0"/>
              </a:rPr>
              <a:t>OŠ za odrasle, </a:t>
            </a:r>
            <a:r>
              <a:rPr lang="sl-SI" sz="1800" b="1" dirty="0">
                <a:solidFill>
                  <a:srgbClr val="FF0000"/>
                </a:solidFill>
                <a:latin typeface="Arial" panose="020B0604020202020204" pitchFamily="34" charset="0"/>
                <a:ea typeface="Times New Roman" panose="02020603050405020304" pitchFamily="18" charset="0"/>
                <a:cs typeface="Arial" panose="020B0604020202020204" pitchFamily="34" charset="0"/>
              </a:rPr>
              <a:t>NISO avtomatično upravičeno </a:t>
            </a:r>
            <a:r>
              <a:rPr lang="sl-SI" sz="1800" dirty="0">
                <a:solidFill>
                  <a:schemeClr val="tx1"/>
                </a:solidFill>
                <a:latin typeface="Arial" panose="020B0604020202020204" pitchFamily="34" charset="0"/>
                <a:ea typeface="Times New Roman" panose="02020603050405020304" pitchFamily="18" charset="0"/>
                <a:cs typeface="Arial" panose="020B0604020202020204" pitchFamily="34" charset="0"/>
              </a:rPr>
              <a:t>do nadomestnih točk, razen, če imajo opravičljive razloge v skladu s pravilnikom, saj imajo možnost za pisanje NPZ;</a:t>
            </a:r>
          </a:p>
          <a:p>
            <a:pPr lvl="1" algn="just"/>
            <a:r>
              <a:rPr lang="sl-SI" sz="1800" dirty="0">
                <a:solidFill>
                  <a:schemeClr val="tx1"/>
                </a:solidFill>
                <a:latin typeface="Arial" panose="020B0604020202020204" pitchFamily="34" charset="0"/>
                <a:ea typeface="Times New Roman" panose="02020603050405020304" pitchFamily="18" charset="0"/>
                <a:cs typeface="Arial" panose="020B0604020202020204" pitchFamily="34" charset="0"/>
              </a:rPr>
              <a:t>dijaki letošnjih 1. letnikov, ki bodo ponovno kandidirali za vpis v 1. letnik, vendar v drug program, bi morali imeti dosežke na NPZ iz lanskega leta že vnesene v vpisni aplikaciji, oz. zanje velja lansko leto označena kljukica, da so upravičeno brez točk na NPZ.</a:t>
            </a:r>
          </a:p>
          <a:p>
            <a:pPr marL="457200" lvl="1" indent="0" algn="just">
              <a:buNone/>
            </a:pPr>
            <a:endParaRPr lang="sl-SI" sz="18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endParaRPr lang="sl-SI" dirty="0"/>
          </a:p>
        </p:txBody>
      </p:sp>
    </p:spTree>
    <p:extLst>
      <p:ext uri="{BB962C8B-B14F-4D97-AF65-F5344CB8AC3E}">
        <p14:creationId xmlns:p14="http://schemas.microsoft.com/office/powerpoint/2010/main" val="903552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563" name="Group 21562">
            <a:extLst>
              <a:ext uri="{FF2B5EF4-FFF2-40B4-BE49-F238E27FC236}">
                <a16:creationId xmlns:a16="http://schemas.microsoft.com/office/drawing/2014/main" id="{E4951899-B99C-47AB-9C7C-16264D7A1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1564" name="Straight Connector 21563">
              <a:extLst>
                <a:ext uri="{FF2B5EF4-FFF2-40B4-BE49-F238E27FC236}">
                  <a16:creationId xmlns:a16="http://schemas.microsoft.com/office/drawing/2014/main" id="{B94D217E-92A1-48B2-B6BF-8B6A35AF9D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565" name="Straight Connector 21564">
              <a:extLst>
                <a:ext uri="{FF2B5EF4-FFF2-40B4-BE49-F238E27FC236}">
                  <a16:creationId xmlns:a16="http://schemas.microsoft.com/office/drawing/2014/main" id="{69582FD9-95AB-4339-8A07-BAD420BE1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566" name="Rectangle 23">
              <a:extLst>
                <a:ext uri="{FF2B5EF4-FFF2-40B4-BE49-F238E27FC236}">
                  <a16:creationId xmlns:a16="http://schemas.microsoft.com/office/drawing/2014/main" id="{6778DC79-DE09-4F89-81B1-275C542D7F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l-SI"/>
            </a:p>
          </p:txBody>
        </p:sp>
        <p:sp>
          <p:nvSpPr>
            <p:cNvPr id="21567" name="Rectangle 25">
              <a:extLst>
                <a:ext uri="{FF2B5EF4-FFF2-40B4-BE49-F238E27FC236}">
                  <a16:creationId xmlns:a16="http://schemas.microsoft.com/office/drawing/2014/main" id="{EAEC370A-1F34-4D8E-B065-81F6F568A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l-SI"/>
            </a:p>
          </p:txBody>
        </p:sp>
        <p:sp>
          <p:nvSpPr>
            <p:cNvPr id="21568" name="Isosceles Triangle 21567">
              <a:extLst>
                <a:ext uri="{FF2B5EF4-FFF2-40B4-BE49-F238E27FC236}">
                  <a16:creationId xmlns:a16="http://schemas.microsoft.com/office/drawing/2014/main" id="{A816EDF3-D9EE-488C-AFDC-022381513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l-SI"/>
            </a:p>
          </p:txBody>
        </p:sp>
        <p:sp>
          <p:nvSpPr>
            <p:cNvPr id="21569" name="Rectangle 27">
              <a:extLst>
                <a:ext uri="{FF2B5EF4-FFF2-40B4-BE49-F238E27FC236}">
                  <a16:creationId xmlns:a16="http://schemas.microsoft.com/office/drawing/2014/main" id="{E8330BD4-97D9-4D24-815A-0E557B04F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l-SI"/>
            </a:p>
          </p:txBody>
        </p:sp>
        <p:sp>
          <p:nvSpPr>
            <p:cNvPr id="21570" name="Rectangle 28">
              <a:extLst>
                <a:ext uri="{FF2B5EF4-FFF2-40B4-BE49-F238E27FC236}">
                  <a16:creationId xmlns:a16="http://schemas.microsoft.com/office/drawing/2014/main" id="{EA8EDE67-BAC0-478C-99D9-BBC5AD532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l-SI"/>
            </a:p>
          </p:txBody>
        </p:sp>
        <p:sp>
          <p:nvSpPr>
            <p:cNvPr id="21571" name="Rectangle 29">
              <a:extLst>
                <a:ext uri="{FF2B5EF4-FFF2-40B4-BE49-F238E27FC236}">
                  <a16:creationId xmlns:a16="http://schemas.microsoft.com/office/drawing/2014/main" id="{33DFB3F3-2523-4F1F-BC2B-B97C172F2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l-SI"/>
            </a:p>
          </p:txBody>
        </p:sp>
        <p:sp>
          <p:nvSpPr>
            <p:cNvPr id="21572" name="Isosceles Triangle 21571">
              <a:extLst>
                <a:ext uri="{FF2B5EF4-FFF2-40B4-BE49-F238E27FC236}">
                  <a16:creationId xmlns:a16="http://schemas.microsoft.com/office/drawing/2014/main" id="{5E5660E4-7443-4FCC-AD43-9D1AE972B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l-SI"/>
            </a:p>
          </p:txBody>
        </p:sp>
        <p:sp>
          <p:nvSpPr>
            <p:cNvPr id="21573" name="Isosceles Triangle 21572">
              <a:extLst>
                <a:ext uri="{FF2B5EF4-FFF2-40B4-BE49-F238E27FC236}">
                  <a16:creationId xmlns:a16="http://schemas.microsoft.com/office/drawing/2014/main" id="{4EDF9C36-B365-4426-85B9-82E0DE18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l-SI"/>
            </a:p>
          </p:txBody>
        </p:sp>
      </p:grpSp>
      <p:sp>
        <p:nvSpPr>
          <p:cNvPr id="21507" name="Rectangle 3"/>
          <p:cNvSpPr>
            <a:spLocks noGrp="1" noChangeArrowheads="1"/>
          </p:cNvSpPr>
          <p:nvPr>
            <p:ph idx="4294967295"/>
          </p:nvPr>
        </p:nvSpPr>
        <p:spPr>
          <a:xfrm>
            <a:off x="5209563" y="2160589"/>
            <a:ext cx="4390705" cy="4349393"/>
          </a:xfrm>
        </p:spPr>
        <p:txBody>
          <a:bodyPr vert="horz" lIns="91440" tIns="45720" rIns="91440" bIns="45720" rtlCol="0">
            <a:normAutofit/>
          </a:bodyPr>
          <a:lstStyle/>
          <a:p>
            <a:pPr marL="0" indent="0">
              <a:defRPr/>
            </a:pPr>
            <a:r>
              <a:rPr lang="en-US" sz="2400" b="1" dirty="0">
                <a:solidFill>
                  <a:srgbClr val="FF0000"/>
                </a:solidFill>
              </a:rPr>
              <a:t>PRIJAVNICA ZA VPIS V SŠ</a:t>
            </a:r>
          </a:p>
          <a:p>
            <a:pPr marL="0" indent="0">
              <a:defRPr/>
            </a:pPr>
            <a:endParaRPr lang="en-US" b="1" dirty="0"/>
          </a:p>
          <a:p>
            <a:pPr marL="781050" lvl="1" indent="-381000">
              <a:defRPr/>
            </a:pPr>
            <a:r>
              <a:rPr lang="en-US" sz="2000" dirty="0">
                <a:solidFill>
                  <a:schemeClr val="tx1"/>
                </a:solidFill>
              </a:rPr>
              <a:t>Za </a:t>
            </a:r>
            <a:r>
              <a:rPr lang="en-US" sz="2000" dirty="0" err="1">
                <a:solidFill>
                  <a:schemeClr val="tx1"/>
                </a:solidFill>
              </a:rPr>
              <a:t>vpis</a:t>
            </a:r>
            <a:r>
              <a:rPr lang="en-US" sz="2000" dirty="0">
                <a:solidFill>
                  <a:schemeClr val="tx1"/>
                </a:solidFill>
              </a:rPr>
              <a:t> v </a:t>
            </a:r>
            <a:r>
              <a:rPr lang="en-US" sz="2000" dirty="0" err="1">
                <a:solidFill>
                  <a:schemeClr val="tx1"/>
                </a:solidFill>
              </a:rPr>
              <a:t>šolsko</a:t>
            </a:r>
            <a:r>
              <a:rPr lang="en-US" sz="2000" dirty="0">
                <a:solidFill>
                  <a:schemeClr val="tx1"/>
                </a:solidFill>
              </a:rPr>
              <a:t> </a:t>
            </a:r>
            <a:r>
              <a:rPr lang="en-US" sz="2000" dirty="0" err="1">
                <a:solidFill>
                  <a:schemeClr val="tx1"/>
                </a:solidFill>
              </a:rPr>
              <a:t>leto</a:t>
            </a:r>
            <a:r>
              <a:rPr lang="en-US" sz="2000" dirty="0">
                <a:solidFill>
                  <a:schemeClr val="tx1"/>
                </a:solidFill>
              </a:rPr>
              <a:t> 2026/2027 </a:t>
            </a:r>
            <a:r>
              <a:rPr lang="en-US" sz="2000" dirty="0" err="1">
                <a:solidFill>
                  <a:schemeClr val="tx1"/>
                </a:solidFill>
              </a:rPr>
              <a:t>še</a:t>
            </a:r>
            <a:r>
              <a:rPr lang="en-US" sz="2000" dirty="0">
                <a:solidFill>
                  <a:schemeClr val="tx1"/>
                </a:solidFill>
              </a:rPr>
              <a:t> </a:t>
            </a:r>
            <a:r>
              <a:rPr lang="en-US" sz="2000" dirty="0" err="1">
                <a:solidFill>
                  <a:schemeClr val="tx1"/>
                </a:solidFill>
              </a:rPr>
              <a:t>vedno</a:t>
            </a:r>
            <a:r>
              <a:rPr lang="en-US" sz="2000" dirty="0">
                <a:solidFill>
                  <a:schemeClr val="tx1"/>
                </a:solidFill>
              </a:rPr>
              <a:t> </a:t>
            </a:r>
            <a:r>
              <a:rPr lang="en-US" sz="2000" dirty="0" err="1">
                <a:solidFill>
                  <a:schemeClr val="tx1"/>
                </a:solidFill>
              </a:rPr>
              <a:t>možno</a:t>
            </a:r>
            <a:r>
              <a:rPr lang="en-US" sz="2000" dirty="0">
                <a:solidFill>
                  <a:schemeClr val="tx1"/>
                </a:solidFill>
              </a:rPr>
              <a:t> </a:t>
            </a:r>
            <a:r>
              <a:rPr lang="en-US" sz="2000" dirty="0" err="1">
                <a:solidFill>
                  <a:schemeClr val="tx1"/>
                </a:solidFill>
              </a:rPr>
              <a:t>oddati</a:t>
            </a:r>
            <a:r>
              <a:rPr lang="en-US" sz="2000" dirty="0">
                <a:solidFill>
                  <a:schemeClr val="tx1"/>
                </a:solidFill>
              </a:rPr>
              <a:t> </a:t>
            </a:r>
            <a:r>
              <a:rPr lang="en-US" sz="2000" b="1" dirty="0" err="1">
                <a:solidFill>
                  <a:schemeClr val="tx1"/>
                </a:solidFill>
              </a:rPr>
              <a:t>fizično</a:t>
            </a:r>
            <a:r>
              <a:rPr lang="en-US" sz="2000" b="1" dirty="0">
                <a:solidFill>
                  <a:schemeClr val="tx1"/>
                </a:solidFill>
              </a:rPr>
              <a:t> </a:t>
            </a:r>
            <a:r>
              <a:rPr lang="en-US" sz="2000" b="1" dirty="0" err="1">
                <a:solidFill>
                  <a:schemeClr val="tx1"/>
                </a:solidFill>
              </a:rPr>
              <a:t>prijavnico</a:t>
            </a:r>
            <a:r>
              <a:rPr lang="en-US" sz="2000" b="1" dirty="0">
                <a:solidFill>
                  <a:schemeClr val="tx1"/>
                </a:solidFill>
              </a:rPr>
              <a:t> </a:t>
            </a:r>
            <a:r>
              <a:rPr lang="en-US" sz="2000" dirty="0">
                <a:solidFill>
                  <a:schemeClr val="tx1"/>
                </a:solidFill>
              </a:rPr>
              <a:t>(</a:t>
            </a:r>
            <a:r>
              <a:rPr lang="en-US" sz="2000" dirty="0" err="1">
                <a:solidFill>
                  <a:schemeClr val="tx1"/>
                </a:solidFill>
              </a:rPr>
              <a:t>ročno</a:t>
            </a:r>
            <a:r>
              <a:rPr lang="en-US" sz="2000" dirty="0">
                <a:solidFill>
                  <a:schemeClr val="tx1"/>
                </a:solidFill>
              </a:rPr>
              <a:t> </a:t>
            </a:r>
            <a:r>
              <a:rPr lang="en-US" sz="2000" dirty="0" err="1">
                <a:solidFill>
                  <a:schemeClr val="tx1"/>
                </a:solidFill>
              </a:rPr>
              <a:t>izpolnjeno</a:t>
            </a:r>
            <a:r>
              <a:rPr lang="en-US" sz="2000" dirty="0">
                <a:solidFill>
                  <a:schemeClr val="tx1"/>
                </a:solidFill>
              </a:rPr>
              <a:t>), ki je </a:t>
            </a:r>
            <a:r>
              <a:rPr lang="en-US" sz="2000" dirty="0" err="1">
                <a:solidFill>
                  <a:schemeClr val="tx1"/>
                </a:solidFill>
              </a:rPr>
              <a:t>na</a:t>
            </a:r>
            <a:r>
              <a:rPr lang="en-US" sz="2000" dirty="0">
                <a:solidFill>
                  <a:schemeClr val="tx1"/>
                </a:solidFill>
              </a:rPr>
              <a:t> </a:t>
            </a:r>
            <a:r>
              <a:rPr lang="en-US" sz="2000" dirty="0" err="1">
                <a:solidFill>
                  <a:schemeClr val="tx1"/>
                </a:solidFill>
              </a:rPr>
              <a:t>voljo</a:t>
            </a:r>
            <a:r>
              <a:rPr lang="en-US" sz="2000" dirty="0">
                <a:solidFill>
                  <a:schemeClr val="tx1"/>
                </a:solidFill>
              </a:rPr>
              <a:t> </a:t>
            </a:r>
            <a:r>
              <a:rPr lang="en-US" sz="2000" dirty="0" err="1">
                <a:solidFill>
                  <a:schemeClr val="tx1"/>
                </a:solidFill>
              </a:rPr>
              <a:t>na</a:t>
            </a:r>
            <a:r>
              <a:rPr lang="en-US" sz="2000" dirty="0">
                <a:solidFill>
                  <a:schemeClr val="tx1"/>
                </a:solidFill>
              </a:rPr>
              <a:t> </a:t>
            </a:r>
            <a:r>
              <a:rPr lang="en-US" sz="2000" dirty="0" err="1">
                <a:solidFill>
                  <a:schemeClr val="tx1"/>
                </a:solidFill>
              </a:rPr>
              <a:t>spletni</a:t>
            </a:r>
            <a:r>
              <a:rPr lang="en-US" sz="2000" dirty="0">
                <a:solidFill>
                  <a:schemeClr val="tx1"/>
                </a:solidFill>
              </a:rPr>
              <a:t> </a:t>
            </a:r>
            <a:r>
              <a:rPr lang="en-US" sz="2000" dirty="0" err="1">
                <a:solidFill>
                  <a:schemeClr val="tx1"/>
                </a:solidFill>
              </a:rPr>
              <a:t>strani</a:t>
            </a:r>
            <a:r>
              <a:rPr lang="en-US" sz="2000" dirty="0">
                <a:solidFill>
                  <a:schemeClr val="tx1"/>
                </a:solidFill>
              </a:rPr>
              <a:t> MVI </a:t>
            </a:r>
            <a:r>
              <a:rPr lang="en-US" sz="2000" dirty="0"/>
              <a:t>(</a:t>
            </a:r>
            <a:r>
              <a:rPr lang="en-US" sz="2000" dirty="0">
                <a:hlinkClick r:id="rId3"/>
              </a:rPr>
              <a:t>Vpis v </a:t>
            </a:r>
            <a:r>
              <a:rPr lang="en-US" sz="2000" dirty="0" err="1">
                <a:hlinkClick r:id="rId3"/>
              </a:rPr>
              <a:t>srednjo</a:t>
            </a:r>
            <a:r>
              <a:rPr lang="en-US" sz="2000" dirty="0">
                <a:hlinkClick r:id="rId3"/>
              </a:rPr>
              <a:t> </a:t>
            </a:r>
            <a:r>
              <a:rPr lang="en-US" sz="2000" dirty="0" err="1">
                <a:hlinkClick r:id="rId3"/>
              </a:rPr>
              <a:t>šolo</a:t>
            </a:r>
            <a:r>
              <a:rPr lang="en-US" sz="2000" dirty="0">
                <a:hlinkClick r:id="rId3"/>
              </a:rPr>
              <a:t> | GOV.SI</a:t>
            </a:r>
            <a:r>
              <a:rPr lang="en-US" sz="2000" dirty="0"/>
              <a:t>) </a:t>
            </a:r>
            <a:r>
              <a:rPr lang="en-US" sz="2000" dirty="0">
                <a:solidFill>
                  <a:schemeClr val="tx1"/>
                </a:solidFill>
              </a:rPr>
              <a:t>in v DZS.</a:t>
            </a:r>
          </a:p>
          <a:p>
            <a:pPr lvl="1"/>
            <a:r>
              <a:rPr lang="en-US" sz="2000" b="1" dirty="0" err="1">
                <a:solidFill>
                  <a:srgbClr val="FF0000"/>
                </a:solidFill>
              </a:rPr>
              <a:t>Priporočamo</a:t>
            </a:r>
            <a:r>
              <a:rPr lang="en-US" sz="2000" b="1" dirty="0">
                <a:solidFill>
                  <a:srgbClr val="FF0000"/>
                </a:solidFill>
              </a:rPr>
              <a:t> </a:t>
            </a:r>
            <a:r>
              <a:rPr lang="en-US" sz="2000" b="1" dirty="0" err="1">
                <a:solidFill>
                  <a:srgbClr val="FF0000"/>
                </a:solidFill>
              </a:rPr>
              <a:t>elektronsko</a:t>
            </a:r>
            <a:r>
              <a:rPr lang="en-US" sz="2000" b="1" dirty="0">
                <a:solidFill>
                  <a:srgbClr val="FF0000"/>
                </a:solidFill>
              </a:rPr>
              <a:t> </a:t>
            </a:r>
            <a:r>
              <a:rPr lang="en-US" sz="2000" b="1" dirty="0" err="1">
                <a:solidFill>
                  <a:srgbClr val="FF0000"/>
                </a:solidFill>
              </a:rPr>
              <a:t>oddajo</a:t>
            </a:r>
            <a:r>
              <a:rPr lang="en-US" sz="2000" b="1" dirty="0">
                <a:solidFill>
                  <a:srgbClr val="FF0000"/>
                </a:solidFill>
              </a:rPr>
              <a:t> </a:t>
            </a:r>
            <a:r>
              <a:rPr lang="en-US" sz="2000" b="1" dirty="0" err="1">
                <a:solidFill>
                  <a:srgbClr val="FF0000"/>
                </a:solidFill>
              </a:rPr>
              <a:t>prijavnice</a:t>
            </a:r>
            <a:r>
              <a:rPr lang="en-US" sz="2000" dirty="0">
                <a:solidFill>
                  <a:srgbClr val="FF0000"/>
                </a:solidFill>
              </a:rPr>
              <a:t>.</a:t>
            </a:r>
          </a:p>
          <a:p>
            <a:pPr marL="0" indent="0"/>
            <a:endParaRPr lang="en-US" b="1" dirty="0"/>
          </a:p>
          <a:p>
            <a:endParaRPr lang="en-US" dirty="0"/>
          </a:p>
          <a:p>
            <a:endParaRPr lang="en-US" dirty="0"/>
          </a:p>
          <a:p>
            <a:endParaRPr lang="en-US" dirty="0"/>
          </a:p>
          <a:p>
            <a:pPr marL="57150" indent="0">
              <a:defRPr/>
            </a:pPr>
            <a:endParaRPr lang="en-US" b="1" dirty="0"/>
          </a:p>
          <a:p>
            <a:pPr marL="457200" lvl="1" indent="0">
              <a:defRPr/>
            </a:pPr>
            <a:endParaRPr lang="en-US" b="1" dirty="0"/>
          </a:p>
          <a:p>
            <a:pPr marL="457200" lvl="1" indent="0">
              <a:defRPr/>
            </a:pPr>
            <a:endParaRPr lang="en-US" i="1" dirty="0"/>
          </a:p>
          <a:p>
            <a:pPr marL="457200" lvl="1" indent="0">
              <a:defRPr/>
            </a:pPr>
            <a:endParaRPr lang="en-US" i="1" dirty="0"/>
          </a:p>
          <a:p>
            <a:pPr marL="800100" lvl="1" indent="-342900">
              <a:defRPr/>
            </a:pPr>
            <a:endParaRPr lang="en-US" b="1" dirty="0"/>
          </a:p>
          <a:p>
            <a:pPr marL="381000" indent="-381000">
              <a:defRPr/>
            </a:pPr>
            <a:endParaRPr lang="en-US" b="1" dirty="0"/>
          </a:p>
          <a:p>
            <a:pPr marL="381000" indent="-381000">
              <a:defRPr/>
            </a:pPr>
            <a:endParaRPr lang="en-US" b="1" dirty="0"/>
          </a:p>
        </p:txBody>
      </p:sp>
      <p:pic>
        <p:nvPicPr>
          <p:cNvPr id="2" name="Slika 1" descr="Slika, ki vsebuje besede besedilo, posnetek zaslona, številka, vzporedno&#10;&#10;Vsebina, ustvarjena z umetno inteligenco, morda ni pravilna.">
            <a:extLst>
              <a:ext uri="{FF2B5EF4-FFF2-40B4-BE49-F238E27FC236}">
                <a16:creationId xmlns:a16="http://schemas.microsoft.com/office/drawing/2014/main" id="{9ABDD140-F90D-7382-1D35-706982A07CA4}"/>
              </a:ext>
            </a:extLst>
          </p:cNvPr>
          <p:cNvPicPr>
            <a:picLocks noChangeAspect="1"/>
          </p:cNvPicPr>
          <p:nvPr/>
        </p:nvPicPr>
        <p:blipFill>
          <a:blip r:embed="rId4"/>
          <a:srcRect r="16089"/>
          <a:stretch>
            <a:fillRect/>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1575" name="Isosceles Triangle 21574">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l-SI"/>
          </a:p>
        </p:txBody>
      </p:sp>
    </p:spTree>
    <p:extLst>
      <p:ext uri="{BB962C8B-B14F-4D97-AF65-F5344CB8AC3E}">
        <p14:creationId xmlns:p14="http://schemas.microsoft.com/office/powerpoint/2010/main" val="3514227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758DFE7-F158-E7C6-B17D-F11650E5E2E0}"/>
              </a:ext>
            </a:extLst>
          </p:cNvPr>
          <p:cNvSpPr>
            <a:spLocks noGrp="1"/>
          </p:cNvSpPr>
          <p:nvPr>
            <p:ph type="title"/>
          </p:nvPr>
        </p:nvSpPr>
        <p:spPr>
          <a:xfrm>
            <a:off x="677334" y="609600"/>
            <a:ext cx="8596668" cy="588264"/>
          </a:xfrm>
        </p:spPr>
        <p:txBody>
          <a:bodyPr>
            <a:normAutofit/>
          </a:bodyPr>
          <a:lstStyle/>
          <a:p>
            <a:pPr algn="ctr"/>
            <a:r>
              <a:rPr lang="sl-SI" sz="2400" b="1" dirty="0">
                <a:solidFill>
                  <a:srgbClr val="FF0000"/>
                </a:solidFill>
              </a:rPr>
              <a:t>MOŽNOST ELEKTRONSKE ODDAJE PRIJAVNICE</a:t>
            </a:r>
            <a:endParaRPr lang="sl-SI" sz="2400" dirty="0"/>
          </a:p>
        </p:txBody>
      </p:sp>
      <p:sp>
        <p:nvSpPr>
          <p:cNvPr id="3" name="Označba mesta vsebine 2">
            <a:extLst>
              <a:ext uri="{FF2B5EF4-FFF2-40B4-BE49-F238E27FC236}">
                <a16:creationId xmlns:a16="http://schemas.microsoft.com/office/drawing/2014/main" id="{257DD07E-5837-B2AD-520D-76506AE7DF62}"/>
              </a:ext>
            </a:extLst>
          </p:cNvPr>
          <p:cNvSpPr>
            <a:spLocks noGrp="1"/>
          </p:cNvSpPr>
          <p:nvPr>
            <p:ph idx="1"/>
          </p:nvPr>
        </p:nvSpPr>
        <p:spPr>
          <a:xfrm>
            <a:off x="677334" y="1371601"/>
            <a:ext cx="9627954" cy="4669762"/>
          </a:xfrm>
        </p:spPr>
        <p:txBody>
          <a:bodyPr/>
          <a:lstStyle/>
          <a:p>
            <a:r>
              <a:rPr lang="sl-SI" dirty="0"/>
              <a:t>Preko spletne strani MVI: </a:t>
            </a:r>
            <a:r>
              <a:rPr lang="sl-SI" dirty="0">
                <a:hlinkClick r:id="rId2"/>
              </a:rPr>
              <a:t>Vpis v srednjo šolo | GOV.SI</a:t>
            </a:r>
            <a:r>
              <a:rPr lang="sl-SI" dirty="0"/>
              <a:t> je na voljo dostop do vpisne aplikacije, kjer bo možnost elektronske oddaje prijavnice </a:t>
            </a:r>
            <a:r>
              <a:rPr lang="sl-SI" b="1" dirty="0">
                <a:solidFill>
                  <a:srgbClr val="7030A0"/>
                </a:solidFill>
              </a:rPr>
              <a:t>(za šolsko leto 2026/2027 na voljo po informativnih dnevih)</a:t>
            </a:r>
            <a:r>
              <a:rPr lang="sl-SI" dirty="0">
                <a:solidFill>
                  <a:srgbClr val="7030A0"/>
                </a:solidFill>
              </a:rPr>
              <a:t>.</a:t>
            </a:r>
          </a:p>
          <a:p>
            <a:r>
              <a:rPr lang="sl-SI" dirty="0"/>
              <a:t>Kandidat se bo moral najprej registrirati, na svoj mail bo prejel uporabniško ime, s katerim bo vstopil v aplikacijo. </a:t>
            </a:r>
          </a:p>
        </p:txBody>
      </p:sp>
      <p:pic>
        <p:nvPicPr>
          <p:cNvPr id="4" name="Slika 3">
            <a:extLst>
              <a:ext uri="{FF2B5EF4-FFF2-40B4-BE49-F238E27FC236}">
                <a16:creationId xmlns:a16="http://schemas.microsoft.com/office/drawing/2014/main" id="{3FEB9359-0ADE-8B14-C048-9EC80C1151ED}"/>
              </a:ext>
            </a:extLst>
          </p:cNvPr>
          <p:cNvPicPr>
            <a:picLocks noChangeAspect="1"/>
          </p:cNvPicPr>
          <p:nvPr/>
        </p:nvPicPr>
        <p:blipFill>
          <a:blip r:embed="rId3"/>
          <a:stretch>
            <a:fillRect/>
          </a:stretch>
        </p:blipFill>
        <p:spPr>
          <a:xfrm>
            <a:off x="2103120" y="3069355"/>
            <a:ext cx="5815584" cy="3379017"/>
          </a:xfrm>
          <a:prstGeom prst="rect">
            <a:avLst/>
          </a:prstGeom>
        </p:spPr>
      </p:pic>
    </p:spTree>
    <p:extLst>
      <p:ext uri="{BB962C8B-B14F-4D97-AF65-F5344CB8AC3E}">
        <p14:creationId xmlns:p14="http://schemas.microsoft.com/office/powerpoint/2010/main" val="2292955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7BABBCF-6468-88D8-8C12-3F434EDADA7D}"/>
              </a:ext>
            </a:extLst>
          </p:cNvPr>
          <p:cNvSpPr>
            <a:spLocks noGrp="1"/>
          </p:cNvSpPr>
          <p:nvPr>
            <p:ph type="title"/>
          </p:nvPr>
        </p:nvSpPr>
        <p:spPr>
          <a:xfrm>
            <a:off x="677334" y="609600"/>
            <a:ext cx="8596668" cy="579120"/>
          </a:xfrm>
        </p:spPr>
        <p:txBody>
          <a:bodyPr>
            <a:normAutofit/>
          </a:bodyPr>
          <a:lstStyle/>
          <a:p>
            <a:pPr algn="ctr"/>
            <a:r>
              <a:rPr lang="sl-SI" sz="2400" b="1">
                <a:solidFill>
                  <a:srgbClr val="FF0000"/>
                </a:solidFill>
              </a:rPr>
              <a:t>MOŽNOST ELEKTRONSKE ODDAJE PRIJAVNICE</a:t>
            </a:r>
            <a:endParaRPr lang="sl-SI" sz="2400" dirty="0"/>
          </a:p>
        </p:txBody>
      </p:sp>
      <p:pic>
        <p:nvPicPr>
          <p:cNvPr id="7" name="Označba mesta vsebine 6">
            <a:extLst>
              <a:ext uri="{FF2B5EF4-FFF2-40B4-BE49-F238E27FC236}">
                <a16:creationId xmlns:a16="http://schemas.microsoft.com/office/drawing/2014/main" id="{5CFA326A-8B57-DD90-6C16-869B221695F7}"/>
              </a:ext>
            </a:extLst>
          </p:cNvPr>
          <p:cNvPicPr>
            <a:picLocks noGrp="1" noChangeAspect="1"/>
          </p:cNvPicPr>
          <p:nvPr>
            <p:ph idx="1"/>
          </p:nvPr>
        </p:nvPicPr>
        <p:blipFill>
          <a:blip r:embed="rId2"/>
          <a:stretch>
            <a:fillRect/>
          </a:stretch>
        </p:blipFill>
        <p:spPr>
          <a:xfrm>
            <a:off x="677334" y="1619218"/>
            <a:ext cx="9383697" cy="3822793"/>
          </a:xfrm>
        </p:spPr>
      </p:pic>
    </p:spTree>
    <p:extLst>
      <p:ext uri="{BB962C8B-B14F-4D97-AF65-F5344CB8AC3E}">
        <p14:creationId xmlns:p14="http://schemas.microsoft.com/office/powerpoint/2010/main" val="1010027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91ADF3D-FED5-710C-6169-98B319E06437}"/>
              </a:ext>
            </a:extLst>
          </p:cNvPr>
          <p:cNvSpPr>
            <a:spLocks noGrp="1"/>
          </p:cNvSpPr>
          <p:nvPr>
            <p:ph type="title"/>
          </p:nvPr>
        </p:nvSpPr>
        <p:spPr/>
        <p:txBody>
          <a:bodyPr>
            <a:normAutofit/>
          </a:bodyPr>
          <a:lstStyle/>
          <a:p>
            <a:r>
              <a:rPr lang="sl-SI" sz="9600" dirty="0"/>
              <a:t>I. del</a:t>
            </a:r>
          </a:p>
        </p:txBody>
      </p:sp>
    </p:spTree>
    <p:extLst>
      <p:ext uri="{BB962C8B-B14F-4D97-AF65-F5344CB8AC3E}">
        <p14:creationId xmlns:p14="http://schemas.microsoft.com/office/powerpoint/2010/main" val="2073736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31FB5D6-F84A-42D9-D22F-C4A24B76F4D3}"/>
              </a:ext>
            </a:extLst>
          </p:cNvPr>
          <p:cNvSpPr>
            <a:spLocks noGrp="1"/>
          </p:cNvSpPr>
          <p:nvPr>
            <p:ph type="title"/>
          </p:nvPr>
        </p:nvSpPr>
        <p:spPr>
          <a:xfrm>
            <a:off x="677334" y="609600"/>
            <a:ext cx="8596668" cy="789432"/>
          </a:xfrm>
        </p:spPr>
        <p:txBody>
          <a:bodyPr>
            <a:normAutofit/>
          </a:bodyPr>
          <a:lstStyle/>
          <a:p>
            <a:pPr algn="ctr"/>
            <a:r>
              <a:rPr lang="sl-SI" sz="2400" b="1" dirty="0">
                <a:solidFill>
                  <a:srgbClr val="FF0000"/>
                </a:solidFill>
              </a:rPr>
              <a:t>MOŽNOST ELEKTRONSKE ODDAJE PRIJAVNICE</a:t>
            </a:r>
            <a:endParaRPr lang="sl-SI" sz="2400" dirty="0"/>
          </a:p>
        </p:txBody>
      </p:sp>
      <p:pic>
        <p:nvPicPr>
          <p:cNvPr id="5" name="Označba mesta vsebine 4">
            <a:extLst>
              <a:ext uri="{FF2B5EF4-FFF2-40B4-BE49-F238E27FC236}">
                <a16:creationId xmlns:a16="http://schemas.microsoft.com/office/drawing/2014/main" id="{78AD4A27-D668-3A4D-8765-E31ADF1334D3}"/>
              </a:ext>
            </a:extLst>
          </p:cNvPr>
          <p:cNvPicPr>
            <a:picLocks noGrp="1" noChangeAspect="1"/>
          </p:cNvPicPr>
          <p:nvPr>
            <p:ph idx="1"/>
          </p:nvPr>
        </p:nvPicPr>
        <p:blipFill>
          <a:blip r:embed="rId2"/>
          <a:stretch>
            <a:fillRect/>
          </a:stretch>
        </p:blipFill>
        <p:spPr>
          <a:xfrm>
            <a:off x="687579" y="1483112"/>
            <a:ext cx="8749029" cy="5009127"/>
          </a:xfrm>
        </p:spPr>
      </p:pic>
    </p:spTree>
    <p:extLst>
      <p:ext uri="{BB962C8B-B14F-4D97-AF65-F5344CB8AC3E}">
        <p14:creationId xmlns:p14="http://schemas.microsoft.com/office/powerpoint/2010/main" val="3829552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F9CE06F8-1A1D-2EA9-4BEA-EAD4ABEE6BCA}"/>
              </a:ext>
            </a:extLst>
          </p:cNvPr>
          <p:cNvSpPr>
            <a:spLocks noGrp="1"/>
          </p:cNvSpPr>
          <p:nvPr>
            <p:ph type="title"/>
          </p:nvPr>
        </p:nvSpPr>
        <p:spPr>
          <a:xfrm>
            <a:off x="1286933" y="609600"/>
            <a:ext cx="10197494" cy="1099457"/>
          </a:xfrm>
        </p:spPr>
        <p:txBody>
          <a:bodyPr>
            <a:normAutofit/>
          </a:bodyPr>
          <a:lstStyle/>
          <a:p>
            <a:r>
              <a:rPr lang="sl-SI" b="1" dirty="0">
                <a:solidFill>
                  <a:srgbClr val="FF0000"/>
                </a:solidFill>
              </a:rPr>
              <a:t>MOŽNOST ELEKTRONSKE ODDAJE PRIJAVNICE</a:t>
            </a:r>
            <a:endParaRPr lang="sl-SI" dirty="0">
              <a:solidFill>
                <a:srgbClr val="FF0000"/>
              </a:solidFill>
            </a:endParaRPr>
          </a:p>
        </p:txBody>
      </p:sp>
      <p:sp>
        <p:nvSpPr>
          <p:cNvPr id="11" name="Isosceles Triangle 10">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l-SI"/>
          </a:p>
        </p:txBody>
      </p:sp>
      <p:sp>
        <p:nvSpPr>
          <p:cNvPr id="13" name="Isosceles Triangle 12">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l-SI"/>
          </a:p>
        </p:txBody>
      </p:sp>
      <p:graphicFrame>
        <p:nvGraphicFramePr>
          <p:cNvPr id="6" name="Označba mesta vsebine 2">
            <a:extLst>
              <a:ext uri="{FF2B5EF4-FFF2-40B4-BE49-F238E27FC236}">
                <a16:creationId xmlns:a16="http://schemas.microsoft.com/office/drawing/2014/main" id="{C8831084-1D86-AFCF-16C1-F6ADC8E0E0C2}"/>
              </a:ext>
            </a:extLst>
          </p:cNvPr>
          <p:cNvGraphicFramePr>
            <a:graphicFrameLocks noGrp="1"/>
          </p:cNvGraphicFramePr>
          <p:nvPr>
            <p:ph idx="1"/>
            <p:extLst>
              <p:ext uri="{D42A27DB-BD31-4B8C-83A1-F6EECF244321}">
                <p14:modId xmlns:p14="http://schemas.microsoft.com/office/powerpoint/2010/main" val="3074304732"/>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7701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lika 4" descr="Slika, ki vsebuje besede besedilo, posnetek zaslona, pisava, številka&#10;&#10;Vsebina, ustvarjena z umetno inteligenco, morda ni pravilna.">
            <a:extLst>
              <a:ext uri="{FF2B5EF4-FFF2-40B4-BE49-F238E27FC236}">
                <a16:creationId xmlns:a16="http://schemas.microsoft.com/office/drawing/2014/main" id="{CC058DB9-B9A6-4ECD-3F32-430A8E736395}"/>
              </a:ext>
            </a:extLst>
          </p:cNvPr>
          <p:cNvPicPr>
            <a:picLocks noChangeAspect="1"/>
          </p:cNvPicPr>
          <p:nvPr/>
        </p:nvPicPr>
        <p:blipFill>
          <a:blip r:embed="rId2"/>
          <a:srcRect t="6378" r="-1" b="31076"/>
          <a:stretch>
            <a:fillRect/>
          </a:stretch>
        </p:blipFill>
        <p:spPr>
          <a:xfrm>
            <a:off x="4269857" y="-1"/>
            <a:ext cx="7922143" cy="6857999"/>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Naslov 1">
            <a:extLst>
              <a:ext uri="{FF2B5EF4-FFF2-40B4-BE49-F238E27FC236}">
                <a16:creationId xmlns:a16="http://schemas.microsoft.com/office/drawing/2014/main" id="{E96D3234-A5AA-7590-4558-C8FC8F8265DE}"/>
              </a:ext>
            </a:extLst>
          </p:cNvPr>
          <p:cNvSpPr>
            <a:spLocks noGrp="1"/>
          </p:cNvSpPr>
          <p:nvPr>
            <p:ph type="title"/>
          </p:nvPr>
        </p:nvSpPr>
        <p:spPr>
          <a:xfrm>
            <a:off x="677333" y="609600"/>
            <a:ext cx="3851123" cy="1320800"/>
          </a:xfrm>
        </p:spPr>
        <p:txBody>
          <a:bodyPr>
            <a:normAutofit/>
          </a:bodyPr>
          <a:lstStyle/>
          <a:p>
            <a:pPr>
              <a:lnSpc>
                <a:spcPct val="90000"/>
              </a:lnSpc>
            </a:pPr>
            <a:r>
              <a:rPr lang="sl-SI" sz="2800" b="1" dirty="0">
                <a:solidFill>
                  <a:srgbClr val="FF0000"/>
                </a:solidFill>
              </a:rPr>
              <a:t>IZKUŠNJE DVEH OŠ  - </a:t>
            </a:r>
            <a:br>
              <a:rPr lang="sl-SI" sz="2800" b="1" dirty="0">
                <a:solidFill>
                  <a:srgbClr val="FF0000"/>
                </a:solidFill>
              </a:rPr>
            </a:br>
            <a:r>
              <a:rPr lang="sl-SI" sz="2800" b="1" dirty="0">
                <a:solidFill>
                  <a:srgbClr val="FF0000"/>
                </a:solidFill>
              </a:rPr>
              <a:t>ELEKTRONSKA ODDAJA PRIJAVNICE</a:t>
            </a:r>
            <a:endParaRPr lang="sl-SI" sz="2800" dirty="0">
              <a:solidFill>
                <a:srgbClr val="FF0000"/>
              </a:solidFill>
            </a:endParaRPr>
          </a:p>
        </p:txBody>
      </p:sp>
      <p:sp>
        <p:nvSpPr>
          <p:cNvPr id="3" name="Označba mesta vsebine 2">
            <a:extLst>
              <a:ext uri="{FF2B5EF4-FFF2-40B4-BE49-F238E27FC236}">
                <a16:creationId xmlns:a16="http://schemas.microsoft.com/office/drawing/2014/main" id="{1E2A1AD1-A77F-8639-98CA-206680183C35}"/>
              </a:ext>
            </a:extLst>
          </p:cNvPr>
          <p:cNvSpPr>
            <a:spLocks noGrp="1"/>
          </p:cNvSpPr>
          <p:nvPr>
            <p:ph idx="1"/>
          </p:nvPr>
        </p:nvSpPr>
        <p:spPr>
          <a:xfrm>
            <a:off x="677334" y="2160589"/>
            <a:ext cx="4222212" cy="3880773"/>
          </a:xfrm>
        </p:spPr>
        <p:txBody>
          <a:bodyPr>
            <a:normAutofit/>
          </a:bodyPr>
          <a:lstStyle/>
          <a:p>
            <a:r>
              <a:rPr lang="sl-SI" sz="2400" b="1" dirty="0"/>
              <a:t>Ga. Martina Kreča</a:t>
            </a:r>
            <a:r>
              <a:rPr lang="sl-SI" sz="2400" dirty="0"/>
              <a:t>, Osnovna šola Ivana Cankarja Vrhnika</a:t>
            </a:r>
          </a:p>
          <a:p>
            <a:pPr marL="0" indent="0">
              <a:buNone/>
            </a:pPr>
            <a:endParaRPr lang="sl-SI" sz="2400" dirty="0"/>
          </a:p>
          <a:p>
            <a:r>
              <a:rPr lang="sl-SI" sz="2400" b="1" dirty="0"/>
              <a:t>Ga. Anja Hajnrihar</a:t>
            </a:r>
            <a:r>
              <a:rPr lang="sl-SI" sz="2400" dirty="0"/>
              <a:t>, Osnovna šola Antona Tomaža Linharta Radovljica</a:t>
            </a:r>
          </a:p>
          <a:p>
            <a:endParaRPr lang="sl-SI" dirty="0"/>
          </a:p>
        </p:txBody>
      </p:sp>
      <p:cxnSp>
        <p:nvCxnSpPr>
          <p:cNvPr id="13"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l-SI"/>
          </a:p>
        </p:txBody>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l-SI"/>
          </a:p>
        </p:txBody>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l-SI"/>
          </a:p>
        </p:txBody>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l-SI"/>
          </a:p>
        </p:txBody>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l-SI"/>
          </a:p>
        </p:txBody>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l-SI"/>
          </a:p>
        </p:txBody>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l-SI"/>
          </a:p>
        </p:txBody>
      </p:sp>
    </p:spTree>
    <p:extLst>
      <p:ext uri="{BB962C8B-B14F-4D97-AF65-F5344CB8AC3E}">
        <p14:creationId xmlns:p14="http://schemas.microsoft.com/office/powerpoint/2010/main" val="2762267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FE4BCCE-1037-6718-481A-A61BE56BC49D}"/>
              </a:ext>
            </a:extLst>
          </p:cNvPr>
          <p:cNvSpPr>
            <a:spLocks noGrp="1"/>
          </p:cNvSpPr>
          <p:nvPr>
            <p:ph type="title"/>
          </p:nvPr>
        </p:nvSpPr>
        <p:spPr>
          <a:xfrm>
            <a:off x="677334" y="609600"/>
            <a:ext cx="8596668" cy="1320800"/>
          </a:xfrm>
        </p:spPr>
        <p:txBody>
          <a:bodyPr anchor="t">
            <a:normAutofit/>
          </a:bodyPr>
          <a:lstStyle/>
          <a:p>
            <a:r>
              <a:rPr lang="sl-SI" b="1" dirty="0">
                <a:solidFill>
                  <a:srgbClr val="FF0000"/>
                </a:solidFill>
              </a:rPr>
              <a:t>PREVZEM ELEKTRONSKO ODDANE PRIJAVNICE NA SŠ</a:t>
            </a:r>
            <a:endParaRPr lang="sl-SI" dirty="0">
              <a:solidFill>
                <a:srgbClr val="FF0000"/>
              </a:solidFill>
            </a:endParaRPr>
          </a:p>
        </p:txBody>
      </p:sp>
      <p:sp>
        <p:nvSpPr>
          <p:cNvPr id="3" name="Označba mesta vsebine 2">
            <a:extLst>
              <a:ext uri="{FF2B5EF4-FFF2-40B4-BE49-F238E27FC236}">
                <a16:creationId xmlns:a16="http://schemas.microsoft.com/office/drawing/2014/main" id="{8F69A859-A328-BA03-33C5-EFFB8CC4C7E9}"/>
              </a:ext>
            </a:extLst>
          </p:cNvPr>
          <p:cNvSpPr>
            <a:spLocks noGrp="1"/>
          </p:cNvSpPr>
          <p:nvPr>
            <p:ph idx="1"/>
          </p:nvPr>
        </p:nvSpPr>
        <p:spPr>
          <a:xfrm>
            <a:off x="6336286" y="2160589"/>
            <a:ext cx="3503749" cy="3880773"/>
          </a:xfrm>
        </p:spPr>
        <p:txBody>
          <a:bodyPr>
            <a:normAutofit/>
          </a:bodyPr>
          <a:lstStyle/>
          <a:p>
            <a:r>
              <a:rPr lang="sl-SI" sz="2300" dirty="0">
                <a:solidFill>
                  <a:schemeClr val="tx1"/>
                </a:solidFill>
              </a:rPr>
              <a:t>Ko bo srednja šola prejela podpisano prijavnico, ki je bila elektronsko oddana, </a:t>
            </a:r>
            <a:r>
              <a:rPr lang="sl-SI" sz="2300" dirty="0">
                <a:solidFill>
                  <a:srgbClr val="7030A0"/>
                </a:solidFill>
              </a:rPr>
              <a:t>bo s kodo</a:t>
            </a:r>
            <a:r>
              <a:rPr lang="sl-SI" sz="2300" dirty="0">
                <a:solidFill>
                  <a:schemeClr val="tx1"/>
                </a:solidFill>
              </a:rPr>
              <a:t>, ki se bo izpisala na prijavnici, </a:t>
            </a:r>
            <a:r>
              <a:rPr lang="sl-SI" sz="2300" dirty="0">
                <a:solidFill>
                  <a:srgbClr val="7030A0"/>
                </a:solidFill>
              </a:rPr>
              <a:t>prevzela vse podatke kandidata </a:t>
            </a:r>
            <a:r>
              <a:rPr lang="sl-SI" sz="2300" dirty="0">
                <a:solidFill>
                  <a:schemeClr val="tx1"/>
                </a:solidFill>
              </a:rPr>
              <a:t>in takrat bo kandidat prijavljen na program. </a:t>
            </a:r>
          </a:p>
          <a:p>
            <a:endParaRPr lang="sl-SI" dirty="0"/>
          </a:p>
          <a:p>
            <a:pPr marL="0" indent="0">
              <a:buNone/>
            </a:pPr>
            <a:endParaRPr lang="sl-SI" dirty="0"/>
          </a:p>
          <a:p>
            <a:endParaRPr lang="sl-SI" dirty="0"/>
          </a:p>
          <a:p>
            <a:endParaRPr lang="sl-SI" dirty="0"/>
          </a:p>
        </p:txBody>
      </p:sp>
      <p:pic>
        <p:nvPicPr>
          <p:cNvPr id="6" name="Slika 5">
            <a:extLst>
              <a:ext uri="{FF2B5EF4-FFF2-40B4-BE49-F238E27FC236}">
                <a16:creationId xmlns:a16="http://schemas.microsoft.com/office/drawing/2014/main" id="{9C027755-4BC8-0CA7-FF5E-B2EF7180268F}"/>
              </a:ext>
            </a:extLst>
          </p:cNvPr>
          <p:cNvPicPr>
            <a:picLocks noChangeAspect="1"/>
          </p:cNvPicPr>
          <p:nvPr/>
        </p:nvPicPr>
        <p:blipFill>
          <a:blip r:embed="rId2"/>
          <a:srcRect r="3" b="15035"/>
          <a:stretch/>
        </p:blipFill>
        <p:spPr>
          <a:xfrm>
            <a:off x="677334" y="2159331"/>
            <a:ext cx="5423429" cy="3882362"/>
          </a:xfrm>
          <a:prstGeom prst="rect">
            <a:avLst/>
          </a:prstGeom>
        </p:spPr>
      </p:pic>
    </p:spTree>
    <p:extLst>
      <p:ext uri="{BB962C8B-B14F-4D97-AF65-F5344CB8AC3E}">
        <p14:creationId xmlns:p14="http://schemas.microsoft.com/office/powerpoint/2010/main" val="37930543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75A0092-C32D-9635-F14B-EE9B5999B3AE}"/>
              </a:ext>
            </a:extLst>
          </p:cNvPr>
          <p:cNvSpPr>
            <a:spLocks noGrp="1"/>
          </p:cNvSpPr>
          <p:nvPr>
            <p:ph type="title"/>
          </p:nvPr>
        </p:nvSpPr>
        <p:spPr>
          <a:xfrm>
            <a:off x="677334" y="609600"/>
            <a:ext cx="8596668" cy="1320800"/>
          </a:xfrm>
        </p:spPr>
        <p:txBody>
          <a:bodyPr anchor="t">
            <a:normAutofit/>
          </a:bodyPr>
          <a:lstStyle/>
          <a:p>
            <a:r>
              <a:rPr lang="sl-SI" b="1" dirty="0">
                <a:solidFill>
                  <a:srgbClr val="FF0000"/>
                </a:solidFill>
              </a:rPr>
              <a:t>POSTOPEK PRENOSA PRIJAVNICE</a:t>
            </a:r>
            <a:endParaRPr lang="sl-SI" dirty="0">
              <a:solidFill>
                <a:srgbClr val="FF0000"/>
              </a:solidFill>
            </a:endParaRPr>
          </a:p>
        </p:txBody>
      </p:sp>
      <p:sp>
        <p:nvSpPr>
          <p:cNvPr id="3" name="Označba mesta vsebine 2">
            <a:extLst>
              <a:ext uri="{FF2B5EF4-FFF2-40B4-BE49-F238E27FC236}">
                <a16:creationId xmlns:a16="http://schemas.microsoft.com/office/drawing/2014/main" id="{196D93FE-BA26-4A9D-8F69-10B9A6CC8CEF}"/>
              </a:ext>
            </a:extLst>
          </p:cNvPr>
          <p:cNvSpPr>
            <a:spLocks noGrp="1"/>
          </p:cNvSpPr>
          <p:nvPr>
            <p:ph idx="1"/>
          </p:nvPr>
        </p:nvSpPr>
        <p:spPr>
          <a:xfrm>
            <a:off x="677333" y="1326995"/>
            <a:ext cx="7483650" cy="4921405"/>
          </a:xfrm>
        </p:spPr>
        <p:txBody>
          <a:bodyPr>
            <a:noAutofit/>
          </a:bodyPr>
          <a:lstStyle/>
          <a:p>
            <a:pPr>
              <a:lnSpc>
                <a:spcPct val="90000"/>
              </a:lnSpc>
            </a:pPr>
            <a:r>
              <a:rPr lang="sl-SI" b="1" dirty="0"/>
              <a:t>Kandidat, ki bi želel prenesti prijavnico, mora to storiti najkasneje do </a:t>
            </a:r>
            <a:r>
              <a:rPr lang="sl-SI" b="1" dirty="0">
                <a:solidFill>
                  <a:srgbClr val="FF0000"/>
                </a:solidFill>
              </a:rPr>
              <a:t>6. maja 2026, do 15. ure</a:t>
            </a:r>
            <a:r>
              <a:rPr lang="sl-SI" b="1" dirty="0"/>
              <a:t>.</a:t>
            </a:r>
          </a:p>
          <a:p>
            <a:pPr>
              <a:lnSpc>
                <a:spcPct val="90000"/>
              </a:lnSpc>
            </a:pPr>
            <a:r>
              <a:rPr lang="sl-SI" dirty="0"/>
              <a:t>Postopek prenosa bo letos potekal: </a:t>
            </a:r>
          </a:p>
          <a:p>
            <a:pPr lvl="1">
              <a:lnSpc>
                <a:spcPct val="90000"/>
              </a:lnSpc>
            </a:pPr>
            <a:r>
              <a:rPr lang="sl-SI" sz="1800" b="1" dirty="0"/>
              <a:t>enako kot lansko leto, če je kandidat oddal ročno izpolnjeno prijavnico </a:t>
            </a:r>
            <a:r>
              <a:rPr lang="sl-SI" sz="1800" dirty="0"/>
              <a:t>(lahko jo osebno dvigne na prvi šoli in odnese na drugo šolo oz. v drug program, lahko pa to stori preko elektronske pošte svetovalnega delavca srednje šole, kjer ima prvotno oddano prijavnico (ta postopek je podrobno opisan na spletni strani MVI na naslovu: </a:t>
            </a:r>
            <a:r>
              <a:rPr lang="sl-SI" sz="1800" dirty="0">
                <a:solidFill>
                  <a:srgbClr val="00B0F0"/>
                </a:solidFill>
                <a:hlinkClick r:id="rId2">
                  <a:extLst>
                    <a:ext uri="{A12FA001-AC4F-418D-AE19-62706E023703}">
                      <ahyp:hlinkClr xmlns:ahyp="http://schemas.microsoft.com/office/drawing/2018/hyperlinkcolor" val="tx"/>
                    </a:ext>
                  </a:extLst>
                </a:hlinkClick>
              </a:rPr>
              <a:t>Vpis v srednjo šolo | GOV.SI</a:t>
            </a:r>
            <a:r>
              <a:rPr lang="sl-SI" sz="1800" dirty="0">
                <a:solidFill>
                  <a:srgbClr val="00B0F0"/>
                </a:solidFill>
              </a:rPr>
              <a:t> </a:t>
            </a:r>
            <a:r>
              <a:rPr lang="sl-SI" sz="1800" dirty="0"/>
              <a:t>kjer je objavljen tudi </a:t>
            </a:r>
            <a:r>
              <a:rPr lang="sl-SI" sz="1800" b="1" dirty="0"/>
              <a:t>obrazec za prenos prijavnice</a:t>
            </a:r>
            <a:r>
              <a:rPr lang="sl-SI" sz="1800" dirty="0"/>
              <a:t> in </a:t>
            </a:r>
            <a:r>
              <a:rPr lang="sl-SI" sz="1800" b="1" dirty="0"/>
              <a:t>seznam kontaktnih podatkov svetovalnih delavcev SŠ;</a:t>
            </a:r>
          </a:p>
          <a:p>
            <a:pPr lvl="1">
              <a:lnSpc>
                <a:spcPct val="90000"/>
              </a:lnSpc>
            </a:pPr>
            <a:r>
              <a:rPr lang="sl-SI" sz="1800" dirty="0"/>
              <a:t>če bo kandidat </a:t>
            </a:r>
            <a:r>
              <a:rPr lang="sl-SI" sz="1800" b="1" dirty="0"/>
              <a:t>oddal prijavnico elektronsko</a:t>
            </a:r>
            <a:r>
              <a:rPr lang="sl-SI" sz="1800" dirty="0"/>
              <a:t>, bo prenos prijavnice lahko izvedel na enak način, kot je oddal prvotno prijavnico preko vpisne aplikacije, do katere bo dostopal na spletni strani MVI: </a:t>
            </a:r>
            <a:r>
              <a:rPr lang="sl-SI" sz="2000" dirty="0">
                <a:hlinkClick r:id="rId2"/>
              </a:rPr>
              <a:t>Vpis v srednjo šolo | GOV.SI</a:t>
            </a:r>
            <a:r>
              <a:rPr lang="sl-SI" sz="2000" dirty="0"/>
              <a:t>. </a:t>
            </a:r>
            <a:r>
              <a:rPr lang="sl-SI" sz="1800" dirty="0"/>
              <a:t>Tudi to mora </a:t>
            </a:r>
            <a:r>
              <a:rPr lang="sl-SI" sz="1800" b="1" dirty="0">
                <a:solidFill>
                  <a:srgbClr val="FF0000"/>
                </a:solidFill>
              </a:rPr>
              <a:t>natisniti, podpisati in poslati na drugo šolo</a:t>
            </a:r>
            <a:r>
              <a:rPr lang="sl-SI" sz="1800" dirty="0"/>
              <a:t>, prvotna SŠ je o prenosu obveščena.</a:t>
            </a:r>
          </a:p>
        </p:txBody>
      </p:sp>
      <p:pic>
        <p:nvPicPr>
          <p:cNvPr id="5" name="Slika 4">
            <a:extLst>
              <a:ext uri="{FF2B5EF4-FFF2-40B4-BE49-F238E27FC236}">
                <a16:creationId xmlns:a16="http://schemas.microsoft.com/office/drawing/2014/main" id="{4EB7B878-EA78-AA5F-E6B3-F1DF0DCD5CBC}"/>
              </a:ext>
            </a:extLst>
          </p:cNvPr>
          <p:cNvPicPr>
            <a:picLocks noChangeAspect="1"/>
          </p:cNvPicPr>
          <p:nvPr/>
        </p:nvPicPr>
        <p:blipFill>
          <a:blip r:embed="rId3"/>
          <a:stretch>
            <a:fillRect/>
          </a:stretch>
        </p:blipFill>
        <p:spPr>
          <a:xfrm>
            <a:off x="8160983" y="1003611"/>
            <a:ext cx="3805245" cy="4437070"/>
          </a:xfrm>
          <a:prstGeom prst="rect">
            <a:avLst/>
          </a:prstGeom>
        </p:spPr>
      </p:pic>
    </p:spTree>
    <p:extLst>
      <p:ext uri="{BB962C8B-B14F-4D97-AF65-F5344CB8AC3E}">
        <p14:creationId xmlns:p14="http://schemas.microsoft.com/office/powerpoint/2010/main" val="9952618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706AD31-97EE-4541-A881-A28A762D5826}"/>
              </a:ext>
            </a:extLst>
          </p:cNvPr>
          <p:cNvSpPr>
            <a:spLocks noGrp="1"/>
          </p:cNvSpPr>
          <p:nvPr>
            <p:ph type="title"/>
          </p:nvPr>
        </p:nvSpPr>
        <p:spPr>
          <a:xfrm>
            <a:off x="677333" y="609600"/>
            <a:ext cx="10104397" cy="954024"/>
          </a:xfrm>
        </p:spPr>
        <p:txBody>
          <a:bodyPr>
            <a:normAutofit fontScale="90000"/>
          </a:bodyPr>
          <a:lstStyle/>
          <a:p>
            <a:pPr algn="ctr"/>
            <a:r>
              <a:rPr lang="sl-SI" b="1" dirty="0">
                <a:solidFill>
                  <a:srgbClr val="FF0000"/>
                </a:solidFill>
              </a:rPr>
              <a:t>NOVE FUNKCIONALNOSTI VPISNE APLIKACIJE - </a:t>
            </a:r>
            <a:r>
              <a:rPr lang="sl-SI" b="1" dirty="0">
                <a:solidFill>
                  <a:srgbClr val="00B0F0"/>
                </a:solidFill>
              </a:rPr>
              <a:t>PRIJAVNICA</a:t>
            </a:r>
          </a:p>
        </p:txBody>
      </p:sp>
      <p:sp>
        <p:nvSpPr>
          <p:cNvPr id="3" name="Označba mesta vsebine 2">
            <a:extLst>
              <a:ext uri="{FF2B5EF4-FFF2-40B4-BE49-F238E27FC236}">
                <a16:creationId xmlns:a16="http://schemas.microsoft.com/office/drawing/2014/main" id="{FB056C1C-BCED-32BB-E13F-EBB8ECB05D51}"/>
              </a:ext>
            </a:extLst>
          </p:cNvPr>
          <p:cNvSpPr>
            <a:spLocks noGrp="1"/>
          </p:cNvSpPr>
          <p:nvPr>
            <p:ph idx="1"/>
          </p:nvPr>
        </p:nvSpPr>
        <p:spPr>
          <a:xfrm>
            <a:off x="677333" y="1760561"/>
            <a:ext cx="10445591" cy="4913194"/>
          </a:xfrm>
        </p:spPr>
        <p:txBody>
          <a:bodyPr>
            <a:normAutofit lnSpcReduction="10000"/>
          </a:bodyPr>
          <a:lstStyle/>
          <a:p>
            <a:r>
              <a:rPr lang="sl-SI" dirty="0">
                <a:solidFill>
                  <a:schemeClr val="tx1"/>
                </a:solidFill>
              </a:rPr>
              <a:t>Pri vnašanju podatkov na prijavnici naslednje funkcionalne izboljšave:</a:t>
            </a:r>
          </a:p>
          <a:p>
            <a:pPr lvl="1"/>
            <a:r>
              <a:rPr lang="sl-SI" sz="1800" dirty="0">
                <a:solidFill>
                  <a:schemeClr val="tx1"/>
                </a:solidFill>
              </a:rPr>
              <a:t>izvedena bo </a:t>
            </a:r>
            <a:r>
              <a:rPr lang="sl-SI" sz="1800" b="1" dirty="0">
                <a:solidFill>
                  <a:schemeClr val="tx1"/>
                </a:solidFill>
              </a:rPr>
              <a:t>kontrola podatkov med datumom rojstva in </a:t>
            </a:r>
            <a:r>
              <a:rPr lang="sl-SI" sz="1800" dirty="0">
                <a:solidFill>
                  <a:schemeClr val="tx1"/>
                </a:solidFill>
              </a:rPr>
              <a:t>vnosom podatka za </a:t>
            </a:r>
            <a:r>
              <a:rPr lang="sl-SI" sz="1800" b="1" dirty="0">
                <a:solidFill>
                  <a:schemeClr val="tx1"/>
                </a:solidFill>
              </a:rPr>
              <a:t>EMŠO</a:t>
            </a:r>
            <a:r>
              <a:rPr lang="sl-SI" sz="1800" dirty="0">
                <a:solidFill>
                  <a:schemeClr val="tx1"/>
                </a:solidFill>
              </a:rPr>
              <a:t> (če bo obstajal), sicer bo opozorilo, da je napaka;</a:t>
            </a:r>
          </a:p>
          <a:p>
            <a:pPr lvl="1"/>
            <a:r>
              <a:rPr lang="sl-SI" sz="1800" b="1" dirty="0">
                <a:solidFill>
                  <a:schemeClr val="tx1"/>
                </a:solidFill>
              </a:rPr>
              <a:t>naziv občine</a:t>
            </a:r>
            <a:r>
              <a:rPr lang="sl-SI" sz="1800" dirty="0">
                <a:solidFill>
                  <a:schemeClr val="tx1"/>
                </a:solidFill>
              </a:rPr>
              <a:t> rojstva se izbere </a:t>
            </a:r>
            <a:r>
              <a:rPr lang="sl-SI" sz="1800" b="1" dirty="0">
                <a:solidFill>
                  <a:schemeClr val="tx1"/>
                </a:solidFill>
              </a:rPr>
              <a:t>iz spustnega seznama</a:t>
            </a:r>
            <a:r>
              <a:rPr lang="sl-SI" sz="1800" dirty="0">
                <a:solidFill>
                  <a:schemeClr val="tx1"/>
                </a:solidFill>
              </a:rPr>
              <a:t>, če občine ni na seznamu, omogočen </a:t>
            </a:r>
            <a:r>
              <a:rPr lang="sl-SI" sz="1800" b="1" dirty="0">
                <a:solidFill>
                  <a:schemeClr val="tx1"/>
                </a:solidFill>
              </a:rPr>
              <a:t>prosti vnos</a:t>
            </a:r>
            <a:r>
              <a:rPr lang="sl-SI" sz="1800" dirty="0">
                <a:solidFill>
                  <a:schemeClr val="tx1"/>
                </a:solidFill>
              </a:rPr>
              <a:t>;</a:t>
            </a:r>
          </a:p>
          <a:p>
            <a:pPr lvl="1"/>
            <a:r>
              <a:rPr lang="sl-SI" sz="1800" b="1" dirty="0">
                <a:solidFill>
                  <a:schemeClr val="tx1"/>
                </a:solidFill>
              </a:rPr>
              <a:t>državljanstvo iz šifranta</a:t>
            </a:r>
            <a:r>
              <a:rPr lang="sl-SI" sz="1800" dirty="0">
                <a:solidFill>
                  <a:schemeClr val="tx1"/>
                </a:solidFill>
              </a:rPr>
              <a:t>, če ga ni v šifrantu, </a:t>
            </a:r>
            <a:r>
              <a:rPr lang="sl-SI" sz="1800" b="1" dirty="0">
                <a:solidFill>
                  <a:schemeClr val="tx1"/>
                </a:solidFill>
              </a:rPr>
              <a:t>omogočen ročni vnos;</a:t>
            </a:r>
            <a:endParaRPr lang="sl-SI" sz="1800" dirty="0">
              <a:solidFill>
                <a:schemeClr val="tx1"/>
              </a:solidFill>
            </a:endParaRPr>
          </a:p>
          <a:p>
            <a:pPr lvl="1"/>
            <a:r>
              <a:rPr lang="sl-SI" sz="1800" dirty="0">
                <a:solidFill>
                  <a:schemeClr val="tx1"/>
                </a:solidFill>
              </a:rPr>
              <a:t>omogočen vnos </a:t>
            </a:r>
            <a:r>
              <a:rPr lang="sl-SI" sz="1800" b="1" u="sng" dirty="0">
                <a:solidFill>
                  <a:schemeClr val="tx1"/>
                </a:solidFill>
              </a:rPr>
              <a:t>samo</a:t>
            </a:r>
            <a:r>
              <a:rPr lang="sl-SI" sz="1800" b="1" dirty="0">
                <a:solidFill>
                  <a:schemeClr val="tx1"/>
                </a:solidFill>
              </a:rPr>
              <a:t> začasnega bivališča</a:t>
            </a:r>
            <a:r>
              <a:rPr lang="sl-SI" sz="1800" dirty="0">
                <a:solidFill>
                  <a:schemeClr val="tx1"/>
                </a:solidFill>
              </a:rPr>
              <a:t>;</a:t>
            </a:r>
          </a:p>
          <a:p>
            <a:pPr lvl="1"/>
            <a:r>
              <a:rPr lang="sl-SI" sz="1800" dirty="0">
                <a:solidFill>
                  <a:schemeClr val="tx1"/>
                </a:solidFill>
              </a:rPr>
              <a:t>omogočeno bo brisanje podatkov; </a:t>
            </a:r>
          </a:p>
          <a:p>
            <a:pPr lvl="1"/>
            <a:r>
              <a:rPr lang="sl-SI" sz="1800" dirty="0">
                <a:solidFill>
                  <a:schemeClr val="tx1"/>
                </a:solidFill>
              </a:rPr>
              <a:t>dodana možnost “</a:t>
            </a:r>
            <a:r>
              <a:rPr lang="sl-SI" sz="1800" b="1" dirty="0">
                <a:solidFill>
                  <a:schemeClr val="tx1"/>
                </a:solidFill>
              </a:rPr>
              <a:t>NI PODATKA” za vnos e-pošte in telefona;</a:t>
            </a:r>
            <a:endParaRPr lang="sl-SI" sz="1800" dirty="0">
              <a:solidFill>
                <a:schemeClr val="tx1"/>
              </a:solidFill>
            </a:endParaRPr>
          </a:p>
          <a:p>
            <a:pPr lvl="1"/>
            <a:r>
              <a:rPr lang="sl-SI" sz="1800" dirty="0">
                <a:solidFill>
                  <a:schemeClr val="tx1"/>
                </a:solidFill>
              </a:rPr>
              <a:t>ročni vnos OŠ v tujini bo pravilno izpisal na prijavnici tudi občino OŠ (sedaj napaka, saj izpiše: "ni podatka šifre za občino“);</a:t>
            </a:r>
          </a:p>
          <a:p>
            <a:pPr lvl="1"/>
            <a:r>
              <a:rPr lang="sl-SI" sz="1800" dirty="0">
                <a:solidFill>
                  <a:schemeClr val="tx1"/>
                </a:solidFill>
              </a:rPr>
              <a:t>pri rubriki o izobraževanju v OŠ je že dodan gumb »Ni podatka OŠ«, dodana bo tudi možnost </a:t>
            </a:r>
            <a:r>
              <a:rPr lang="sl-SI" sz="1800" b="1" dirty="0">
                <a:solidFill>
                  <a:schemeClr val="tx1"/>
                </a:solidFill>
              </a:rPr>
              <a:t>prevzema podatkov na podlagi EMŠO iz OŠ modula</a:t>
            </a:r>
            <a:r>
              <a:rPr lang="sl-SI" sz="1800" dirty="0">
                <a:solidFill>
                  <a:schemeClr val="tx1"/>
                </a:solidFill>
              </a:rPr>
              <a:t>, in sicer za ime in sedež OŠ in občino OŠ.</a:t>
            </a:r>
          </a:p>
          <a:p>
            <a:endParaRPr lang="sl-SI" dirty="0">
              <a:solidFill>
                <a:schemeClr val="tx1"/>
              </a:solidFill>
            </a:endParaRPr>
          </a:p>
          <a:p>
            <a:endParaRPr lang="sl-SI" dirty="0"/>
          </a:p>
        </p:txBody>
      </p:sp>
    </p:spTree>
    <p:extLst>
      <p:ext uri="{BB962C8B-B14F-4D97-AF65-F5344CB8AC3E}">
        <p14:creationId xmlns:p14="http://schemas.microsoft.com/office/powerpoint/2010/main" val="37479081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7F627A2-8151-9D64-1E04-DA09BBC17EFE}"/>
              </a:ext>
            </a:extLst>
          </p:cNvPr>
          <p:cNvSpPr>
            <a:spLocks noGrp="1"/>
          </p:cNvSpPr>
          <p:nvPr>
            <p:ph type="title"/>
          </p:nvPr>
        </p:nvSpPr>
        <p:spPr>
          <a:xfrm>
            <a:off x="677333" y="609600"/>
            <a:ext cx="10363706" cy="1041779"/>
          </a:xfrm>
        </p:spPr>
        <p:txBody>
          <a:bodyPr>
            <a:normAutofit fontScale="90000"/>
          </a:bodyPr>
          <a:lstStyle/>
          <a:p>
            <a:pPr algn="ctr"/>
            <a:r>
              <a:rPr lang="sl-SI" b="1" dirty="0">
                <a:solidFill>
                  <a:srgbClr val="FF0000"/>
                </a:solidFill>
              </a:rPr>
              <a:t>NOVE FUNKCIONALNOSTI VPISNE APLIKACIJE – </a:t>
            </a:r>
            <a:r>
              <a:rPr lang="sl-SI" b="1" dirty="0">
                <a:solidFill>
                  <a:srgbClr val="00B0F0"/>
                </a:solidFill>
              </a:rPr>
              <a:t>VSTOPNA MASKA JAVNEGA DELA</a:t>
            </a:r>
            <a:endParaRPr lang="sl-SI" dirty="0">
              <a:solidFill>
                <a:srgbClr val="00B0F0"/>
              </a:solidFill>
            </a:endParaRPr>
          </a:p>
        </p:txBody>
      </p:sp>
      <p:pic>
        <p:nvPicPr>
          <p:cNvPr id="4" name="Označba mesta vsebine 3" descr="Slika, ki vsebuje besede besedilo, posnetek zaslona, številka, vzporedno&#10;&#10;Vsebina, ustvarjena z umetno inteligenco, morda ni pravilna.">
            <a:extLst>
              <a:ext uri="{FF2B5EF4-FFF2-40B4-BE49-F238E27FC236}">
                <a16:creationId xmlns:a16="http://schemas.microsoft.com/office/drawing/2014/main" id="{324F7F80-9649-CB65-971D-EDA7A4982DD9}"/>
              </a:ext>
            </a:extLst>
          </p:cNvPr>
          <p:cNvPicPr>
            <a:picLocks noGrp="1" noChangeAspect="1"/>
          </p:cNvPicPr>
          <p:nvPr>
            <p:ph idx="1"/>
          </p:nvPr>
        </p:nvPicPr>
        <p:blipFill>
          <a:blip r:embed="rId2"/>
          <a:stretch>
            <a:fillRect/>
          </a:stretch>
        </p:blipFill>
        <p:spPr>
          <a:xfrm>
            <a:off x="1951630" y="1794124"/>
            <a:ext cx="6974006" cy="4784096"/>
          </a:xfrm>
          <a:prstGeom prst="rect">
            <a:avLst/>
          </a:prstGeom>
        </p:spPr>
      </p:pic>
    </p:spTree>
    <p:extLst>
      <p:ext uri="{BB962C8B-B14F-4D97-AF65-F5344CB8AC3E}">
        <p14:creationId xmlns:p14="http://schemas.microsoft.com/office/powerpoint/2010/main" val="7511677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6E5D4EF-EBD5-67AD-B104-FFF0A5BAAA58}"/>
              </a:ext>
            </a:extLst>
          </p:cNvPr>
          <p:cNvSpPr>
            <a:spLocks noGrp="1"/>
          </p:cNvSpPr>
          <p:nvPr>
            <p:ph type="title"/>
          </p:nvPr>
        </p:nvSpPr>
        <p:spPr>
          <a:xfrm>
            <a:off x="677334" y="609600"/>
            <a:ext cx="8596668" cy="1320800"/>
          </a:xfrm>
        </p:spPr>
        <p:txBody>
          <a:bodyPr anchor="t">
            <a:normAutofit/>
          </a:bodyPr>
          <a:lstStyle/>
          <a:p>
            <a:r>
              <a:rPr lang="sl-SI" b="1" dirty="0">
                <a:solidFill>
                  <a:srgbClr val="FF0000"/>
                </a:solidFill>
              </a:rPr>
              <a:t>NOVE FUNKCIONALNOSTI VPISNE APLIKACIJE </a:t>
            </a:r>
            <a:r>
              <a:rPr lang="sl-SI" b="1" dirty="0">
                <a:solidFill>
                  <a:srgbClr val="00B0F0"/>
                </a:solidFill>
              </a:rPr>
              <a:t>– JAVNI DEL</a:t>
            </a:r>
            <a:endParaRPr lang="sl-SI" dirty="0">
              <a:solidFill>
                <a:srgbClr val="FF0000"/>
              </a:solidFill>
            </a:endParaRPr>
          </a:p>
        </p:txBody>
      </p:sp>
      <p:sp>
        <p:nvSpPr>
          <p:cNvPr id="6" name="Označba mesta vsebine 5">
            <a:extLst>
              <a:ext uri="{FF2B5EF4-FFF2-40B4-BE49-F238E27FC236}">
                <a16:creationId xmlns:a16="http://schemas.microsoft.com/office/drawing/2014/main" id="{4D92AAE3-ADE3-9BE5-5DC1-D8DAF0D05F77}"/>
              </a:ext>
            </a:extLst>
          </p:cNvPr>
          <p:cNvSpPr>
            <a:spLocks noGrp="1"/>
          </p:cNvSpPr>
          <p:nvPr>
            <p:ph idx="1"/>
          </p:nvPr>
        </p:nvSpPr>
        <p:spPr>
          <a:xfrm>
            <a:off x="677334" y="2160589"/>
            <a:ext cx="4276803" cy="4417632"/>
          </a:xfrm>
        </p:spPr>
        <p:txBody>
          <a:bodyPr>
            <a:normAutofit/>
          </a:bodyPr>
          <a:lstStyle/>
          <a:p>
            <a:r>
              <a:rPr lang="sl-SI" dirty="0"/>
              <a:t>Stanje prijavljenih kandidatov bo omogočal </a:t>
            </a:r>
            <a:r>
              <a:rPr lang="sl-SI" b="1" dirty="0"/>
              <a:t>vpogled v trenutno razvrstitev prijavljenih kandidatov po točkah.</a:t>
            </a:r>
          </a:p>
          <a:p>
            <a:r>
              <a:rPr lang="sl-SI" dirty="0"/>
              <a:t>Razvrstitev bo na voljo po rezultatih NPZ.</a:t>
            </a:r>
          </a:p>
          <a:p>
            <a:r>
              <a:rPr lang="sl-SI" dirty="0"/>
              <a:t>Razvrščeni kandidati z vsemi vnesenimi ocenami za 7. in 8. R ter oznako P (opravičeno neocenjen), brez kandidatov z oznako N (nima ocene) in tistih, ki so upravičeni do nadomestnih dosežkov na NPZ.</a:t>
            </a:r>
          </a:p>
          <a:p>
            <a:endParaRPr lang="sl-SI" dirty="0"/>
          </a:p>
        </p:txBody>
      </p:sp>
      <p:pic>
        <p:nvPicPr>
          <p:cNvPr id="7" name="Označba mesta vsebine 3" descr="Slika, ki vsebuje besede besedilo, posnetek zaslona, pisava, številka&#10;&#10;Vsebina, ustvarjena z umetno inteligenco, morda ni pravilna.">
            <a:extLst>
              <a:ext uri="{FF2B5EF4-FFF2-40B4-BE49-F238E27FC236}">
                <a16:creationId xmlns:a16="http://schemas.microsoft.com/office/drawing/2014/main" id="{16FDB123-EE77-9FE0-FB3A-FAB6614C2C76}"/>
              </a:ext>
            </a:extLst>
          </p:cNvPr>
          <p:cNvPicPr>
            <a:picLocks noChangeAspect="1"/>
          </p:cNvPicPr>
          <p:nvPr/>
        </p:nvPicPr>
        <p:blipFill>
          <a:blip r:embed="rId2"/>
          <a:stretch>
            <a:fillRect/>
          </a:stretch>
        </p:blipFill>
        <p:spPr>
          <a:xfrm>
            <a:off x="5376580" y="2159331"/>
            <a:ext cx="4477104" cy="4418890"/>
          </a:xfrm>
          <a:prstGeom prst="rect">
            <a:avLst/>
          </a:prstGeom>
        </p:spPr>
      </p:pic>
    </p:spTree>
    <p:extLst>
      <p:ext uri="{BB962C8B-B14F-4D97-AF65-F5344CB8AC3E}">
        <p14:creationId xmlns:p14="http://schemas.microsoft.com/office/powerpoint/2010/main" val="6926829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780AA0D-9D26-7AB2-D0CC-4DDB1DE798CA}"/>
              </a:ext>
            </a:extLst>
          </p:cNvPr>
          <p:cNvSpPr>
            <a:spLocks noGrp="1"/>
          </p:cNvSpPr>
          <p:nvPr>
            <p:ph type="title"/>
          </p:nvPr>
        </p:nvSpPr>
        <p:spPr>
          <a:xfrm>
            <a:off x="677333" y="609600"/>
            <a:ext cx="9381067" cy="809767"/>
          </a:xfrm>
        </p:spPr>
        <p:txBody>
          <a:bodyPr>
            <a:normAutofit fontScale="90000"/>
          </a:bodyPr>
          <a:lstStyle/>
          <a:p>
            <a:pPr algn="ctr"/>
            <a:r>
              <a:rPr lang="sl-SI" b="1" dirty="0">
                <a:solidFill>
                  <a:srgbClr val="FF0000"/>
                </a:solidFill>
              </a:rPr>
              <a:t>NOVE FUNKCIONALNOSTI VPISNE APLIKACIJE – </a:t>
            </a:r>
            <a:r>
              <a:rPr lang="sl-SI" b="1" dirty="0">
                <a:solidFill>
                  <a:srgbClr val="00B0F0"/>
                </a:solidFill>
              </a:rPr>
              <a:t>ZA SŠ </a:t>
            </a:r>
            <a:endParaRPr lang="sl-SI" dirty="0">
              <a:solidFill>
                <a:srgbClr val="00B0F0"/>
              </a:solidFill>
            </a:endParaRPr>
          </a:p>
        </p:txBody>
      </p:sp>
      <p:sp>
        <p:nvSpPr>
          <p:cNvPr id="3" name="Označba mesta vsebine 2">
            <a:extLst>
              <a:ext uri="{FF2B5EF4-FFF2-40B4-BE49-F238E27FC236}">
                <a16:creationId xmlns:a16="http://schemas.microsoft.com/office/drawing/2014/main" id="{406A8E54-C637-4F38-2432-EBD0F74C4ED1}"/>
              </a:ext>
            </a:extLst>
          </p:cNvPr>
          <p:cNvSpPr>
            <a:spLocks noGrp="1"/>
          </p:cNvSpPr>
          <p:nvPr>
            <p:ph idx="1"/>
          </p:nvPr>
        </p:nvSpPr>
        <p:spPr>
          <a:xfrm>
            <a:off x="677333" y="1569493"/>
            <a:ext cx="10445592" cy="5090614"/>
          </a:xfrm>
        </p:spPr>
        <p:txBody>
          <a:bodyPr>
            <a:normAutofit fontScale="92500" lnSpcReduction="20000"/>
          </a:bodyPr>
          <a:lstStyle/>
          <a:p>
            <a:pPr algn="just"/>
            <a:r>
              <a:rPr lang="sl-SI" sz="2500" dirty="0"/>
              <a:t>Nov navigacijski meni – </a:t>
            </a:r>
            <a:r>
              <a:rPr lang="sl-SI" sz="2500" b="1" dirty="0"/>
              <a:t>možnost iskanja prijavljenega kandidata po EMŠO, imenu ali priimku;</a:t>
            </a:r>
            <a:endParaRPr lang="sl-SI" sz="2500" dirty="0"/>
          </a:p>
          <a:p>
            <a:pPr algn="just"/>
            <a:r>
              <a:rPr lang="sl-SI" sz="2500" dirty="0"/>
              <a:t>prijavljeni </a:t>
            </a:r>
            <a:r>
              <a:rPr lang="sl-SI" sz="2500" b="1" dirty="0"/>
              <a:t>kandidati </a:t>
            </a:r>
            <a:r>
              <a:rPr lang="sl-SI" sz="2500" dirty="0"/>
              <a:t>na zavihku Pregled in obdelava prijavnic </a:t>
            </a:r>
            <a:r>
              <a:rPr lang="sl-SI" sz="2500" b="1" dirty="0"/>
              <a:t>razvrščeni po točkah;</a:t>
            </a:r>
            <a:endParaRPr lang="sl-SI" sz="2500" dirty="0"/>
          </a:p>
          <a:p>
            <a:pPr algn="just"/>
            <a:r>
              <a:rPr lang="sl-SI" sz="2500" b="1" dirty="0"/>
              <a:t>SŠ opozorjena</a:t>
            </a:r>
            <a:r>
              <a:rPr lang="sl-SI" sz="2500" dirty="0"/>
              <a:t>, če je bila elektronska </a:t>
            </a:r>
            <a:r>
              <a:rPr lang="sl-SI" sz="2500" b="1" dirty="0"/>
              <a:t>prijavnica prenesena (</a:t>
            </a:r>
            <a:r>
              <a:rPr lang="sl-SI" sz="2500" dirty="0"/>
              <a:t>kdo prenesel prijavnico iz katerega programa;</a:t>
            </a:r>
          </a:p>
          <a:p>
            <a:pPr algn="just"/>
            <a:r>
              <a:rPr lang="sl-SI" sz="2500" dirty="0"/>
              <a:t>istočasno odprti dve maski: </a:t>
            </a:r>
            <a:r>
              <a:rPr lang="sl-SI" sz="2500" b="1" dirty="0"/>
              <a:t>leva stran</a:t>
            </a:r>
            <a:r>
              <a:rPr lang="sl-SI" sz="2500" dirty="0"/>
              <a:t>: prikaz seznama prijavnic, </a:t>
            </a:r>
            <a:r>
              <a:rPr lang="sl-SI" sz="2500" b="1" dirty="0"/>
              <a:t>desna stran aktivna maska v obdelavi </a:t>
            </a:r>
            <a:r>
              <a:rPr lang="sl-SI" sz="2500" dirty="0"/>
              <a:t>(hitrejše prehajanje med maskami);</a:t>
            </a:r>
          </a:p>
          <a:p>
            <a:pPr algn="just"/>
            <a:r>
              <a:rPr lang="sl-SI" sz="2500" dirty="0"/>
              <a:t>bolj jasno označeni gumbi za </a:t>
            </a:r>
            <a:r>
              <a:rPr lang="sl-SI" sz="2500" i="1" dirty="0"/>
              <a:t>„</a:t>
            </a:r>
            <a:r>
              <a:rPr lang="sl-SI" sz="2500" b="1" i="1" dirty="0"/>
              <a:t>ročno sprejet“ </a:t>
            </a:r>
            <a:r>
              <a:rPr lang="sl-SI" sz="2500" b="1" dirty="0"/>
              <a:t>in </a:t>
            </a:r>
            <a:r>
              <a:rPr lang="sl-SI" sz="2500" b="1" i="1" dirty="0"/>
              <a:t>„odjava kandidata“;</a:t>
            </a:r>
          </a:p>
          <a:p>
            <a:pPr algn="just"/>
            <a:r>
              <a:rPr lang="sl-SI" sz="2500" b="1" dirty="0"/>
              <a:t>Vnos in izpis rangov </a:t>
            </a:r>
            <a:r>
              <a:rPr lang="sl-SI" sz="2500" dirty="0"/>
              <a:t>bistveno bolj dodelan: opozorilo za navedbo programa PTI, opozorilo za preizkus nadarjenosti ali potrdilo o statusu športnika, ali zdravniško spričevalo (+izberi vrednost za morebitne dodatne točke), po vnosu rangov možno tudi popravljanje, brisanje in novo shranjevanje, potrditev zaključka vnosa rangov, izpis potrdila o rangih bistveno bolj dodelan (na izpisu več podatkov);</a:t>
            </a:r>
          </a:p>
          <a:p>
            <a:endParaRPr lang="sl-SI" dirty="0"/>
          </a:p>
        </p:txBody>
      </p:sp>
    </p:spTree>
    <p:extLst>
      <p:ext uri="{BB962C8B-B14F-4D97-AF65-F5344CB8AC3E}">
        <p14:creationId xmlns:p14="http://schemas.microsoft.com/office/powerpoint/2010/main" val="6735467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6A27103-4B71-9031-C10A-E27A45B4FFAD}"/>
              </a:ext>
            </a:extLst>
          </p:cNvPr>
          <p:cNvSpPr>
            <a:spLocks noGrp="1"/>
          </p:cNvSpPr>
          <p:nvPr>
            <p:ph type="title"/>
          </p:nvPr>
        </p:nvSpPr>
        <p:spPr>
          <a:xfrm>
            <a:off x="677334" y="609600"/>
            <a:ext cx="9967920" cy="1014484"/>
          </a:xfrm>
        </p:spPr>
        <p:txBody>
          <a:bodyPr>
            <a:normAutofit fontScale="90000"/>
          </a:bodyPr>
          <a:lstStyle/>
          <a:p>
            <a:pPr algn="ctr"/>
            <a:r>
              <a:rPr lang="sl-SI" b="1" dirty="0">
                <a:solidFill>
                  <a:srgbClr val="FF0000"/>
                </a:solidFill>
              </a:rPr>
              <a:t>NOVE FUNKCIONALNOSTI VPISNE APLIKACIJE – </a:t>
            </a:r>
            <a:br>
              <a:rPr lang="sl-SI" b="1" dirty="0">
                <a:solidFill>
                  <a:srgbClr val="FF0000"/>
                </a:solidFill>
              </a:rPr>
            </a:br>
            <a:r>
              <a:rPr lang="sl-SI" b="1" dirty="0">
                <a:solidFill>
                  <a:srgbClr val="00B0F0"/>
                </a:solidFill>
              </a:rPr>
              <a:t>ZA SŠ </a:t>
            </a:r>
            <a:endParaRPr lang="sl-SI" dirty="0">
              <a:solidFill>
                <a:srgbClr val="00B0F0"/>
              </a:solidFill>
            </a:endParaRPr>
          </a:p>
        </p:txBody>
      </p:sp>
      <p:sp>
        <p:nvSpPr>
          <p:cNvPr id="3" name="Označba mesta vsebine 2">
            <a:extLst>
              <a:ext uri="{FF2B5EF4-FFF2-40B4-BE49-F238E27FC236}">
                <a16:creationId xmlns:a16="http://schemas.microsoft.com/office/drawing/2014/main" id="{DE8AF6D0-5490-6BAF-F762-0C42338D7581}"/>
              </a:ext>
            </a:extLst>
          </p:cNvPr>
          <p:cNvSpPr>
            <a:spLocks noGrp="1"/>
          </p:cNvSpPr>
          <p:nvPr>
            <p:ph idx="1"/>
          </p:nvPr>
        </p:nvSpPr>
        <p:spPr>
          <a:xfrm>
            <a:off x="677334" y="1869743"/>
            <a:ext cx="10199932" cy="4378657"/>
          </a:xfrm>
        </p:spPr>
        <p:txBody>
          <a:bodyPr>
            <a:normAutofit/>
          </a:bodyPr>
          <a:lstStyle/>
          <a:p>
            <a:pPr algn="just"/>
            <a:r>
              <a:rPr lang="sl-SI" sz="2400" b="1" dirty="0">
                <a:solidFill>
                  <a:schemeClr val="tx1"/>
                </a:solidFill>
              </a:rPr>
              <a:t>izboljšano osveževanje in izračun mest za 1. in 2. krog </a:t>
            </a:r>
            <a:r>
              <a:rPr lang="sl-SI" sz="2400" dirty="0">
                <a:solidFill>
                  <a:schemeClr val="tx1"/>
                </a:solidFill>
              </a:rPr>
              <a:t>(po vzoru stare aplikacije);</a:t>
            </a:r>
          </a:p>
          <a:p>
            <a:pPr algn="just"/>
            <a:r>
              <a:rPr lang="sl-SI" sz="2400" dirty="0">
                <a:solidFill>
                  <a:schemeClr val="tx1"/>
                </a:solidFill>
              </a:rPr>
              <a:t>po izvedbi 2. kroga izbirnega postopka </a:t>
            </a:r>
            <a:r>
              <a:rPr lang="sl-SI" sz="2400" b="1" dirty="0">
                <a:solidFill>
                  <a:schemeClr val="tx1"/>
                </a:solidFill>
              </a:rPr>
              <a:t>bolj jasno označeni </a:t>
            </a:r>
            <a:r>
              <a:rPr lang="sl-SI" sz="2400" b="1" i="1" dirty="0">
                <a:solidFill>
                  <a:schemeClr val="tx1"/>
                </a:solidFill>
              </a:rPr>
              <a:t>„</a:t>
            </a:r>
            <a:r>
              <a:rPr lang="sl-SI" sz="2400" i="1" dirty="0">
                <a:solidFill>
                  <a:schemeClr val="tx1"/>
                </a:solidFill>
              </a:rPr>
              <a:t>sprejeti kandidati“, „sprejeti kandidati od drugje</a:t>
            </a:r>
            <a:r>
              <a:rPr lang="sl-SI" sz="2400" i="1">
                <a:solidFill>
                  <a:schemeClr val="tx1"/>
                </a:solidFill>
              </a:rPr>
              <a:t>“, „sprejeti </a:t>
            </a:r>
            <a:r>
              <a:rPr lang="sl-SI" sz="2400" i="1" dirty="0">
                <a:solidFill>
                  <a:schemeClr val="tx1"/>
                </a:solidFill>
              </a:rPr>
              <a:t>kandidati drugam“, „nesprejeti“; </a:t>
            </a:r>
          </a:p>
          <a:p>
            <a:pPr algn="just"/>
            <a:r>
              <a:rPr lang="sl-SI" sz="2400" dirty="0">
                <a:solidFill>
                  <a:schemeClr val="tx1"/>
                </a:solidFill>
              </a:rPr>
              <a:t>dodelani izpisi v skladu z zakonodajo;</a:t>
            </a:r>
          </a:p>
          <a:p>
            <a:pPr algn="just"/>
            <a:r>
              <a:rPr lang="sl-SI" sz="2400" dirty="0">
                <a:solidFill>
                  <a:schemeClr val="tx1"/>
                </a:solidFill>
              </a:rPr>
              <a:t>že popravljen </a:t>
            </a:r>
            <a:r>
              <a:rPr lang="sl-SI" sz="2400" b="1" dirty="0">
                <a:solidFill>
                  <a:schemeClr val="tx1"/>
                </a:solidFill>
              </a:rPr>
              <a:t>vnos decimalne številke na zavihku Ocene </a:t>
            </a:r>
            <a:r>
              <a:rPr lang="sl-SI" sz="2400" dirty="0">
                <a:solidFill>
                  <a:schemeClr val="tx1"/>
                </a:solidFill>
              </a:rPr>
              <a:t>v rubriko o oceni uspeha na zaključnem izpitu pri vpisu v PTI, urejene prijavnice za vpis v PT in MT (brez dosežkov na NPZ, ureditev ostalih rubrik, ki niso aktualne za te vrste programov).</a:t>
            </a:r>
          </a:p>
        </p:txBody>
      </p:sp>
    </p:spTree>
    <p:extLst>
      <p:ext uri="{BB962C8B-B14F-4D97-AF65-F5344CB8AC3E}">
        <p14:creationId xmlns:p14="http://schemas.microsoft.com/office/powerpoint/2010/main" val="651552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ext uri="{D42A27DB-BD31-4B8C-83A1-F6EECF244321}">
                <p14:modId xmlns:p14="http://schemas.microsoft.com/office/powerpoint/2010/main" val="3279371236"/>
              </p:ext>
            </p:extLst>
          </p:nvPr>
        </p:nvGraphicFramePr>
        <p:xfrm>
          <a:off x="400950" y="210312"/>
          <a:ext cx="9282546" cy="6355080"/>
        </p:xfrm>
        <a:graphic>
          <a:graphicData uri="http://schemas.openxmlformats.org/drawingml/2006/table">
            <a:tbl>
              <a:tblPr firstRow="1">
                <a:tableStyleId>{5C22544A-7EE6-4342-B048-85BDC9FD1C3A}</a:tableStyleId>
              </a:tblPr>
              <a:tblGrid>
                <a:gridCol w="2358680">
                  <a:extLst>
                    <a:ext uri="{9D8B030D-6E8A-4147-A177-3AD203B41FA5}">
                      <a16:colId xmlns:a16="http://schemas.microsoft.com/office/drawing/2014/main" val="20000"/>
                    </a:ext>
                  </a:extLst>
                </a:gridCol>
                <a:gridCol w="1676044">
                  <a:extLst>
                    <a:ext uri="{9D8B030D-6E8A-4147-A177-3AD203B41FA5}">
                      <a16:colId xmlns:a16="http://schemas.microsoft.com/office/drawing/2014/main" val="20001"/>
                    </a:ext>
                  </a:extLst>
                </a:gridCol>
                <a:gridCol w="1395191">
                  <a:extLst>
                    <a:ext uri="{9D8B030D-6E8A-4147-A177-3AD203B41FA5}">
                      <a16:colId xmlns:a16="http://schemas.microsoft.com/office/drawing/2014/main" val="20002"/>
                    </a:ext>
                  </a:extLst>
                </a:gridCol>
                <a:gridCol w="1379337">
                  <a:extLst>
                    <a:ext uri="{9D8B030D-6E8A-4147-A177-3AD203B41FA5}">
                      <a16:colId xmlns:a16="http://schemas.microsoft.com/office/drawing/2014/main" val="20003"/>
                    </a:ext>
                  </a:extLst>
                </a:gridCol>
                <a:gridCol w="2473294">
                  <a:extLst>
                    <a:ext uri="{9D8B030D-6E8A-4147-A177-3AD203B41FA5}">
                      <a16:colId xmlns:a16="http://schemas.microsoft.com/office/drawing/2014/main" val="20004"/>
                    </a:ext>
                  </a:extLst>
                </a:gridCol>
              </a:tblGrid>
              <a:tr h="412282">
                <a:tc gridSpan="5">
                  <a:txBody>
                    <a:bodyPr/>
                    <a:lstStyle/>
                    <a:p>
                      <a:pPr algn="ctr" fontAlgn="b"/>
                      <a:r>
                        <a:rPr lang="sl-SI" sz="2000" b="1" i="0" u="none" strike="noStrike" dirty="0">
                          <a:solidFill>
                            <a:srgbClr val="FF0000"/>
                          </a:solidFill>
                          <a:effectLst/>
                          <a:latin typeface="+mj-lt"/>
                          <a:cs typeface="Arial" panose="020B0604020202020204" pitchFamily="34" charset="0"/>
                        </a:rPr>
                        <a:t>ŠTEVILO NOVIH DIJAKOV</a:t>
                      </a:r>
                      <a:r>
                        <a:rPr lang="sl-SI" sz="2000" b="1" i="0" u="none" strike="noStrike" baseline="0" dirty="0">
                          <a:solidFill>
                            <a:srgbClr val="FF0000"/>
                          </a:solidFill>
                          <a:effectLst/>
                          <a:latin typeface="+mj-lt"/>
                          <a:cs typeface="Arial" panose="020B0604020202020204" pitchFamily="34" charset="0"/>
                        </a:rPr>
                        <a:t> IN ŠTEVILO RAZPISANIH MEST za š. l. 25/26</a:t>
                      </a:r>
                      <a:endParaRPr lang="sl-SI" sz="2000" b="1" i="0" u="none" strike="noStrike" dirty="0">
                        <a:solidFill>
                          <a:srgbClr val="FF0000"/>
                        </a:solidFill>
                        <a:effectLst/>
                        <a:latin typeface="+mj-lt"/>
                        <a:cs typeface="Arial" panose="020B0604020202020204" pitchFamily="34" charset="0"/>
                      </a:endParaRPr>
                    </a:p>
                  </a:txBody>
                  <a:tcPr marL="9525" marR="9525" marT="9525" marB="0" anchor="b"/>
                </a:tc>
                <a:tc hMerge="1">
                  <a:txBody>
                    <a:bodyPr/>
                    <a:lstStyle/>
                    <a:p>
                      <a:pPr algn="ctr" fontAlgn="b"/>
                      <a:endParaRPr lang="sl-SI" sz="1600" b="0" i="0" u="none" strike="noStrike" dirty="0">
                        <a:solidFill>
                          <a:schemeClr val="tx1"/>
                        </a:solidFill>
                        <a:effectLst/>
                        <a:latin typeface="Times New Roman"/>
                      </a:endParaRPr>
                    </a:p>
                  </a:txBody>
                  <a:tcPr marL="9525" marR="9525" marT="9525" marB="0" anchor="b"/>
                </a:tc>
                <a:tc hMerge="1">
                  <a:txBody>
                    <a:bodyPr/>
                    <a:lstStyle/>
                    <a:p>
                      <a:pPr algn="ctr"/>
                      <a:endParaRPr lang="sl-SI" sz="1600" dirty="0">
                        <a:solidFill>
                          <a:srgbClr val="CB05A1"/>
                        </a:solidFill>
                      </a:endParaRPr>
                    </a:p>
                  </a:txBody>
                  <a:tcPr marL="9525" marR="9525" marT="9525" marB="0" anchor="b"/>
                </a:tc>
                <a:tc hMerge="1">
                  <a:txBody>
                    <a:bodyPr/>
                    <a:lstStyle/>
                    <a:p>
                      <a:pPr algn="ctr" fontAlgn="b"/>
                      <a:endParaRPr lang="sl-SI" sz="1600" b="0" i="0" u="none" strike="noStrike" dirty="0">
                        <a:solidFill>
                          <a:srgbClr val="0070C0"/>
                        </a:solidFill>
                        <a:effectLst/>
                        <a:latin typeface="Times New Roman"/>
                      </a:endParaRPr>
                    </a:p>
                  </a:txBody>
                  <a:tcPr marL="9525" marR="9525" marT="9525" marB="0" anchor="b"/>
                </a:tc>
                <a:tc hMerge="1">
                  <a:txBody>
                    <a:bodyPr/>
                    <a:lstStyle/>
                    <a:p>
                      <a:pPr algn="ctr" fontAlgn="b"/>
                      <a:endParaRPr lang="sl-SI" sz="1600" b="0" i="0" u="none" strike="noStrike" dirty="0">
                        <a:solidFill>
                          <a:srgbClr val="0070C0"/>
                        </a:solidFill>
                        <a:effectLst/>
                        <a:latin typeface="Times New Roman"/>
                      </a:endParaRPr>
                    </a:p>
                  </a:txBody>
                  <a:tcPr marL="9525" marR="9525" marT="9525" marB="0" anchor="b"/>
                </a:tc>
                <a:extLst>
                  <a:ext uri="{0D108BD9-81ED-4DB2-BD59-A6C34878D82A}">
                    <a16:rowId xmlns:a16="http://schemas.microsoft.com/office/drawing/2014/main" val="10000"/>
                  </a:ext>
                </a:extLst>
              </a:tr>
              <a:tr h="626011">
                <a:tc>
                  <a:txBody>
                    <a:bodyPr/>
                    <a:lstStyle/>
                    <a:p>
                      <a:pPr algn="l" fontAlgn="b"/>
                      <a:r>
                        <a:rPr lang="sl-SI" sz="1600" b="1" u="none" strike="noStrike" dirty="0">
                          <a:solidFill>
                            <a:schemeClr val="tx1"/>
                          </a:solidFill>
                          <a:effectLst/>
                          <a:latin typeface="+mj-lt"/>
                          <a:cs typeface="Arial" panose="020B0604020202020204" pitchFamily="34" charset="0"/>
                        </a:rPr>
                        <a:t>Regija</a:t>
                      </a:r>
                      <a:endParaRPr lang="sl-SI" sz="1600" b="1" i="0" u="none" strike="noStrike" dirty="0">
                        <a:solidFill>
                          <a:schemeClr val="tx1"/>
                        </a:solidFill>
                        <a:effectLst/>
                        <a:latin typeface="+mj-lt"/>
                        <a:cs typeface="Arial" panose="020B0604020202020204" pitchFamily="34" charset="0"/>
                      </a:endParaRPr>
                    </a:p>
                  </a:txBody>
                  <a:tcPr marL="9525" marR="9525" marT="9525" marB="0" anchor="b"/>
                </a:tc>
                <a:tc>
                  <a:txBody>
                    <a:bodyPr/>
                    <a:lstStyle/>
                    <a:p>
                      <a:pPr algn="ctr">
                        <a:lnSpc>
                          <a:spcPct val="115000"/>
                        </a:lnSpc>
                        <a:spcAft>
                          <a:spcPts val="0"/>
                        </a:spcAft>
                      </a:pPr>
                      <a:r>
                        <a:rPr lang="sl-SI" sz="1600" b="1" kern="1200" dirty="0">
                          <a:solidFill>
                            <a:schemeClr val="tx1"/>
                          </a:solidFill>
                          <a:effectLst/>
                          <a:latin typeface="+mj-lt"/>
                          <a:ea typeface="Times New Roman"/>
                          <a:cs typeface="Arial" panose="020B0604020202020204" pitchFamily="34" charset="0"/>
                        </a:rPr>
                        <a:t> Št. Kand. 2025/26</a:t>
                      </a:r>
                      <a:endParaRPr lang="sl-SI" sz="1600" dirty="0">
                        <a:solidFill>
                          <a:schemeClr val="tx1"/>
                        </a:solidFill>
                        <a:effectLst/>
                        <a:latin typeface="+mj-lt"/>
                        <a:ea typeface="Calibri"/>
                        <a:cs typeface="Arial" panose="020B0604020202020204" pitchFamily="34" charset="0"/>
                      </a:endParaRPr>
                    </a:p>
                  </a:txBody>
                  <a:tcPr marL="9525" marR="9525" marT="9525" marB="0" anchor="b"/>
                </a:tc>
                <a:tc>
                  <a:txBody>
                    <a:bodyPr/>
                    <a:lstStyle/>
                    <a:p>
                      <a:pPr algn="ctr" fontAlgn="b"/>
                      <a:r>
                        <a:rPr lang="sl-SI" sz="1600" b="1" u="none" strike="noStrike" dirty="0">
                          <a:solidFill>
                            <a:srgbClr val="FF0000"/>
                          </a:solidFill>
                          <a:effectLst/>
                          <a:latin typeface="+mj-lt"/>
                          <a:cs typeface="Arial" panose="020B0604020202020204" pitchFamily="34" charset="0"/>
                        </a:rPr>
                        <a:t>Št. Kand. 2026/27</a:t>
                      </a:r>
                      <a:endParaRPr lang="sl-SI" sz="1600" b="1" i="0" u="none" strike="noStrike" dirty="0">
                        <a:solidFill>
                          <a:srgbClr val="FF0000"/>
                        </a:solidFill>
                        <a:effectLst/>
                        <a:latin typeface="+mj-lt"/>
                        <a:cs typeface="Arial" panose="020B0604020202020204" pitchFamily="34" charset="0"/>
                      </a:endParaRPr>
                    </a:p>
                  </a:txBody>
                  <a:tcPr marL="9525" marR="9525" marT="9525" marB="0" anchor="b"/>
                </a:tc>
                <a:tc>
                  <a:txBody>
                    <a:bodyPr/>
                    <a:lstStyle/>
                    <a:p>
                      <a:pPr algn="ctr" fontAlgn="b"/>
                      <a:r>
                        <a:rPr lang="sl-SI" sz="1600" b="1" u="none" strike="noStrike" dirty="0">
                          <a:solidFill>
                            <a:srgbClr val="0070C0"/>
                          </a:solidFill>
                          <a:effectLst/>
                          <a:latin typeface="+mj-lt"/>
                          <a:cs typeface="Arial" panose="020B0604020202020204" pitchFamily="34" charset="0"/>
                        </a:rPr>
                        <a:t>Razlika</a:t>
                      </a:r>
                      <a:endParaRPr lang="sl-SI" sz="1600" b="1" i="0" u="none" strike="noStrike" dirty="0">
                        <a:solidFill>
                          <a:srgbClr val="0070C0"/>
                        </a:solidFill>
                        <a:effectLst/>
                        <a:latin typeface="+mj-lt"/>
                        <a:cs typeface="Arial" panose="020B0604020202020204" pitchFamily="34" charset="0"/>
                      </a:endParaRPr>
                    </a:p>
                  </a:txBody>
                  <a:tcPr marL="9525" marR="9525" marT="9525" marB="0" anchor="b"/>
                </a:tc>
                <a:tc>
                  <a:txBody>
                    <a:bodyPr/>
                    <a:lstStyle/>
                    <a:p>
                      <a:pPr algn="ctr" fontAlgn="b"/>
                      <a:r>
                        <a:rPr lang="sl-SI" sz="1600" b="1" u="none" strike="noStrike" dirty="0">
                          <a:solidFill>
                            <a:srgbClr val="0070C0"/>
                          </a:solidFill>
                          <a:effectLst/>
                          <a:latin typeface="+mj-lt"/>
                          <a:cs typeface="Arial" panose="020B0604020202020204" pitchFamily="34" charset="0"/>
                        </a:rPr>
                        <a:t>ŠTEVILO MEST 25/26</a:t>
                      </a:r>
                      <a:endParaRPr lang="sl-SI" sz="1600" b="1" i="0" u="none" strike="noStrike" dirty="0">
                        <a:solidFill>
                          <a:srgbClr val="0070C0"/>
                        </a:solidFill>
                        <a:effectLst/>
                        <a:latin typeface="+mj-lt"/>
                        <a:cs typeface="Arial" panose="020B0604020202020204" pitchFamily="34" charset="0"/>
                      </a:endParaRPr>
                    </a:p>
                  </a:txBody>
                  <a:tcPr marL="9525" marR="9525" marT="9525" marB="0" anchor="b"/>
                </a:tc>
                <a:extLst>
                  <a:ext uri="{0D108BD9-81ED-4DB2-BD59-A6C34878D82A}">
                    <a16:rowId xmlns:a16="http://schemas.microsoft.com/office/drawing/2014/main" val="10001"/>
                  </a:ext>
                </a:extLst>
              </a:tr>
              <a:tr h="409657">
                <a:tc>
                  <a:txBody>
                    <a:bodyPr/>
                    <a:lstStyle/>
                    <a:p>
                      <a:pPr algn="l" fontAlgn="b"/>
                      <a:r>
                        <a:rPr lang="sl-SI" sz="1600" b="0" u="none" strike="noStrike" dirty="0">
                          <a:solidFill>
                            <a:schemeClr val="tx1"/>
                          </a:solidFill>
                          <a:effectLst/>
                          <a:latin typeface="+mj-lt"/>
                          <a:cs typeface="Arial" panose="020B0604020202020204" pitchFamily="34" charset="0"/>
                        </a:rPr>
                        <a:t>Gorenjska</a:t>
                      </a:r>
                      <a:endParaRPr lang="sl-SI" sz="1600" b="0" i="0" u="none" strike="noStrike" dirty="0">
                        <a:solidFill>
                          <a:schemeClr val="tx1"/>
                        </a:solidFill>
                        <a:effectLst/>
                        <a:latin typeface="+mj-lt"/>
                        <a:cs typeface="Arial" panose="020B0604020202020204" pitchFamily="34" charset="0"/>
                      </a:endParaRPr>
                    </a:p>
                  </a:txBody>
                  <a:tcPr marL="9525" marR="9525" marT="9525" marB="0" anchor="b"/>
                </a:tc>
                <a:tc>
                  <a:txBody>
                    <a:bodyPr/>
                    <a:lstStyle/>
                    <a:p>
                      <a:pPr algn="ctr" fontAlgn="b"/>
                      <a:r>
                        <a:rPr lang="sl-SI" sz="1600" b="0" i="0" u="none" strike="noStrike" dirty="0">
                          <a:solidFill>
                            <a:schemeClr val="tx1"/>
                          </a:solidFill>
                          <a:effectLst/>
                          <a:latin typeface="+mj-lt"/>
                          <a:cs typeface="Arial" panose="020B0604020202020204" pitchFamily="34" charset="0"/>
                        </a:rPr>
                        <a:t>2.297</a:t>
                      </a:r>
                    </a:p>
                  </a:txBody>
                  <a:tcPr marL="9525" marR="9525" marT="9525" marB="0" anchor="b"/>
                </a:tc>
                <a:tc>
                  <a:txBody>
                    <a:bodyPr/>
                    <a:lstStyle/>
                    <a:p>
                      <a:pPr algn="ctr" fontAlgn="b"/>
                      <a:r>
                        <a:rPr lang="sl-SI" sz="1600" b="0" i="0" u="none" strike="noStrike" dirty="0">
                          <a:solidFill>
                            <a:srgbClr val="FF0000"/>
                          </a:solidFill>
                          <a:effectLst/>
                          <a:latin typeface="+mj-lt"/>
                          <a:cs typeface="Arial" panose="020B0604020202020204" pitchFamily="34" charset="0"/>
                        </a:rPr>
                        <a:t>2.152</a:t>
                      </a:r>
                    </a:p>
                  </a:txBody>
                  <a:tcPr marL="9525" marR="9525" marT="9525" marB="0" anchor="b"/>
                </a:tc>
                <a:tc>
                  <a:txBody>
                    <a:bodyPr/>
                    <a:lstStyle/>
                    <a:p>
                      <a:pPr algn="ctr" fontAlgn="b"/>
                      <a:r>
                        <a:rPr lang="sl-SI" sz="1600" b="1" u="none" strike="noStrike" kern="1200" dirty="0">
                          <a:solidFill>
                            <a:srgbClr val="0070C0"/>
                          </a:solidFill>
                          <a:effectLst/>
                          <a:latin typeface="+mj-lt"/>
                          <a:ea typeface="+mn-ea"/>
                          <a:cs typeface="Arial" panose="020B0604020202020204" pitchFamily="34" charset="0"/>
                        </a:rPr>
                        <a:t>- 145</a:t>
                      </a:r>
                    </a:p>
                  </a:txBody>
                  <a:tcPr marL="9525" marR="9525" marT="9525" marB="0" anchor="b"/>
                </a:tc>
                <a:tc>
                  <a:txBody>
                    <a:bodyPr/>
                    <a:lstStyle/>
                    <a:p>
                      <a:pPr algn="ctr" fontAlgn="b"/>
                      <a:r>
                        <a:rPr lang="sl-SI" sz="1600" b="1" i="0" u="none" strike="noStrike" dirty="0">
                          <a:solidFill>
                            <a:srgbClr val="0070C0"/>
                          </a:solidFill>
                          <a:effectLst/>
                          <a:latin typeface="+mj-lt"/>
                          <a:cs typeface="Arial" panose="020B0604020202020204" pitchFamily="34" charset="0"/>
                        </a:rPr>
                        <a:t>2.678</a:t>
                      </a:r>
                    </a:p>
                  </a:txBody>
                  <a:tcPr marL="9525" marR="9525" marT="9525" marB="0" anchor="b"/>
                </a:tc>
                <a:extLst>
                  <a:ext uri="{0D108BD9-81ED-4DB2-BD59-A6C34878D82A}">
                    <a16:rowId xmlns:a16="http://schemas.microsoft.com/office/drawing/2014/main" val="10002"/>
                  </a:ext>
                </a:extLst>
              </a:tr>
              <a:tr h="409657">
                <a:tc>
                  <a:txBody>
                    <a:bodyPr/>
                    <a:lstStyle/>
                    <a:p>
                      <a:pPr algn="l" fontAlgn="b"/>
                      <a:r>
                        <a:rPr lang="sl-SI" sz="1600" b="0" u="none" strike="noStrike" dirty="0">
                          <a:solidFill>
                            <a:schemeClr val="tx1"/>
                          </a:solidFill>
                          <a:effectLst/>
                          <a:latin typeface="+mj-lt"/>
                          <a:cs typeface="Arial" panose="020B0604020202020204" pitchFamily="34" charset="0"/>
                        </a:rPr>
                        <a:t>Goriška</a:t>
                      </a:r>
                      <a:endParaRPr lang="sl-SI" sz="1600" b="0" i="0" u="none" strike="noStrike" dirty="0">
                        <a:solidFill>
                          <a:schemeClr val="tx1"/>
                        </a:solidFill>
                        <a:effectLst/>
                        <a:latin typeface="+mj-lt"/>
                        <a:cs typeface="Arial" panose="020B0604020202020204" pitchFamily="34" charset="0"/>
                      </a:endParaRPr>
                    </a:p>
                  </a:txBody>
                  <a:tcPr marL="9525" marR="9525" marT="9525" marB="0" anchor="b"/>
                </a:tc>
                <a:tc>
                  <a:txBody>
                    <a:bodyPr/>
                    <a:lstStyle/>
                    <a:p>
                      <a:pPr algn="ctr" fontAlgn="b"/>
                      <a:r>
                        <a:rPr lang="sl-SI" sz="1600" b="0" i="0" u="none" strike="noStrike" dirty="0">
                          <a:solidFill>
                            <a:schemeClr val="tx1"/>
                          </a:solidFill>
                          <a:effectLst/>
                          <a:latin typeface="+mj-lt"/>
                          <a:cs typeface="Arial" panose="020B0604020202020204" pitchFamily="34" charset="0"/>
                        </a:rPr>
                        <a:t>1.261</a:t>
                      </a:r>
                    </a:p>
                  </a:txBody>
                  <a:tcPr marL="9525" marR="9525" marT="9525" marB="0" anchor="b"/>
                </a:tc>
                <a:tc>
                  <a:txBody>
                    <a:bodyPr/>
                    <a:lstStyle/>
                    <a:p>
                      <a:pPr algn="ctr" fontAlgn="b"/>
                      <a:r>
                        <a:rPr lang="sl-SI" sz="1600" b="0" i="0" u="none" strike="noStrike" dirty="0">
                          <a:solidFill>
                            <a:srgbClr val="FF0000"/>
                          </a:solidFill>
                          <a:effectLst/>
                          <a:latin typeface="+mj-lt"/>
                          <a:cs typeface="Arial" panose="020B0604020202020204" pitchFamily="34" charset="0"/>
                        </a:rPr>
                        <a:t>1.253</a:t>
                      </a:r>
                    </a:p>
                  </a:txBody>
                  <a:tcPr marL="9525" marR="9525" marT="9525" marB="0" anchor="b"/>
                </a:tc>
                <a:tc>
                  <a:txBody>
                    <a:bodyPr/>
                    <a:lstStyle/>
                    <a:p>
                      <a:pPr algn="ctr" fontAlgn="b"/>
                      <a:r>
                        <a:rPr lang="sl-SI" sz="1600" b="1" u="none" strike="noStrike" kern="1200" dirty="0">
                          <a:solidFill>
                            <a:srgbClr val="0070C0"/>
                          </a:solidFill>
                          <a:effectLst/>
                          <a:latin typeface="+mj-lt"/>
                          <a:ea typeface="+mn-ea"/>
                          <a:cs typeface="Arial" panose="020B0604020202020204" pitchFamily="34" charset="0"/>
                        </a:rPr>
                        <a:t>- 8</a:t>
                      </a:r>
                    </a:p>
                  </a:txBody>
                  <a:tcPr marL="9525" marR="9525" marT="9525" marB="0" anchor="b"/>
                </a:tc>
                <a:tc>
                  <a:txBody>
                    <a:bodyPr/>
                    <a:lstStyle/>
                    <a:p>
                      <a:pPr algn="ctr" fontAlgn="b"/>
                      <a:r>
                        <a:rPr lang="sl-SI" sz="1600" b="1" i="0" u="none" strike="noStrike" dirty="0">
                          <a:solidFill>
                            <a:srgbClr val="0070C0"/>
                          </a:solidFill>
                          <a:effectLst/>
                          <a:latin typeface="+mj-lt"/>
                          <a:cs typeface="Arial" panose="020B0604020202020204" pitchFamily="34" charset="0"/>
                        </a:rPr>
                        <a:t>1.426</a:t>
                      </a:r>
                    </a:p>
                  </a:txBody>
                  <a:tcPr marL="9525" marR="9525" marT="9525" marB="0" anchor="b"/>
                </a:tc>
                <a:extLst>
                  <a:ext uri="{0D108BD9-81ED-4DB2-BD59-A6C34878D82A}">
                    <a16:rowId xmlns:a16="http://schemas.microsoft.com/office/drawing/2014/main" val="10003"/>
                  </a:ext>
                </a:extLst>
              </a:tr>
              <a:tr h="467434">
                <a:tc>
                  <a:txBody>
                    <a:bodyPr/>
                    <a:lstStyle/>
                    <a:p>
                      <a:pPr algn="l" fontAlgn="b"/>
                      <a:r>
                        <a:rPr lang="sl-SI" sz="1600" b="0" u="none" strike="noStrike" dirty="0">
                          <a:solidFill>
                            <a:schemeClr val="tx1"/>
                          </a:solidFill>
                          <a:effectLst/>
                          <a:latin typeface="+mj-lt"/>
                          <a:cs typeface="Arial" panose="020B0604020202020204" pitchFamily="34" charset="0"/>
                        </a:rPr>
                        <a:t>Jugovzhodna Slovenija</a:t>
                      </a:r>
                      <a:endParaRPr lang="sl-SI" sz="1600" b="0" i="0" u="none" strike="noStrike" dirty="0">
                        <a:solidFill>
                          <a:schemeClr val="tx1"/>
                        </a:solidFill>
                        <a:effectLst/>
                        <a:latin typeface="+mj-lt"/>
                        <a:cs typeface="Arial" panose="020B0604020202020204" pitchFamily="34" charset="0"/>
                      </a:endParaRPr>
                    </a:p>
                  </a:txBody>
                  <a:tcPr marL="9525" marR="9525" marT="9525" marB="0" anchor="b"/>
                </a:tc>
                <a:tc>
                  <a:txBody>
                    <a:bodyPr/>
                    <a:lstStyle/>
                    <a:p>
                      <a:pPr algn="ctr" fontAlgn="b"/>
                      <a:r>
                        <a:rPr lang="sl-SI" sz="1600" b="0" i="0" u="none" strike="noStrike" dirty="0">
                          <a:solidFill>
                            <a:schemeClr val="tx1"/>
                          </a:solidFill>
                          <a:effectLst/>
                          <a:latin typeface="+mj-lt"/>
                          <a:cs typeface="Arial" panose="020B0604020202020204" pitchFamily="34" charset="0"/>
                        </a:rPr>
                        <a:t>1.601</a:t>
                      </a:r>
                    </a:p>
                  </a:txBody>
                  <a:tcPr marL="9525" marR="9525" marT="9525" marB="0" anchor="b"/>
                </a:tc>
                <a:tc>
                  <a:txBody>
                    <a:bodyPr/>
                    <a:lstStyle/>
                    <a:p>
                      <a:pPr algn="ctr" fontAlgn="b"/>
                      <a:r>
                        <a:rPr lang="sl-SI" sz="1600" b="0" i="0" u="none" strike="noStrike" dirty="0">
                          <a:solidFill>
                            <a:srgbClr val="FF0000"/>
                          </a:solidFill>
                          <a:effectLst/>
                          <a:latin typeface="+mj-lt"/>
                          <a:cs typeface="Arial" panose="020B0604020202020204" pitchFamily="34" charset="0"/>
                        </a:rPr>
                        <a:t>1.553</a:t>
                      </a:r>
                    </a:p>
                  </a:txBody>
                  <a:tcPr marL="9525" marR="9525" marT="9525" marB="0" anchor="b"/>
                </a:tc>
                <a:tc>
                  <a:txBody>
                    <a:bodyPr/>
                    <a:lstStyle/>
                    <a:p>
                      <a:pPr algn="ctr" fontAlgn="b"/>
                      <a:r>
                        <a:rPr lang="sl-SI" sz="1600" b="1" u="none" strike="noStrike" kern="1200" dirty="0">
                          <a:solidFill>
                            <a:srgbClr val="0070C0"/>
                          </a:solidFill>
                          <a:effectLst/>
                          <a:latin typeface="+mj-lt"/>
                          <a:ea typeface="+mn-ea"/>
                          <a:cs typeface="Arial" panose="020B0604020202020204" pitchFamily="34" charset="0"/>
                        </a:rPr>
                        <a:t>- 48</a:t>
                      </a:r>
                    </a:p>
                  </a:txBody>
                  <a:tcPr marL="9525" marR="9525" marT="9525" marB="0" anchor="b"/>
                </a:tc>
                <a:tc>
                  <a:txBody>
                    <a:bodyPr/>
                    <a:lstStyle/>
                    <a:p>
                      <a:pPr algn="ctr" fontAlgn="b"/>
                      <a:r>
                        <a:rPr lang="sl-SI" sz="1600" b="1" i="0" u="none" strike="noStrike" dirty="0">
                          <a:solidFill>
                            <a:srgbClr val="0070C0"/>
                          </a:solidFill>
                          <a:effectLst/>
                          <a:latin typeface="+mj-lt"/>
                          <a:cs typeface="Arial" panose="020B0604020202020204" pitchFamily="34" charset="0"/>
                        </a:rPr>
                        <a:t>2.298</a:t>
                      </a:r>
                    </a:p>
                  </a:txBody>
                  <a:tcPr marL="9525" marR="9525" marT="9525" marB="0" anchor="b"/>
                </a:tc>
                <a:extLst>
                  <a:ext uri="{0D108BD9-81ED-4DB2-BD59-A6C34878D82A}">
                    <a16:rowId xmlns:a16="http://schemas.microsoft.com/office/drawing/2014/main" val="10004"/>
                  </a:ext>
                </a:extLst>
              </a:tr>
              <a:tr h="409657">
                <a:tc>
                  <a:txBody>
                    <a:bodyPr/>
                    <a:lstStyle/>
                    <a:p>
                      <a:pPr algn="l" fontAlgn="b"/>
                      <a:r>
                        <a:rPr lang="sl-SI" sz="1600" b="0" u="none" strike="noStrike" dirty="0">
                          <a:solidFill>
                            <a:schemeClr val="tx1"/>
                          </a:solidFill>
                          <a:effectLst/>
                          <a:latin typeface="+mj-lt"/>
                          <a:cs typeface="Arial" panose="020B0604020202020204" pitchFamily="34" charset="0"/>
                        </a:rPr>
                        <a:t>Koroška</a:t>
                      </a:r>
                      <a:endParaRPr lang="sl-SI" sz="1600" b="0" i="0" u="none" strike="noStrike" dirty="0">
                        <a:solidFill>
                          <a:schemeClr val="tx1"/>
                        </a:solidFill>
                        <a:effectLst/>
                        <a:latin typeface="+mj-lt"/>
                        <a:cs typeface="Arial" panose="020B0604020202020204" pitchFamily="34" charset="0"/>
                      </a:endParaRPr>
                    </a:p>
                  </a:txBody>
                  <a:tcPr marL="9525" marR="9525" marT="9525" marB="0" anchor="b"/>
                </a:tc>
                <a:tc>
                  <a:txBody>
                    <a:bodyPr/>
                    <a:lstStyle/>
                    <a:p>
                      <a:pPr algn="ctr" fontAlgn="b"/>
                      <a:r>
                        <a:rPr lang="sl-SI" sz="1600" b="0" i="0" u="none" strike="noStrike" dirty="0">
                          <a:solidFill>
                            <a:schemeClr val="tx1"/>
                          </a:solidFill>
                          <a:effectLst/>
                          <a:latin typeface="+mj-lt"/>
                          <a:cs typeface="Arial" panose="020B0604020202020204" pitchFamily="34" charset="0"/>
                        </a:rPr>
                        <a:t>682</a:t>
                      </a:r>
                    </a:p>
                  </a:txBody>
                  <a:tcPr marL="9525" marR="9525" marT="9525" marB="0" anchor="b"/>
                </a:tc>
                <a:tc>
                  <a:txBody>
                    <a:bodyPr/>
                    <a:lstStyle/>
                    <a:p>
                      <a:pPr algn="ctr" fontAlgn="b"/>
                      <a:r>
                        <a:rPr lang="sl-SI" sz="1600" b="0" i="0" u="none" strike="noStrike" dirty="0">
                          <a:solidFill>
                            <a:srgbClr val="FF0000"/>
                          </a:solidFill>
                          <a:effectLst/>
                          <a:latin typeface="+mj-lt"/>
                          <a:cs typeface="Arial" panose="020B0604020202020204" pitchFamily="34" charset="0"/>
                        </a:rPr>
                        <a:t>672</a:t>
                      </a:r>
                    </a:p>
                  </a:txBody>
                  <a:tcPr marL="9525" marR="9525" marT="9525" marB="0" anchor="b"/>
                </a:tc>
                <a:tc>
                  <a:txBody>
                    <a:bodyPr/>
                    <a:lstStyle/>
                    <a:p>
                      <a:pPr marL="0" algn="ctr" defTabSz="914400" rtl="0" eaLnBrk="1" fontAlgn="b" latinLnBrk="0" hangingPunct="1"/>
                      <a:r>
                        <a:rPr lang="sl-SI" sz="1600" b="1" u="none" strike="noStrike" kern="1200" dirty="0">
                          <a:solidFill>
                            <a:srgbClr val="0070C0"/>
                          </a:solidFill>
                          <a:effectLst/>
                          <a:latin typeface="+mj-lt"/>
                          <a:ea typeface="+mn-ea"/>
                          <a:cs typeface="Arial" panose="020B0604020202020204" pitchFamily="34" charset="0"/>
                        </a:rPr>
                        <a:t>-10</a:t>
                      </a:r>
                    </a:p>
                  </a:txBody>
                  <a:tcPr marL="9525" marR="9525" marT="9525" marB="0" anchor="b"/>
                </a:tc>
                <a:tc>
                  <a:txBody>
                    <a:bodyPr/>
                    <a:lstStyle/>
                    <a:p>
                      <a:pPr algn="ctr" fontAlgn="b"/>
                      <a:r>
                        <a:rPr lang="sl-SI" sz="1600" b="1" i="0" u="none" strike="noStrike" dirty="0">
                          <a:solidFill>
                            <a:srgbClr val="0070C0"/>
                          </a:solidFill>
                          <a:effectLst/>
                          <a:latin typeface="+mj-lt"/>
                          <a:cs typeface="Arial" panose="020B0604020202020204" pitchFamily="34" charset="0"/>
                        </a:rPr>
                        <a:t>838</a:t>
                      </a:r>
                    </a:p>
                  </a:txBody>
                  <a:tcPr marL="9525" marR="9525" marT="9525" marB="0" anchor="b"/>
                </a:tc>
                <a:extLst>
                  <a:ext uri="{0D108BD9-81ED-4DB2-BD59-A6C34878D82A}">
                    <a16:rowId xmlns:a16="http://schemas.microsoft.com/office/drawing/2014/main" val="10005"/>
                  </a:ext>
                </a:extLst>
              </a:tr>
              <a:tr h="409657">
                <a:tc>
                  <a:txBody>
                    <a:bodyPr/>
                    <a:lstStyle/>
                    <a:p>
                      <a:pPr algn="l" fontAlgn="b"/>
                      <a:r>
                        <a:rPr lang="sl-SI" sz="1600" b="0" u="none" strike="noStrike" dirty="0">
                          <a:solidFill>
                            <a:schemeClr val="tx1"/>
                          </a:solidFill>
                          <a:effectLst/>
                          <a:latin typeface="+mj-lt"/>
                          <a:cs typeface="Arial" panose="020B0604020202020204" pitchFamily="34" charset="0"/>
                        </a:rPr>
                        <a:t>Primorsko</a:t>
                      </a:r>
                      <a:r>
                        <a:rPr lang="sl-SI" sz="1600" b="0" u="none" strike="noStrike" baseline="0" dirty="0">
                          <a:solidFill>
                            <a:schemeClr val="tx1"/>
                          </a:solidFill>
                          <a:effectLst/>
                          <a:latin typeface="+mj-lt"/>
                          <a:cs typeface="Arial" panose="020B0604020202020204" pitchFamily="34" charset="0"/>
                        </a:rPr>
                        <a:t> - notranjska</a:t>
                      </a:r>
                      <a:endParaRPr lang="sl-SI" sz="1600" b="0" i="0" u="none" strike="noStrike" dirty="0">
                        <a:solidFill>
                          <a:schemeClr val="tx1"/>
                        </a:solidFill>
                        <a:effectLst/>
                        <a:latin typeface="+mj-lt"/>
                        <a:cs typeface="Arial" panose="020B0604020202020204" pitchFamily="34" charset="0"/>
                      </a:endParaRPr>
                    </a:p>
                  </a:txBody>
                  <a:tcPr marL="9525" marR="9525" marT="9525" marB="0" anchor="b"/>
                </a:tc>
                <a:tc>
                  <a:txBody>
                    <a:bodyPr/>
                    <a:lstStyle/>
                    <a:p>
                      <a:pPr algn="ctr" fontAlgn="b"/>
                      <a:r>
                        <a:rPr lang="sl-SI" sz="1600" b="0" i="0" u="none" strike="noStrike" dirty="0">
                          <a:solidFill>
                            <a:schemeClr val="tx1"/>
                          </a:solidFill>
                          <a:effectLst/>
                          <a:latin typeface="+mj-lt"/>
                          <a:cs typeface="Arial" panose="020B0604020202020204" pitchFamily="34" charset="0"/>
                        </a:rPr>
                        <a:t>549</a:t>
                      </a:r>
                    </a:p>
                  </a:txBody>
                  <a:tcPr marL="9525" marR="9525" marT="9525" marB="0" anchor="b"/>
                </a:tc>
                <a:tc>
                  <a:txBody>
                    <a:bodyPr/>
                    <a:lstStyle/>
                    <a:p>
                      <a:pPr algn="ctr" fontAlgn="b"/>
                      <a:r>
                        <a:rPr lang="sl-SI" sz="1600" b="0" i="0" u="none" strike="noStrike" dirty="0">
                          <a:solidFill>
                            <a:srgbClr val="FF0000"/>
                          </a:solidFill>
                          <a:effectLst/>
                          <a:latin typeface="+mj-lt"/>
                          <a:cs typeface="Arial" panose="020B0604020202020204" pitchFamily="34" charset="0"/>
                        </a:rPr>
                        <a:t>598</a:t>
                      </a:r>
                    </a:p>
                  </a:txBody>
                  <a:tcPr marL="9525" marR="9525" marT="9525" marB="0" anchor="b"/>
                </a:tc>
                <a:tc>
                  <a:txBody>
                    <a:bodyPr/>
                    <a:lstStyle/>
                    <a:p>
                      <a:pPr algn="ctr" fontAlgn="b"/>
                      <a:r>
                        <a:rPr lang="sl-SI" sz="1600" b="1" i="0" u="none" strike="noStrike" kern="1200" dirty="0">
                          <a:solidFill>
                            <a:srgbClr val="7030A0"/>
                          </a:solidFill>
                          <a:effectLst/>
                          <a:latin typeface="+mj-lt"/>
                          <a:ea typeface="+mn-ea"/>
                          <a:cs typeface="Arial" panose="020B0604020202020204" pitchFamily="34" charset="0"/>
                        </a:rPr>
                        <a:t>+49</a:t>
                      </a:r>
                    </a:p>
                  </a:txBody>
                  <a:tcPr marL="9525" marR="9525" marT="9525" marB="0" anchor="b"/>
                </a:tc>
                <a:tc>
                  <a:txBody>
                    <a:bodyPr/>
                    <a:lstStyle/>
                    <a:p>
                      <a:pPr algn="ctr" fontAlgn="b"/>
                      <a:r>
                        <a:rPr lang="sl-SI" sz="1600" b="1" i="0" u="none" strike="noStrike" dirty="0">
                          <a:solidFill>
                            <a:srgbClr val="0070C0"/>
                          </a:solidFill>
                          <a:effectLst/>
                          <a:latin typeface="+mj-lt"/>
                          <a:cs typeface="Arial" panose="020B0604020202020204" pitchFamily="34" charset="0"/>
                        </a:rPr>
                        <a:t>398</a:t>
                      </a:r>
                    </a:p>
                  </a:txBody>
                  <a:tcPr marL="9525" marR="9525" marT="9525" marB="0" anchor="b"/>
                </a:tc>
                <a:extLst>
                  <a:ext uri="{0D108BD9-81ED-4DB2-BD59-A6C34878D82A}">
                    <a16:rowId xmlns:a16="http://schemas.microsoft.com/office/drawing/2014/main" val="10006"/>
                  </a:ext>
                </a:extLst>
              </a:tr>
              <a:tr h="409657">
                <a:tc>
                  <a:txBody>
                    <a:bodyPr/>
                    <a:lstStyle/>
                    <a:p>
                      <a:pPr algn="l" fontAlgn="b"/>
                      <a:r>
                        <a:rPr lang="sl-SI" sz="1600" b="0" u="none" strike="noStrike" dirty="0">
                          <a:solidFill>
                            <a:schemeClr val="tx1"/>
                          </a:solidFill>
                          <a:effectLst/>
                          <a:latin typeface="+mj-lt"/>
                          <a:cs typeface="Arial" panose="020B0604020202020204" pitchFamily="34" charset="0"/>
                        </a:rPr>
                        <a:t>Obalno-Kraška</a:t>
                      </a:r>
                      <a:endParaRPr lang="sl-SI" sz="1600" b="0" i="0" u="none" strike="noStrike" dirty="0">
                        <a:solidFill>
                          <a:schemeClr val="tx1"/>
                        </a:solidFill>
                        <a:effectLst/>
                        <a:latin typeface="+mj-lt"/>
                        <a:cs typeface="Arial" panose="020B0604020202020204" pitchFamily="34" charset="0"/>
                      </a:endParaRPr>
                    </a:p>
                  </a:txBody>
                  <a:tcPr marL="9525" marR="9525" marT="9525" marB="0" anchor="b"/>
                </a:tc>
                <a:tc>
                  <a:txBody>
                    <a:bodyPr/>
                    <a:lstStyle/>
                    <a:p>
                      <a:pPr algn="ctr" fontAlgn="b"/>
                      <a:r>
                        <a:rPr lang="sl-SI" sz="1600" b="0" i="0" u="none" strike="noStrike" dirty="0">
                          <a:solidFill>
                            <a:schemeClr val="tx1"/>
                          </a:solidFill>
                          <a:effectLst/>
                          <a:latin typeface="+mj-lt"/>
                          <a:cs typeface="Arial" panose="020B0604020202020204" pitchFamily="34" charset="0"/>
                        </a:rPr>
                        <a:t>1.168</a:t>
                      </a:r>
                    </a:p>
                  </a:txBody>
                  <a:tcPr marL="9525" marR="9525" marT="9525" marB="0" anchor="b"/>
                </a:tc>
                <a:tc>
                  <a:txBody>
                    <a:bodyPr/>
                    <a:lstStyle/>
                    <a:p>
                      <a:pPr algn="ctr" fontAlgn="b"/>
                      <a:r>
                        <a:rPr lang="sl-SI" sz="1600" b="0" i="0" u="none" strike="noStrike" dirty="0">
                          <a:solidFill>
                            <a:srgbClr val="FF0000"/>
                          </a:solidFill>
                          <a:effectLst/>
                          <a:latin typeface="+mj-lt"/>
                          <a:cs typeface="Arial" panose="020B0604020202020204" pitchFamily="34" charset="0"/>
                        </a:rPr>
                        <a:t>1.096</a:t>
                      </a:r>
                    </a:p>
                  </a:txBody>
                  <a:tcPr marL="9525" marR="9525" marT="9525" marB="0" anchor="b"/>
                </a:tc>
                <a:tc>
                  <a:txBody>
                    <a:bodyPr/>
                    <a:lstStyle/>
                    <a:p>
                      <a:pPr marL="0" algn="ctr" defTabSz="457200" rtl="0" eaLnBrk="1" fontAlgn="b" latinLnBrk="0" hangingPunct="1"/>
                      <a:r>
                        <a:rPr lang="sl-SI" sz="1600" b="1" u="none" strike="noStrike" kern="1200" dirty="0">
                          <a:solidFill>
                            <a:srgbClr val="0070C0"/>
                          </a:solidFill>
                          <a:effectLst/>
                          <a:latin typeface="+mj-lt"/>
                          <a:ea typeface="+mn-ea"/>
                          <a:cs typeface="Arial" panose="020B0604020202020204" pitchFamily="34" charset="0"/>
                        </a:rPr>
                        <a:t>- 72</a:t>
                      </a:r>
                    </a:p>
                  </a:txBody>
                  <a:tcPr marL="9525" marR="9525" marT="9525" marB="0" anchor="b"/>
                </a:tc>
                <a:tc>
                  <a:txBody>
                    <a:bodyPr/>
                    <a:lstStyle/>
                    <a:p>
                      <a:pPr algn="ctr" fontAlgn="b"/>
                      <a:r>
                        <a:rPr lang="sl-SI" sz="1600" b="1" i="0" u="none" strike="noStrike" dirty="0">
                          <a:solidFill>
                            <a:srgbClr val="0070C0"/>
                          </a:solidFill>
                          <a:effectLst/>
                          <a:latin typeface="+mj-lt"/>
                          <a:cs typeface="Arial" panose="020B0604020202020204" pitchFamily="34" charset="0"/>
                        </a:rPr>
                        <a:t>1.238</a:t>
                      </a:r>
                    </a:p>
                  </a:txBody>
                  <a:tcPr marL="9525" marR="9525" marT="9525" marB="0" anchor="b"/>
                </a:tc>
                <a:extLst>
                  <a:ext uri="{0D108BD9-81ED-4DB2-BD59-A6C34878D82A}">
                    <a16:rowId xmlns:a16="http://schemas.microsoft.com/office/drawing/2014/main" val="10007"/>
                  </a:ext>
                </a:extLst>
              </a:tr>
              <a:tr h="409657">
                <a:tc>
                  <a:txBody>
                    <a:bodyPr/>
                    <a:lstStyle/>
                    <a:p>
                      <a:pPr algn="l" fontAlgn="b"/>
                      <a:r>
                        <a:rPr lang="sl-SI" sz="1600" b="0" u="none" strike="noStrike" dirty="0">
                          <a:solidFill>
                            <a:schemeClr val="tx1"/>
                          </a:solidFill>
                          <a:effectLst/>
                          <a:latin typeface="+mj-lt"/>
                          <a:cs typeface="Arial" panose="020B0604020202020204" pitchFamily="34" charset="0"/>
                        </a:rPr>
                        <a:t>Osrednjeslovenska</a:t>
                      </a:r>
                      <a:endParaRPr lang="sl-SI" sz="1600" b="0" i="0" u="none" strike="noStrike" dirty="0">
                        <a:solidFill>
                          <a:schemeClr val="tx1"/>
                        </a:solidFill>
                        <a:effectLst/>
                        <a:latin typeface="+mj-lt"/>
                        <a:cs typeface="Arial" panose="020B0604020202020204" pitchFamily="34" charset="0"/>
                      </a:endParaRPr>
                    </a:p>
                  </a:txBody>
                  <a:tcPr marL="9525" marR="9525" marT="9525" marB="0" anchor="b"/>
                </a:tc>
                <a:tc>
                  <a:txBody>
                    <a:bodyPr/>
                    <a:lstStyle/>
                    <a:p>
                      <a:pPr algn="ctr" fontAlgn="b"/>
                      <a:r>
                        <a:rPr lang="sl-SI" sz="1600" b="0" i="0" u="none" strike="noStrike" dirty="0">
                          <a:solidFill>
                            <a:schemeClr val="tx1"/>
                          </a:solidFill>
                          <a:effectLst/>
                          <a:latin typeface="+mj-lt"/>
                          <a:cs typeface="Arial" panose="020B0604020202020204" pitchFamily="34" charset="0"/>
                        </a:rPr>
                        <a:t>6.205</a:t>
                      </a:r>
                    </a:p>
                  </a:txBody>
                  <a:tcPr marL="9525" marR="9525" marT="9525" marB="0" anchor="b"/>
                </a:tc>
                <a:tc>
                  <a:txBody>
                    <a:bodyPr/>
                    <a:lstStyle/>
                    <a:p>
                      <a:pPr algn="ctr" fontAlgn="b"/>
                      <a:r>
                        <a:rPr lang="sl-SI" sz="1600" b="0" i="0" u="none" strike="noStrike" dirty="0">
                          <a:solidFill>
                            <a:srgbClr val="FF0000"/>
                          </a:solidFill>
                          <a:effectLst/>
                          <a:latin typeface="+mj-lt"/>
                          <a:cs typeface="Arial" panose="020B0604020202020204" pitchFamily="34" charset="0"/>
                        </a:rPr>
                        <a:t>6.231</a:t>
                      </a:r>
                    </a:p>
                  </a:txBody>
                  <a:tcPr marL="9525" marR="9525" marT="9525" marB="0" anchor="b"/>
                </a:tc>
                <a:tc>
                  <a:txBody>
                    <a:bodyPr/>
                    <a:lstStyle/>
                    <a:p>
                      <a:pPr algn="ctr" fontAlgn="b"/>
                      <a:r>
                        <a:rPr lang="sl-SI" sz="1600" b="1" i="0" u="none" strike="noStrike" kern="1200" dirty="0">
                          <a:solidFill>
                            <a:srgbClr val="7030A0"/>
                          </a:solidFill>
                          <a:effectLst/>
                          <a:latin typeface="+mj-lt"/>
                          <a:ea typeface="+mn-ea"/>
                          <a:cs typeface="Arial" panose="020B0604020202020204" pitchFamily="34" charset="0"/>
                        </a:rPr>
                        <a:t>+26</a:t>
                      </a:r>
                    </a:p>
                  </a:txBody>
                  <a:tcPr marL="9525" marR="9525" marT="9525" marB="0" anchor="b"/>
                </a:tc>
                <a:tc>
                  <a:txBody>
                    <a:bodyPr/>
                    <a:lstStyle/>
                    <a:p>
                      <a:pPr algn="ctr" fontAlgn="b"/>
                      <a:r>
                        <a:rPr lang="sl-SI" sz="1600" b="1" i="0" u="none" strike="noStrike" dirty="0">
                          <a:solidFill>
                            <a:srgbClr val="0070C0"/>
                          </a:solidFill>
                          <a:effectLst/>
                          <a:latin typeface="+mj-lt"/>
                          <a:cs typeface="Arial" panose="020B0604020202020204" pitchFamily="34" charset="0"/>
                        </a:rPr>
                        <a:t>7.025</a:t>
                      </a:r>
                    </a:p>
                  </a:txBody>
                  <a:tcPr marL="9525" marR="9525" marT="9525" marB="0" anchor="b"/>
                </a:tc>
                <a:extLst>
                  <a:ext uri="{0D108BD9-81ED-4DB2-BD59-A6C34878D82A}">
                    <a16:rowId xmlns:a16="http://schemas.microsoft.com/office/drawing/2014/main" val="10008"/>
                  </a:ext>
                </a:extLst>
              </a:tr>
              <a:tr h="409657">
                <a:tc>
                  <a:txBody>
                    <a:bodyPr/>
                    <a:lstStyle/>
                    <a:p>
                      <a:pPr algn="l" fontAlgn="b"/>
                      <a:r>
                        <a:rPr lang="sl-SI" sz="1600" b="0" u="none" strike="noStrike" dirty="0">
                          <a:solidFill>
                            <a:schemeClr val="tx1"/>
                          </a:solidFill>
                          <a:effectLst/>
                          <a:latin typeface="+mj-lt"/>
                          <a:cs typeface="Arial" panose="020B0604020202020204" pitchFamily="34" charset="0"/>
                        </a:rPr>
                        <a:t>Podravska</a:t>
                      </a:r>
                      <a:endParaRPr lang="sl-SI" sz="1600" b="0" i="0" u="none" strike="noStrike" dirty="0">
                        <a:solidFill>
                          <a:schemeClr val="tx1"/>
                        </a:solidFill>
                        <a:effectLst/>
                        <a:latin typeface="+mj-lt"/>
                        <a:cs typeface="Arial" panose="020B0604020202020204" pitchFamily="34" charset="0"/>
                      </a:endParaRPr>
                    </a:p>
                  </a:txBody>
                  <a:tcPr marL="9525" marR="9525" marT="9525" marB="0" anchor="b"/>
                </a:tc>
                <a:tc>
                  <a:txBody>
                    <a:bodyPr/>
                    <a:lstStyle/>
                    <a:p>
                      <a:pPr algn="ctr" fontAlgn="b"/>
                      <a:r>
                        <a:rPr lang="sl-SI" sz="1600" b="0" i="0" u="none" strike="noStrike" dirty="0">
                          <a:solidFill>
                            <a:schemeClr val="tx1"/>
                          </a:solidFill>
                          <a:effectLst/>
                          <a:latin typeface="+mj-lt"/>
                          <a:cs typeface="Arial" panose="020B0604020202020204" pitchFamily="34" charset="0"/>
                        </a:rPr>
                        <a:t>3.137</a:t>
                      </a:r>
                    </a:p>
                  </a:txBody>
                  <a:tcPr marL="9525" marR="9525" marT="9525" marB="0" anchor="b"/>
                </a:tc>
                <a:tc>
                  <a:txBody>
                    <a:bodyPr/>
                    <a:lstStyle/>
                    <a:p>
                      <a:pPr algn="ctr" fontAlgn="b"/>
                      <a:r>
                        <a:rPr lang="sl-SI" sz="1600" b="0" i="0" u="none" strike="noStrike" dirty="0">
                          <a:solidFill>
                            <a:srgbClr val="FF0000"/>
                          </a:solidFill>
                          <a:effectLst/>
                          <a:latin typeface="+mj-lt"/>
                          <a:cs typeface="Arial" panose="020B0604020202020204" pitchFamily="34" charset="0"/>
                        </a:rPr>
                        <a:t>3.128</a:t>
                      </a:r>
                    </a:p>
                  </a:txBody>
                  <a:tcPr marL="9525" marR="9525" marT="9525" marB="0" anchor="b"/>
                </a:tc>
                <a:tc>
                  <a:txBody>
                    <a:bodyPr/>
                    <a:lstStyle/>
                    <a:p>
                      <a:pPr algn="ctr" fontAlgn="b"/>
                      <a:r>
                        <a:rPr lang="sl-SI" sz="1600" b="1" i="0" u="none" strike="noStrike" kern="1200" dirty="0">
                          <a:solidFill>
                            <a:srgbClr val="0070C0"/>
                          </a:solidFill>
                          <a:effectLst/>
                          <a:latin typeface="+mj-lt"/>
                          <a:ea typeface="+mn-ea"/>
                          <a:cs typeface="Arial" panose="020B0604020202020204" pitchFamily="34" charset="0"/>
                        </a:rPr>
                        <a:t>-9</a:t>
                      </a:r>
                    </a:p>
                  </a:txBody>
                  <a:tcPr marL="9525" marR="9525" marT="9525" marB="0" anchor="b"/>
                </a:tc>
                <a:tc>
                  <a:txBody>
                    <a:bodyPr/>
                    <a:lstStyle/>
                    <a:p>
                      <a:pPr algn="ctr" fontAlgn="b"/>
                      <a:r>
                        <a:rPr lang="sl-SI" sz="1600" b="1" i="0" u="none" strike="noStrike" dirty="0">
                          <a:solidFill>
                            <a:srgbClr val="0070C0"/>
                          </a:solidFill>
                          <a:effectLst/>
                          <a:latin typeface="+mj-lt"/>
                          <a:cs typeface="Arial" panose="020B0604020202020204" pitchFamily="34" charset="0"/>
                        </a:rPr>
                        <a:t>4.320</a:t>
                      </a:r>
                    </a:p>
                  </a:txBody>
                  <a:tcPr marL="9525" marR="9525" marT="9525" marB="0" anchor="b"/>
                </a:tc>
                <a:extLst>
                  <a:ext uri="{0D108BD9-81ED-4DB2-BD59-A6C34878D82A}">
                    <a16:rowId xmlns:a16="http://schemas.microsoft.com/office/drawing/2014/main" val="10009"/>
                  </a:ext>
                </a:extLst>
              </a:tr>
              <a:tr h="425419">
                <a:tc>
                  <a:txBody>
                    <a:bodyPr/>
                    <a:lstStyle/>
                    <a:p>
                      <a:pPr algn="l" fontAlgn="b"/>
                      <a:r>
                        <a:rPr lang="sl-SI" sz="1600" b="0" u="none" strike="noStrike" dirty="0">
                          <a:solidFill>
                            <a:schemeClr val="tx1"/>
                          </a:solidFill>
                          <a:effectLst/>
                          <a:latin typeface="+mj-lt"/>
                          <a:cs typeface="Arial" panose="020B0604020202020204" pitchFamily="34" charset="0"/>
                        </a:rPr>
                        <a:t>Pomurska</a:t>
                      </a:r>
                      <a:endParaRPr lang="sl-SI" sz="1600" b="0" i="0" u="none" strike="noStrike" dirty="0">
                        <a:solidFill>
                          <a:schemeClr val="tx1"/>
                        </a:solidFill>
                        <a:effectLst/>
                        <a:latin typeface="+mj-lt"/>
                        <a:cs typeface="Arial" panose="020B0604020202020204" pitchFamily="34" charset="0"/>
                      </a:endParaRPr>
                    </a:p>
                  </a:txBody>
                  <a:tcPr marL="9525" marR="9525" marT="9525" marB="0" anchor="b"/>
                </a:tc>
                <a:tc>
                  <a:txBody>
                    <a:bodyPr/>
                    <a:lstStyle/>
                    <a:p>
                      <a:pPr algn="ctr" fontAlgn="b"/>
                      <a:r>
                        <a:rPr lang="sl-SI" sz="1600" b="0" i="0" u="none" strike="noStrike" dirty="0">
                          <a:solidFill>
                            <a:schemeClr val="tx1"/>
                          </a:solidFill>
                          <a:effectLst/>
                          <a:latin typeface="+mj-lt"/>
                          <a:cs typeface="Arial" panose="020B0604020202020204" pitchFamily="34" charset="0"/>
                        </a:rPr>
                        <a:t>1.037</a:t>
                      </a:r>
                    </a:p>
                  </a:txBody>
                  <a:tcPr marL="9525" marR="9525" marT="9525" marB="0" anchor="b"/>
                </a:tc>
                <a:tc>
                  <a:txBody>
                    <a:bodyPr/>
                    <a:lstStyle/>
                    <a:p>
                      <a:pPr algn="ctr" fontAlgn="b"/>
                      <a:r>
                        <a:rPr lang="sl-SI" sz="1600" b="0" i="0" u="none" strike="noStrike" dirty="0">
                          <a:solidFill>
                            <a:srgbClr val="FF0000"/>
                          </a:solidFill>
                          <a:effectLst/>
                          <a:latin typeface="+mj-lt"/>
                          <a:cs typeface="Arial" panose="020B0604020202020204" pitchFamily="34" charset="0"/>
                        </a:rPr>
                        <a:t>958</a:t>
                      </a:r>
                    </a:p>
                  </a:txBody>
                  <a:tcPr marL="9525" marR="9525" marT="9525" marB="0" anchor="b"/>
                </a:tc>
                <a:tc>
                  <a:txBody>
                    <a:bodyPr/>
                    <a:lstStyle/>
                    <a:p>
                      <a:pPr marL="0" algn="ctr" defTabSz="457200" rtl="0" eaLnBrk="1" fontAlgn="b" latinLnBrk="0" hangingPunct="1"/>
                      <a:r>
                        <a:rPr lang="sl-SI" sz="1600" b="1" u="none" strike="noStrike" kern="1200" dirty="0">
                          <a:solidFill>
                            <a:srgbClr val="0070C0"/>
                          </a:solidFill>
                          <a:effectLst/>
                          <a:latin typeface="+mj-lt"/>
                          <a:ea typeface="+mn-ea"/>
                          <a:cs typeface="Arial" panose="020B0604020202020204" pitchFamily="34" charset="0"/>
                        </a:rPr>
                        <a:t>-79</a:t>
                      </a:r>
                    </a:p>
                  </a:txBody>
                  <a:tcPr marL="9525" marR="9525" marT="9525" marB="0" anchor="b"/>
                </a:tc>
                <a:tc>
                  <a:txBody>
                    <a:bodyPr/>
                    <a:lstStyle/>
                    <a:p>
                      <a:pPr algn="ctr" fontAlgn="b"/>
                      <a:r>
                        <a:rPr lang="sl-SI" sz="1600" b="1" i="0" u="none" strike="noStrike" dirty="0">
                          <a:solidFill>
                            <a:srgbClr val="0070C0"/>
                          </a:solidFill>
                          <a:effectLst/>
                          <a:latin typeface="+mj-lt"/>
                          <a:cs typeface="Arial" panose="020B0604020202020204" pitchFamily="34" charset="0"/>
                        </a:rPr>
                        <a:t>1.362</a:t>
                      </a:r>
                    </a:p>
                  </a:txBody>
                  <a:tcPr marL="9525" marR="9525" marT="9525" marB="0" anchor="b"/>
                </a:tc>
                <a:extLst>
                  <a:ext uri="{0D108BD9-81ED-4DB2-BD59-A6C34878D82A}">
                    <a16:rowId xmlns:a16="http://schemas.microsoft.com/office/drawing/2014/main" val="10010"/>
                  </a:ext>
                </a:extLst>
              </a:tr>
              <a:tr h="409657">
                <a:tc>
                  <a:txBody>
                    <a:bodyPr/>
                    <a:lstStyle/>
                    <a:p>
                      <a:pPr algn="l" fontAlgn="b"/>
                      <a:r>
                        <a:rPr lang="sl-SI" sz="1600" b="0" u="none" strike="noStrike" dirty="0">
                          <a:solidFill>
                            <a:schemeClr val="tx1"/>
                          </a:solidFill>
                          <a:effectLst/>
                          <a:latin typeface="+mj-lt"/>
                          <a:cs typeface="Arial" panose="020B0604020202020204" pitchFamily="34" charset="0"/>
                        </a:rPr>
                        <a:t>Savinjska</a:t>
                      </a:r>
                      <a:endParaRPr lang="sl-SI" sz="1600" b="0" i="0" u="none" strike="noStrike" dirty="0">
                        <a:solidFill>
                          <a:schemeClr val="tx1"/>
                        </a:solidFill>
                        <a:effectLst/>
                        <a:latin typeface="+mj-lt"/>
                        <a:cs typeface="Arial" panose="020B0604020202020204" pitchFamily="34" charset="0"/>
                      </a:endParaRPr>
                    </a:p>
                  </a:txBody>
                  <a:tcPr marL="9525" marR="9525" marT="9525" marB="0" anchor="b"/>
                </a:tc>
                <a:tc>
                  <a:txBody>
                    <a:bodyPr/>
                    <a:lstStyle/>
                    <a:p>
                      <a:pPr algn="ctr" fontAlgn="b"/>
                      <a:r>
                        <a:rPr lang="sl-SI" sz="1600" b="0" i="0" u="none" strike="noStrike" dirty="0">
                          <a:solidFill>
                            <a:schemeClr val="tx1"/>
                          </a:solidFill>
                          <a:effectLst/>
                          <a:latin typeface="+mj-lt"/>
                          <a:cs typeface="Arial" panose="020B0604020202020204" pitchFamily="34" charset="0"/>
                        </a:rPr>
                        <a:t>2.694</a:t>
                      </a:r>
                    </a:p>
                  </a:txBody>
                  <a:tcPr marL="9525" marR="9525" marT="9525" marB="0" anchor="b"/>
                </a:tc>
                <a:tc>
                  <a:txBody>
                    <a:bodyPr/>
                    <a:lstStyle/>
                    <a:p>
                      <a:pPr algn="ctr" fontAlgn="b"/>
                      <a:r>
                        <a:rPr lang="sl-SI" sz="1600" b="0" i="0" u="none" strike="noStrike" dirty="0">
                          <a:solidFill>
                            <a:srgbClr val="FF0000"/>
                          </a:solidFill>
                          <a:effectLst/>
                          <a:latin typeface="+mj-lt"/>
                          <a:cs typeface="Arial" panose="020B0604020202020204" pitchFamily="34" charset="0"/>
                        </a:rPr>
                        <a:t>2.619</a:t>
                      </a:r>
                    </a:p>
                  </a:txBody>
                  <a:tcPr marL="9525" marR="9525" marT="9525" marB="0" anchor="b"/>
                </a:tc>
                <a:tc>
                  <a:txBody>
                    <a:bodyPr/>
                    <a:lstStyle/>
                    <a:p>
                      <a:pPr marL="0" algn="ctr" defTabSz="457200" rtl="0" eaLnBrk="1" fontAlgn="b" latinLnBrk="0" hangingPunct="1"/>
                      <a:r>
                        <a:rPr lang="sl-SI" sz="1600" b="1" u="none" strike="noStrike" kern="1200" dirty="0">
                          <a:solidFill>
                            <a:srgbClr val="0070C0"/>
                          </a:solidFill>
                          <a:effectLst/>
                          <a:latin typeface="+mj-lt"/>
                          <a:ea typeface="+mn-ea"/>
                          <a:cs typeface="Arial" panose="020B0604020202020204" pitchFamily="34" charset="0"/>
                        </a:rPr>
                        <a:t>- 75</a:t>
                      </a:r>
                    </a:p>
                  </a:txBody>
                  <a:tcPr marL="9525" marR="9525" marT="9525" marB="0" anchor="b"/>
                </a:tc>
                <a:tc>
                  <a:txBody>
                    <a:bodyPr/>
                    <a:lstStyle/>
                    <a:p>
                      <a:pPr algn="ctr" fontAlgn="b"/>
                      <a:r>
                        <a:rPr lang="sl-SI" sz="1600" b="1" i="0" u="none" strike="noStrike" dirty="0">
                          <a:solidFill>
                            <a:srgbClr val="0070C0"/>
                          </a:solidFill>
                          <a:effectLst/>
                          <a:latin typeface="+mj-lt"/>
                          <a:cs typeface="Arial" panose="020B0604020202020204" pitchFamily="34" charset="0"/>
                        </a:rPr>
                        <a:t>3.326</a:t>
                      </a:r>
                    </a:p>
                  </a:txBody>
                  <a:tcPr marL="9525" marR="9525" marT="9525" marB="0" anchor="b"/>
                </a:tc>
                <a:extLst>
                  <a:ext uri="{0D108BD9-81ED-4DB2-BD59-A6C34878D82A}">
                    <a16:rowId xmlns:a16="http://schemas.microsoft.com/office/drawing/2014/main" val="10011"/>
                  </a:ext>
                </a:extLst>
              </a:tr>
              <a:tr h="409657">
                <a:tc>
                  <a:txBody>
                    <a:bodyPr/>
                    <a:lstStyle/>
                    <a:p>
                      <a:pPr algn="l" fontAlgn="b"/>
                      <a:r>
                        <a:rPr lang="sl-SI" sz="1600" b="0" u="none" strike="noStrike" dirty="0">
                          <a:solidFill>
                            <a:schemeClr val="tx1"/>
                          </a:solidFill>
                          <a:effectLst/>
                          <a:latin typeface="+mj-lt"/>
                          <a:cs typeface="Arial" panose="020B0604020202020204" pitchFamily="34" charset="0"/>
                        </a:rPr>
                        <a:t>Posavska</a:t>
                      </a:r>
                      <a:endParaRPr lang="sl-SI" sz="1600" b="0" i="0" u="none" strike="noStrike" dirty="0">
                        <a:solidFill>
                          <a:schemeClr val="tx1"/>
                        </a:solidFill>
                        <a:effectLst/>
                        <a:latin typeface="+mj-lt"/>
                        <a:cs typeface="Arial" panose="020B0604020202020204" pitchFamily="34" charset="0"/>
                      </a:endParaRPr>
                    </a:p>
                  </a:txBody>
                  <a:tcPr marL="9525" marR="9525" marT="9525" marB="0" anchor="b"/>
                </a:tc>
                <a:tc>
                  <a:txBody>
                    <a:bodyPr/>
                    <a:lstStyle/>
                    <a:p>
                      <a:pPr algn="ctr" fontAlgn="b"/>
                      <a:r>
                        <a:rPr lang="sl-SI" sz="1600" b="0" i="0" u="none" strike="noStrike" dirty="0">
                          <a:solidFill>
                            <a:schemeClr val="tx1"/>
                          </a:solidFill>
                          <a:effectLst/>
                          <a:latin typeface="+mj-lt"/>
                          <a:cs typeface="Arial" panose="020B0604020202020204" pitchFamily="34" charset="0"/>
                        </a:rPr>
                        <a:t>793</a:t>
                      </a:r>
                    </a:p>
                  </a:txBody>
                  <a:tcPr marL="9525" marR="9525" marT="9525" marB="0" anchor="b"/>
                </a:tc>
                <a:tc>
                  <a:txBody>
                    <a:bodyPr/>
                    <a:lstStyle/>
                    <a:p>
                      <a:pPr algn="ctr" fontAlgn="b"/>
                      <a:r>
                        <a:rPr lang="sl-SI" sz="1600" b="0" i="0" u="none" strike="noStrike" dirty="0">
                          <a:solidFill>
                            <a:srgbClr val="FF0000"/>
                          </a:solidFill>
                          <a:effectLst/>
                          <a:latin typeface="+mj-lt"/>
                          <a:cs typeface="Arial" panose="020B0604020202020204" pitchFamily="34" charset="0"/>
                        </a:rPr>
                        <a:t>751</a:t>
                      </a:r>
                    </a:p>
                  </a:txBody>
                  <a:tcPr marL="9525" marR="9525" marT="9525" marB="0" anchor="b"/>
                </a:tc>
                <a:tc>
                  <a:txBody>
                    <a:bodyPr/>
                    <a:lstStyle/>
                    <a:p>
                      <a:pPr marL="0" algn="ctr" defTabSz="457200" rtl="0" eaLnBrk="1" fontAlgn="b" latinLnBrk="0" hangingPunct="1"/>
                      <a:r>
                        <a:rPr lang="sl-SI" sz="1600" b="1" u="none" strike="noStrike" kern="1200" dirty="0">
                          <a:solidFill>
                            <a:srgbClr val="0070C0"/>
                          </a:solidFill>
                          <a:effectLst/>
                          <a:latin typeface="+mj-lt"/>
                          <a:ea typeface="+mn-ea"/>
                          <a:cs typeface="Arial" panose="020B0604020202020204" pitchFamily="34" charset="0"/>
                        </a:rPr>
                        <a:t>- 42</a:t>
                      </a:r>
                    </a:p>
                  </a:txBody>
                  <a:tcPr marL="9525" marR="9525" marT="9525" marB="0" anchor="b"/>
                </a:tc>
                <a:tc>
                  <a:txBody>
                    <a:bodyPr/>
                    <a:lstStyle/>
                    <a:p>
                      <a:pPr algn="ctr" fontAlgn="b"/>
                      <a:r>
                        <a:rPr lang="sl-SI" sz="1600" b="1" i="0" u="none" strike="noStrike" dirty="0">
                          <a:solidFill>
                            <a:srgbClr val="0070C0"/>
                          </a:solidFill>
                          <a:effectLst/>
                          <a:latin typeface="+mj-lt"/>
                          <a:cs typeface="Arial" panose="020B0604020202020204" pitchFamily="34" charset="0"/>
                        </a:rPr>
                        <a:t>580</a:t>
                      </a:r>
                    </a:p>
                  </a:txBody>
                  <a:tcPr marL="9525" marR="9525" marT="9525" marB="0" anchor="b"/>
                </a:tc>
                <a:extLst>
                  <a:ext uri="{0D108BD9-81ED-4DB2-BD59-A6C34878D82A}">
                    <a16:rowId xmlns:a16="http://schemas.microsoft.com/office/drawing/2014/main" val="10012"/>
                  </a:ext>
                </a:extLst>
              </a:tr>
              <a:tr h="409657">
                <a:tc>
                  <a:txBody>
                    <a:bodyPr/>
                    <a:lstStyle/>
                    <a:p>
                      <a:pPr algn="l" fontAlgn="b"/>
                      <a:r>
                        <a:rPr lang="sl-SI" sz="1600" u="none" strike="noStrike" dirty="0">
                          <a:solidFill>
                            <a:schemeClr val="tx1"/>
                          </a:solidFill>
                          <a:effectLst/>
                          <a:latin typeface="+mj-lt"/>
                          <a:cs typeface="Arial" panose="020B0604020202020204" pitchFamily="34" charset="0"/>
                        </a:rPr>
                        <a:t>Zasavska</a:t>
                      </a:r>
                      <a:endParaRPr lang="sl-SI" sz="1600" b="0" i="0" u="none" strike="noStrike" dirty="0">
                        <a:solidFill>
                          <a:schemeClr val="tx1"/>
                        </a:solidFill>
                        <a:effectLst/>
                        <a:latin typeface="+mj-lt"/>
                        <a:cs typeface="Arial" panose="020B0604020202020204" pitchFamily="34" charset="0"/>
                      </a:endParaRPr>
                    </a:p>
                  </a:txBody>
                  <a:tcPr marL="9525" marR="9525" marT="9525" marB="0" anchor="b"/>
                </a:tc>
                <a:tc>
                  <a:txBody>
                    <a:bodyPr/>
                    <a:lstStyle/>
                    <a:p>
                      <a:pPr algn="ctr" fontAlgn="b"/>
                      <a:r>
                        <a:rPr lang="sl-SI" sz="1600" b="0" i="0" u="none" strike="noStrike" dirty="0">
                          <a:solidFill>
                            <a:schemeClr val="tx1"/>
                          </a:solidFill>
                          <a:effectLst/>
                          <a:latin typeface="+mj-lt"/>
                          <a:cs typeface="Arial" panose="020B0604020202020204" pitchFamily="34" charset="0"/>
                        </a:rPr>
                        <a:t>562</a:t>
                      </a:r>
                    </a:p>
                  </a:txBody>
                  <a:tcPr marL="9525" marR="9525" marT="9525" marB="0" anchor="b"/>
                </a:tc>
                <a:tc>
                  <a:txBody>
                    <a:bodyPr/>
                    <a:lstStyle/>
                    <a:p>
                      <a:pPr algn="ctr" fontAlgn="b"/>
                      <a:r>
                        <a:rPr lang="sl-SI" sz="1600" b="0" i="0" u="none" strike="noStrike" dirty="0">
                          <a:solidFill>
                            <a:srgbClr val="FF0000"/>
                          </a:solidFill>
                          <a:effectLst/>
                          <a:latin typeface="+mj-lt"/>
                          <a:cs typeface="Arial" panose="020B0604020202020204" pitchFamily="34" charset="0"/>
                        </a:rPr>
                        <a:t>551</a:t>
                      </a:r>
                    </a:p>
                  </a:txBody>
                  <a:tcPr marL="9525" marR="9525" marT="9525" marB="0" anchor="b"/>
                </a:tc>
                <a:tc>
                  <a:txBody>
                    <a:bodyPr/>
                    <a:lstStyle/>
                    <a:p>
                      <a:pPr marL="0" algn="ctr" defTabSz="457200" rtl="0" eaLnBrk="1" fontAlgn="b" latinLnBrk="0" hangingPunct="1"/>
                      <a:r>
                        <a:rPr lang="sl-SI" sz="1600" b="1" u="none" strike="noStrike" kern="1200" dirty="0">
                          <a:solidFill>
                            <a:srgbClr val="0070C0"/>
                          </a:solidFill>
                          <a:effectLst/>
                          <a:latin typeface="+mj-lt"/>
                          <a:ea typeface="+mn-ea"/>
                          <a:cs typeface="Arial" panose="020B0604020202020204" pitchFamily="34" charset="0"/>
                        </a:rPr>
                        <a:t>- 11</a:t>
                      </a:r>
                    </a:p>
                  </a:txBody>
                  <a:tcPr marL="9525" marR="9525" marT="9525" marB="0" anchor="b"/>
                </a:tc>
                <a:tc>
                  <a:txBody>
                    <a:bodyPr/>
                    <a:lstStyle/>
                    <a:p>
                      <a:pPr algn="ctr" fontAlgn="b"/>
                      <a:r>
                        <a:rPr lang="sl-SI" sz="1600" b="1" i="0" u="none" strike="noStrike" dirty="0">
                          <a:solidFill>
                            <a:srgbClr val="0070C0"/>
                          </a:solidFill>
                          <a:effectLst/>
                          <a:latin typeface="+mj-lt"/>
                          <a:cs typeface="Arial" panose="020B0604020202020204" pitchFamily="34" charset="0"/>
                        </a:rPr>
                        <a:t>560</a:t>
                      </a:r>
                    </a:p>
                  </a:txBody>
                  <a:tcPr marL="9525" marR="9525" marT="9525" marB="0" anchor="b"/>
                </a:tc>
                <a:extLst>
                  <a:ext uri="{0D108BD9-81ED-4DB2-BD59-A6C34878D82A}">
                    <a16:rowId xmlns:a16="http://schemas.microsoft.com/office/drawing/2014/main" val="10013"/>
                  </a:ext>
                </a:extLst>
              </a:tr>
              <a:tr h="327364">
                <a:tc>
                  <a:txBody>
                    <a:bodyPr/>
                    <a:lstStyle/>
                    <a:p>
                      <a:pPr algn="l" fontAlgn="b"/>
                      <a:r>
                        <a:rPr lang="sl-SI" sz="1600" b="1" u="none" strike="noStrike" dirty="0">
                          <a:solidFill>
                            <a:srgbClr val="FF0000"/>
                          </a:solidFill>
                          <a:effectLst/>
                          <a:latin typeface="+mj-lt"/>
                          <a:cs typeface="Arial" panose="020B0604020202020204" pitchFamily="34" charset="0"/>
                        </a:rPr>
                        <a:t>SKUPAJ</a:t>
                      </a:r>
                      <a:endParaRPr lang="sl-SI" sz="1600" b="1" i="0" u="none" strike="noStrike" dirty="0">
                        <a:solidFill>
                          <a:srgbClr val="FF0000"/>
                        </a:solidFill>
                        <a:effectLst/>
                        <a:latin typeface="+mj-lt"/>
                        <a:cs typeface="Arial" panose="020B0604020202020204" pitchFamily="34" charset="0"/>
                      </a:endParaRPr>
                    </a:p>
                  </a:txBody>
                  <a:tcPr marL="9525" marR="9525" marT="9525" marB="0" anchor="b"/>
                </a:tc>
                <a:tc>
                  <a:txBody>
                    <a:bodyPr/>
                    <a:lstStyle/>
                    <a:p>
                      <a:pPr marL="0" algn="ctr" defTabSz="914400" rtl="0" eaLnBrk="1" fontAlgn="b" latinLnBrk="0" hangingPunct="1"/>
                      <a:r>
                        <a:rPr lang="sl-SI" sz="1600" b="1" u="none" strike="noStrike" kern="1200" dirty="0">
                          <a:solidFill>
                            <a:schemeClr val="tx1"/>
                          </a:solidFill>
                          <a:effectLst/>
                          <a:latin typeface="+mj-lt"/>
                          <a:ea typeface="+mn-ea"/>
                          <a:cs typeface="Arial" panose="020B0604020202020204" pitchFamily="34" charset="0"/>
                        </a:rPr>
                        <a:t>21.986</a:t>
                      </a:r>
                    </a:p>
                  </a:txBody>
                  <a:tcPr marL="9525" marR="9525" marT="9525" marB="0" anchor="b"/>
                </a:tc>
                <a:tc>
                  <a:txBody>
                    <a:bodyPr/>
                    <a:lstStyle/>
                    <a:p>
                      <a:pPr marL="0" algn="ctr" defTabSz="914400" rtl="0" eaLnBrk="1" fontAlgn="b" latinLnBrk="0" hangingPunct="1"/>
                      <a:r>
                        <a:rPr lang="sl-SI" sz="1600" b="1" u="none" strike="noStrike" kern="1200" dirty="0">
                          <a:solidFill>
                            <a:srgbClr val="FF0000"/>
                          </a:solidFill>
                          <a:effectLst/>
                          <a:latin typeface="+mj-lt"/>
                          <a:ea typeface="+mn-ea"/>
                          <a:cs typeface="Arial" panose="020B0604020202020204" pitchFamily="34" charset="0"/>
                        </a:rPr>
                        <a:t>21.562</a:t>
                      </a:r>
                    </a:p>
                  </a:txBody>
                  <a:tcPr marL="9525" marR="9525" marT="9525" marB="0" anchor="b"/>
                </a:tc>
                <a:tc>
                  <a:txBody>
                    <a:bodyPr/>
                    <a:lstStyle/>
                    <a:p>
                      <a:pPr algn="ctr" fontAlgn="b"/>
                      <a:r>
                        <a:rPr lang="sl-SI" sz="1600" b="1" i="0" u="none" strike="noStrike" dirty="0">
                          <a:solidFill>
                            <a:srgbClr val="FF0000"/>
                          </a:solidFill>
                          <a:effectLst/>
                          <a:latin typeface="+mj-lt"/>
                          <a:cs typeface="Arial" panose="020B0604020202020204" pitchFamily="34" charset="0"/>
                        </a:rPr>
                        <a:t>- 424</a:t>
                      </a:r>
                    </a:p>
                  </a:txBody>
                  <a:tcPr marL="9525" marR="9525" marT="9525" marB="0" anchor="b"/>
                </a:tc>
                <a:tc>
                  <a:txBody>
                    <a:bodyPr/>
                    <a:lstStyle/>
                    <a:p>
                      <a:pPr algn="ctr" fontAlgn="b"/>
                      <a:r>
                        <a:rPr lang="sl-SI" sz="1600" b="1" u="none" strike="noStrike" baseline="0" dirty="0">
                          <a:solidFill>
                            <a:srgbClr val="FF0000"/>
                          </a:solidFill>
                          <a:effectLst/>
                          <a:latin typeface="+mj-lt"/>
                          <a:cs typeface="Arial" panose="020B0604020202020204" pitchFamily="34" charset="0"/>
                        </a:rPr>
                        <a:t>26.049 </a:t>
                      </a:r>
                      <a:r>
                        <a:rPr lang="sl-SI" sz="1200" b="0" u="none" strike="noStrike" baseline="0" dirty="0">
                          <a:solidFill>
                            <a:srgbClr val="FF0000"/>
                          </a:solidFill>
                          <a:effectLst/>
                          <a:latin typeface="+mj-lt"/>
                          <a:cs typeface="Arial" panose="020B0604020202020204" pitchFamily="34" charset="0"/>
                        </a:rPr>
                        <a:t>(lani 26.008)</a:t>
                      </a:r>
                      <a:endParaRPr lang="sl-SI" sz="1200" b="0" i="0" u="none" strike="noStrike" dirty="0">
                        <a:solidFill>
                          <a:srgbClr val="FF0000"/>
                        </a:solidFill>
                        <a:effectLst/>
                        <a:latin typeface="+mj-lt"/>
                        <a:cs typeface="Arial" panose="020B0604020202020204" pitchFamily="34" charset="0"/>
                      </a:endParaRPr>
                    </a:p>
                  </a:txBody>
                  <a:tcPr marL="9525" marR="9525" marT="9525" marB="0" anchor="b"/>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6095757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4294967295"/>
          </p:nvPr>
        </p:nvSpPr>
        <p:spPr>
          <a:xfrm>
            <a:off x="914401" y="783771"/>
            <a:ext cx="7615646" cy="4950823"/>
          </a:xfrm>
          <a:noFill/>
          <a:ln>
            <a:solidFill>
              <a:schemeClr val="accent1">
                <a:alpha val="0"/>
              </a:schemeClr>
            </a:solidFill>
          </a:ln>
          <a:effectLst>
            <a:outerShdw sx="1000" sy="1000" algn="ctr" rotWithShape="0">
              <a:srgbClr val="000000"/>
            </a:outerShdw>
            <a:reflection endPos="0" dist="50800" dir="5400000" sy="-100000" algn="bl" rotWithShape="0"/>
          </a:effectLst>
        </p:spPr>
        <p:txBody>
          <a:bodyPr>
            <a:normAutofit/>
          </a:bodyPr>
          <a:lstStyle/>
          <a:p>
            <a:pPr eaLnBrk="1" hangingPunct="1"/>
            <a:endParaRPr lang="sl-SI" sz="2200" dirty="0">
              <a:latin typeface="Arial" panose="020B0604020202020204" pitchFamily="34" charset="0"/>
              <a:cs typeface="Arial" panose="020B0604020202020204" pitchFamily="34" charset="0"/>
            </a:endParaRPr>
          </a:p>
          <a:p>
            <a:pPr marL="57150" indent="0">
              <a:spcBef>
                <a:spcPts val="0"/>
              </a:spcBef>
              <a:buNone/>
              <a:defRPr/>
            </a:pPr>
            <a:endParaRPr lang="sl-SI" sz="2200" b="1" dirty="0">
              <a:latin typeface="Arial" panose="020B0604020202020204" pitchFamily="34" charset="0"/>
              <a:cs typeface="Arial" panose="020B0604020202020204" pitchFamily="34" charset="0"/>
            </a:endParaRPr>
          </a:p>
          <a:p>
            <a:pPr marL="457200" lvl="1" indent="0">
              <a:spcBef>
                <a:spcPts val="0"/>
              </a:spcBef>
              <a:buNone/>
              <a:defRPr/>
            </a:pPr>
            <a:endParaRPr lang="sl-SI" sz="2000" b="1" dirty="0">
              <a:solidFill>
                <a:srgbClr val="FF0000"/>
              </a:solidFill>
              <a:latin typeface="Arial" panose="020B0604020202020204" pitchFamily="34" charset="0"/>
              <a:cs typeface="Arial" panose="020B0604020202020204" pitchFamily="34" charset="0"/>
            </a:endParaRPr>
          </a:p>
          <a:p>
            <a:pPr marL="457200" lvl="1" indent="0">
              <a:lnSpc>
                <a:spcPct val="80000"/>
              </a:lnSpc>
              <a:buNone/>
              <a:defRPr/>
            </a:pPr>
            <a:endParaRPr lang="sl-SI" sz="2000" i="1" dirty="0"/>
          </a:p>
          <a:p>
            <a:pPr marL="457200" lvl="1" indent="0">
              <a:lnSpc>
                <a:spcPct val="80000"/>
              </a:lnSpc>
              <a:buNone/>
              <a:defRPr/>
            </a:pPr>
            <a:endParaRPr lang="sl-SI" sz="2000" i="1" dirty="0"/>
          </a:p>
          <a:p>
            <a:pPr marL="800100" lvl="1" indent="-342900">
              <a:lnSpc>
                <a:spcPct val="80000"/>
              </a:lnSpc>
              <a:defRPr/>
            </a:pPr>
            <a:endParaRPr lang="sl-SI" sz="2000" b="1" dirty="0"/>
          </a:p>
          <a:p>
            <a:pPr marL="381000" indent="-381000">
              <a:lnSpc>
                <a:spcPct val="80000"/>
              </a:lnSpc>
              <a:buNone/>
              <a:defRPr/>
            </a:pPr>
            <a:endParaRPr lang="sl-SI" sz="2800" b="1" dirty="0"/>
          </a:p>
          <a:p>
            <a:pPr marL="381000" indent="-381000">
              <a:lnSpc>
                <a:spcPct val="80000"/>
              </a:lnSpc>
              <a:buNone/>
              <a:defRPr/>
            </a:pPr>
            <a:endParaRPr lang="sl-SI" sz="2800" b="1" dirty="0"/>
          </a:p>
        </p:txBody>
      </p:sp>
      <p:sp>
        <p:nvSpPr>
          <p:cNvPr id="6" name="PoljeZBesedilom 5">
            <a:extLst>
              <a:ext uri="{FF2B5EF4-FFF2-40B4-BE49-F238E27FC236}">
                <a16:creationId xmlns:a16="http://schemas.microsoft.com/office/drawing/2014/main" id="{E7D012AB-F6A2-4365-A93B-E0CD73E8C8F9}"/>
              </a:ext>
            </a:extLst>
          </p:cNvPr>
          <p:cNvSpPr txBox="1"/>
          <p:nvPr/>
        </p:nvSpPr>
        <p:spPr>
          <a:xfrm>
            <a:off x="1188720" y="2644170"/>
            <a:ext cx="7452360" cy="1815882"/>
          </a:xfrm>
          <a:prstGeom prst="rect">
            <a:avLst/>
          </a:prstGeom>
          <a:noFill/>
        </p:spPr>
        <p:txBody>
          <a:bodyPr wrap="square">
            <a:spAutoFit/>
          </a:bodyPr>
          <a:lstStyle/>
          <a:p>
            <a:pPr algn="ctr"/>
            <a:r>
              <a:rPr lang="sl-SI" sz="2800" b="1" dirty="0">
                <a:latin typeface="Arial" panose="020B0604020202020204" pitchFamily="34" charset="0"/>
                <a:cs typeface="Arial" panose="020B0604020202020204" pitchFamily="34" charset="0"/>
              </a:rPr>
              <a:t>H V A L A</a:t>
            </a:r>
          </a:p>
          <a:p>
            <a:pPr algn="ctr"/>
            <a:endParaRPr lang="sl-SI" sz="2800" b="1" dirty="0">
              <a:latin typeface="Arial" panose="020B0604020202020204" pitchFamily="34" charset="0"/>
              <a:cs typeface="Arial" panose="020B0604020202020204" pitchFamily="34" charset="0"/>
            </a:endParaRPr>
          </a:p>
          <a:p>
            <a:pPr algn="ctr"/>
            <a:r>
              <a:rPr lang="sl-SI" sz="2800" b="1" dirty="0">
                <a:latin typeface="Arial" panose="020B0604020202020204" pitchFamily="34" charset="0"/>
                <a:cs typeface="Arial" panose="020B0604020202020204" pitchFamily="34" charset="0"/>
                <a:hlinkClick r:id="rId3"/>
              </a:rPr>
              <a:t>mateja.gornik-mrvar@gov.si</a:t>
            </a:r>
            <a:endParaRPr lang="sl-SI" sz="2800" b="1" dirty="0">
              <a:latin typeface="Arial" panose="020B0604020202020204" pitchFamily="34" charset="0"/>
              <a:cs typeface="Arial" panose="020B0604020202020204" pitchFamily="34" charset="0"/>
            </a:endParaRPr>
          </a:p>
          <a:p>
            <a:pPr algn="ctr"/>
            <a:r>
              <a:rPr lang="sl-SI" sz="2800" b="1" dirty="0">
                <a:latin typeface="Arial" panose="020B0604020202020204" pitchFamily="34" charset="0"/>
                <a:cs typeface="Arial" panose="020B0604020202020204" pitchFamily="34" charset="0"/>
              </a:rPr>
              <a:t>Tel.: 01/400 5311</a:t>
            </a:r>
          </a:p>
        </p:txBody>
      </p:sp>
    </p:spTree>
    <p:extLst>
      <p:ext uri="{BB962C8B-B14F-4D97-AF65-F5344CB8AC3E}">
        <p14:creationId xmlns:p14="http://schemas.microsoft.com/office/powerpoint/2010/main" val="3612210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ext uri="{D42A27DB-BD31-4B8C-83A1-F6EECF244321}">
                <p14:modId xmlns:p14="http://schemas.microsoft.com/office/powerpoint/2010/main" val="1562011246"/>
              </p:ext>
            </p:extLst>
          </p:nvPr>
        </p:nvGraphicFramePr>
        <p:xfrm>
          <a:off x="566928" y="411480"/>
          <a:ext cx="9208007" cy="6025895"/>
        </p:xfrm>
        <a:graphic>
          <a:graphicData uri="http://schemas.openxmlformats.org/drawingml/2006/table">
            <a:tbl>
              <a:tblPr>
                <a:tableStyleId>{5C22544A-7EE6-4342-B048-85BDC9FD1C3A}</a:tableStyleId>
              </a:tblPr>
              <a:tblGrid>
                <a:gridCol w="1805336">
                  <a:extLst>
                    <a:ext uri="{9D8B030D-6E8A-4147-A177-3AD203B41FA5}">
                      <a16:colId xmlns:a16="http://schemas.microsoft.com/office/drawing/2014/main" val="20000"/>
                    </a:ext>
                  </a:extLst>
                </a:gridCol>
                <a:gridCol w="1030752">
                  <a:extLst>
                    <a:ext uri="{9D8B030D-6E8A-4147-A177-3AD203B41FA5}">
                      <a16:colId xmlns:a16="http://schemas.microsoft.com/office/drawing/2014/main" val="20001"/>
                    </a:ext>
                  </a:extLst>
                </a:gridCol>
                <a:gridCol w="1592979">
                  <a:extLst>
                    <a:ext uri="{9D8B030D-6E8A-4147-A177-3AD203B41FA5}">
                      <a16:colId xmlns:a16="http://schemas.microsoft.com/office/drawing/2014/main" val="20002"/>
                    </a:ext>
                  </a:extLst>
                </a:gridCol>
                <a:gridCol w="1124456">
                  <a:extLst>
                    <a:ext uri="{9D8B030D-6E8A-4147-A177-3AD203B41FA5}">
                      <a16:colId xmlns:a16="http://schemas.microsoft.com/office/drawing/2014/main" val="20003"/>
                    </a:ext>
                  </a:extLst>
                </a:gridCol>
                <a:gridCol w="1136057">
                  <a:extLst>
                    <a:ext uri="{9D8B030D-6E8A-4147-A177-3AD203B41FA5}">
                      <a16:colId xmlns:a16="http://schemas.microsoft.com/office/drawing/2014/main" val="20004"/>
                    </a:ext>
                  </a:extLst>
                </a:gridCol>
                <a:gridCol w="925448">
                  <a:extLst>
                    <a:ext uri="{9D8B030D-6E8A-4147-A177-3AD203B41FA5}">
                      <a16:colId xmlns:a16="http://schemas.microsoft.com/office/drawing/2014/main" val="20005"/>
                    </a:ext>
                  </a:extLst>
                </a:gridCol>
                <a:gridCol w="1592979">
                  <a:extLst>
                    <a:ext uri="{9D8B030D-6E8A-4147-A177-3AD203B41FA5}">
                      <a16:colId xmlns:a16="http://schemas.microsoft.com/office/drawing/2014/main" val="20006"/>
                    </a:ext>
                  </a:extLst>
                </a:gridCol>
              </a:tblGrid>
              <a:tr h="358122">
                <a:tc>
                  <a:txBody>
                    <a:bodyPr/>
                    <a:lstStyle/>
                    <a:p>
                      <a:pPr algn="l" fontAlgn="b"/>
                      <a:r>
                        <a:rPr lang="sl-SI" sz="2000" b="1" u="none" strike="noStrike" dirty="0">
                          <a:solidFill>
                            <a:srgbClr val="FF0000"/>
                          </a:solidFill>
                          <a:effectLst/>
                          <a:latin typeface="+mj-lt"/>
                          <a:cs typeface="Arial" panose="020B0604020202020204" pitchFamily="34" charset="0"/>
                        </a:rPr>
                        <a:t>SLOVENIJA</a:t>
                      </a:r>
                      <a:endParaRPr lang="sl-SI" sz="2000" b="1" i="0" u="none" strike="noStrike" dirty="0">
                        <a:solidFill>
                          <a:srgbClr val="FF0000"/>
                        </a:solidFill>
                        <a:effectLst/>
                        <a:latin typeface="+mj-lt"/>
                        <a:cs typeface="Arial" panose="020B0604020202020204" pitchFamily="34" charset="0"/>
                      </a:endParaRPr>
                    </a:p>
                  </a:txBody>
                  <a:tcPr marL="0" marR="0" marT="0" marB="0" anchor="b"/>
                </a:tc>
                <a:tc>
                  <a:txBody>
                    <a:bodyPr/>
                    <a:lstStyle/>
                    <a:p>
                      <a:pPr algn="ctr" fontAlgn="b"/>
                      <a:endParaRPr lang="sl-SI" sz="2000" b="0" i="0" u="none" strike="noStrike" dirty="0">
                        <a:solidFill>
                          <a:srgbClr val="FF0000"/>
                        </a:solidFill>
                        <a:effectLst/>
                        <a:latin typeface="+mj-lt"/>
                        <a:cs typeface="Arial" panose="020B0604020202020204" pitchFamily="34" charset="0"/>
                      </a:endParaRPr>
                    </a:p>
                  </a:txBody>
                  <a:tcPr marL="0" marR="0" marT="0" marB="0" anchor="b"/>
                </a:tc>
                <a:tc>
                  <a:txBody>
                    <a:bodyPr/>
                    <a:lstStyle/>
                    <a:p>
                      <a:pPr algn="ctr" fontAlgn="b"/>
                      <a:endParaRPr lang="sl-SI" sz="2000" b="0" i="0" u="none" strike="noStrike" dirty="0">
                        <a:solidFill>
                          <a:srgbClr val="FF0000"/>
                        </a:solidFill>
                        <a:effectLst/>
                        <a:latin typeface="+mj-lt"/>
                        <a:cs typeface="Arial" panose="020B0604020202020204" pitchFamily="34" charset="0"/>
                      </a:endParaRPr>
                    </a:p>
                  </a:txBody>
                  <a:tcPr marL="0" marR="0" marT="0" marB="0" anchor="b"/>
                </a:tc>
                <a:tc gridSpan="2">
                  <a:txBody>
                    <a:bodyPr/>
                    <a:lstStyle/>
                    <a:p>
                      <a:pPr algn="ctr" fontAlgn="b"/>
                      <a:endParaRPr lang="sl-SI" sz="2000" b="0" i="0" u="none" strike="noStrike" dirty="0">
                        <a:solidFill>
                          <a:srgbClr val="FF0000"/>
                        </a:solidFill>
                        <a:effectLst/>
                        <a:latin typeface="+mj-lt"/>
                        <a:cs typeface="Arial" panose="020B0604020202020204" pitchFamily="34" charset="0"/>
                      </a:endParaRPr>
                    </a:p>
                  </a:txBody>
                  <a:tcPr marL="0" marR="0" marT="0" marB="0" anchor="b"/>
                </a:tc>
                <a:tc hMerge="1">
                  <a:txBody>
                    <a:bodyPr/>
                    <a:lstStyle/>
                    <a:p>
                      <a:endParaRPr lang="sl-SI"/>
                    </a:p>
                  </a:txBody>
                  <a:tcPr/>
                </a:tc>
                <a:tc>
                  <a:txBody>
                    <a:bodyPr/>
                    <a:lstStyle/>
                    <a:p>
                      <a:pPr algn="ctr" fontAlgn="b"/>
                      <a:endParaRPr lang="sl-SI" sz="2000" b="0" i="0" u="none" strike="noStrike" dirty="0">
                        <a:solidFill>
                          <a:srgbClr val="FF0000"/>
                        </a:solidFill>
                        <a:effectLst/>
                        <a:latin typeface="+mj-lt"/>
                        <a:cs typeface="Arial" panose="020B0604020202020204" pitchFamily="34" charset="0"/>
                      </a:endParaRPr>
                    </a:p>
                  </a:txBody>
                  <a:tcPr marL="0" marR="0" marT="0" marB="0" anchor="b"/>
                </a:tc>
                <a:tc>
                  <a:txBody>
                    <a:bodyPr/>
                    <a:lstStyle/>
                    <a:p>
                      <a:pPr algn="ctr" fontAlgn="b"/>
                      <a:endParaRPr lang="sl-SI" sz="2000" b="0" i="0" u="none" strike="noStrike" dirty="0">
                        <a:solidFill>
                          <a:srgbClr val="FF0000"/>
                        </a:solidFill>
                        <a:effectLst/>
                        <a:latin typeface="+mj-lt"/>
                        <a:cs typeface="Arial" panose="020B0604020202020204" pitchFamily="34" charset="0"/>
                      </a:endParaRPr>
                    </a:p>
                  </a:txBody>
                  <a:tcPr marL="0" marR="0" marT="0" marB="0" anchor="b"/>
                </a:tc>
                <a:extLst>
                  <a:ext uri="{0D108BD9-81ED-4DB2-BD59-A6C34878D82A}">
                    <a16:rowId xmlns:a16="http://schemas.microsoft.com/office/drawing/2014/main" val="10000"/>
                  </a:ext>
                </a:extLst>
              </a:tr>
              <a:tr h="1063720">
                <a:tc>
                  <a:txBody>
                    <a:bodyPr/>
                    <a:lstStyle/>
                    <a:p>
                      <a:pPr algn="l" fontAlgn="b"/>
                      <a:r>
                        <a:rPr lang="sl-SI" sz="1500" b="1" u="none" strike="noStrike" dirty="0">
                          <a:solidFill>
                            <a:schemeClr val="tx1"/>
                          </a:solidFill>
                          <a:effectLst/>
                          <a:latin typeface="+mj-lt"/>
                          <a:cs typeface="Arial" panose="020B0604020202020204" pitchFamily="34" charset="0"/>
                        </a:rPr>
                        <a:t>PROGRAMI</a:t>
                      </a:r>
                      <a:endParaRPr lang="sl-SI" sz="1500" b="1" i="0" u="none" strike="noStrike" dirty="0">
                        <a:solidFill>
                          <a:schemeClr val="tx1"/>
                        </a:solidFill>
                        <a:effectLst/>
                        <a:latin typeface="+mj-lt"/>
                        <a:cs typeface="Arial" panose="020B0604020202020204" pitchFamily="34" charset="0"/>
                      </a:endParaRPr>
                    </a:p>
                  </a:txBody>
                  <a:tcPr marL="0" marR="0" marT="0" marB="0" anchor="b"/>
                </a:tc>
                <a:tc>
                  <a:txBody>
                    <a:bodyPr/>
                    <a:lstStyle/>
                    <a:p>
                      <a:pPr algn="ctr" fontAlgn="b"/>
                      <a:r>
                        <a:rPr lang="sl-SI" sz="1500" b="1" u="none" strike="noStrike" dirty="0">
                          <a:solidFill>
                            <a:schemeClr val="tx1"/>
                          </a:solidFill>
                          <a:effectLst/>
                          <a:latin typeface="+mj-lt"/>
                          <a:cs typeface="Arial" panose="020B0604020202020204" pitchFamily="34" charset="0"/>
                        </a:rPr>
                        <a:t>RAZPIS 2025/26</a:t>
                      </a:r>
                      <a:endParaRPr lang="sl-SI" sz="1500" b="1" i="0" u="none" strike="noStrike" dirty="0">
                        <a:solidFill>
                          <a:schemeClr val="tx1"/>
                        </a:solidFill>
                        <a:effectLst/>
                        <a:latin typeface="+mj-lt"/>
                        <a:cs typeface="Arial" panose="020B0604020202020204" pitchFamily="34" charset="0"/>
                      </a:endParaRPr>
                    </a:p>
                  </a:txBody>
                  <a:tcPr marL="0" marR="0" marT="0" marB="0" anchor="b"/>
                </a:tc>
                <a:tc>
                  <a:txBody>
                    <a:bodyPr/>
                    <a:lstStyle/>
                    <a:p>
                      <a:pPr algn="ctr" fontAlgn="b"/>
                      <a:r>
                        <a:rPr lang="sl-SI" sz="1500" b="1" u="none" strike="noStrike" dirty="0">
                          <a:solidFill>
                            <a:schemeClr val="tx1"/>
                          </a:solidFill>
                          <a:effectLst/>
                          <a:latin typeface="+mj-lt"/>
                          <a:cs typeface="Arial" panose="020B0604020202020204" pitchFamily="34" charset="0"/>
                        </a:rPr>
                        <a:t>DELEŽ RAZPISANIH MEST </a:t>
                      </a:r>
                    </a:p>
                    <a:p>
                      <a:pPr algn="ctr" fontAlgn="b"/>
                      <a:r>
                        <a:rPr lang="sl-SI" sz="1500" b="1" u="none" strike="noStrike" dirty="0">
                          <a:solidFill>
                            <a:schemeClr val="tx1"/>
                          </a:solidFill>
                          <a:effectLst/>
                          <a:latin typeface="+mj-lt"/>
                          <a:cs typeface="Arial" panose="020B0604020202020204" pitchFamily="34" charset="0"/>
                        </a:rPr>
                        <a:t>2025/26</a:t>
                      </a:r>
                      <a:endParaRPr lang="sl-SI" sz="1500" b="1" i="0" u="none" strike="noStrike" dirty="0">
                        <a:solidFill>
                          <a:schemeClr val="tx1"/>
                        </a:solidFill>
                        <a:effectLst/>
                        <a:latin typeface="+mj-lt"/>
                        <a:cs typeface="Arial" panose="020B0604020202020204" pitchFamily="34" charset="0"/>
                      </a:endParaRPr>
                    </a:p>
                  </a:txBody>
                  <a:tcPr marL="0" marR="0" marT="0" marB="0" anchor="b"/>
                </a:tc>
                <a:tc>
                  <a:txBody>
                    <a:bodyPr/>
                    <a:lstStyle/>
                    <a:p>
                      <a:pPr algn="ctr" fontAlgn="b"/>
                      <a:r>
                        <a:rPr lang="sl-SI" sz="1500" b="1" u="none" strike="noStrike" dirty="0">
                          <a:solidFill>
                            <a:schemeClr val="tx1"/>
                          </a:solidFill>
                          <a:effectLst/>
                          <a:latin typeface="+mj-lt"/>
                          <a:cs typeface="Arial" panose="020B0604020202020204" pitchFamily="34" charset="0"/>
                        </a:rPr>
                        <a:t>VPIS 2025/26          1. l.</a:t>
                      </a:r>
                      <a:endParaRPr lang="sl-SI" sz="1500" b="1" i="0" u="none" strike="noStrike" dirty="0">
                        <a:solidFill>
                          <a:schemeClr val="tx1"/>
                        </a:solidFill>
                        <a:effectLst/>
                        <a:latin typeface="+mj-lt"/>
                        <a:cs typeface="Arial" panose="020B0604020202020204" pitchFamily="34" charset="0"/>
                      </a:endParaRPr>
                    </a:p>
                  </a:txBody>
                  <a:tcPr marL="0" marR="0" marT="0" marB="0" anchor="b"/>
                </a:tc>
                <a:tc>
                  <a:txBody>
                    <a:bodyPr/>
                    <a:lstStyle/>
                    <a:p>
                      <a:pPr algn="ctr" fontAlgn="b"/>
                      <a:r>
                        <a:rPr lang="sl-SI" sz="1500" b="1" u="none" strike="noStrike" dirty="0">
                          <a:solidFill>
                            <a:schemeClr val="tx1"/>
                          </a:solidFill>
                          <a:effectLst/>
                          <a:latin typeface="+mj-lt"/>
                          <a:cs typeface="Arial" panose="020B0604020202020204" pitchFamily="34" charset="0"/>
                        </a:rPr>
                        <a:t>DELEŽ VPISA V 1. l. 2025/26</a:t>
                      </a:r>
                      <a:endParaRPr lang="sl-SI" sz="1500" b="1" i="0" u="none" strike="noStrike" dirty="0">
                        <a:solidFill>
                          <a:schemeClr val="tx1"/>
                        </a:solidFill>
                        <a:effectLst/>
                        <a:latin typeface="+mj-lt"/>
                        <a:cs typeface="Arial" panose="020B0604020202020204" pitchFamily="34" charset="0"/>
                      </a:endParaRPr>
                    </a:p>
                  </a:txBody>
                  <a:tcPr marL="0" marR="0" marT="0" marB="0" anchor="b"/>
                </a:tc>
                <a:tc>
                  <a:txBody>
                    <a:bodyPr/>
                    <a:lstStyle/>
                    <a:p>
                      <a:pPr algn="ctr" fontAlgn="b"/>
                      <a:r>
                        <a:rPr lang="sl-SI" sz="1500" b="1" u="none" strike="noStrike" dirty="0">
                          <a:solidFill>
                            <a:srgbClr val="FF0000"/>
                          </a:solidFill>
                          <a:effectLst/>
                          <a:latin typeface="+mj-lt"/>
                          <a:cs typeface="Arial" panose="020B0604020202020204" pitchFamily="34" charset="0"/>
                        </a:rPr>
                        <a:t>RAZPIS 2026/27</a:t>
                      </a:r>
                      <a:endParaRPr lang="sl-SI" sz="1500" b="1" i="0" u="none" strike="noStrike" dirty="0">
                        <a:solidFill>
                          <a:srgbClr val="FF0000"/>
                        </a:solidFill>
                        <a:effectLst/>
                        <a:latin typeface="+mj-lt"/>
                        <a:cs typeface="Arial" panose="020B0604020202020204" pitchFamily="34" charset="0"/>
                      </a:endParaRPr>
                    </a:p>
                  </a:txBody>
                  <a:tcPr marL="0" marR="0" marT="0" marB="0" anchor="b"/>
                </a:tc>
                <a:tc>
                  <a:txBody>
                    <a:bodyPr/>
                    <a:lstStyle/>
                    <a:p>
                      <a:pPr algn="ctr" fontAlgn="b"/>
                      <a:r>
                        <a:rPr lang="sl-SI" sz="1500" b="1" u="none" strike="noStrike" dirty="0">
                          <a:solidFill>
                            <a:srgbClr val="FF0000"/>
                          </a:solidFill>
                          <a:effectLst/>
                          <a:latin typeface="+mj-lt"/>
                          <a:cs typeface="Arial" panose="020B0604020202020204" pitchFamily="34" charset="0"/>
                        </a:rPr>
                        <a:t>DELEŽ RAZPISANIH MEST 2026/2027</a:t>
                      </a:r>
                      <a:endParaRPr lang="sl-SI" sz="1500" b="1" i="0" u="none" strike="noStrike" dirty="0">
                        <a:solidFill>
                          <a:srgbClr val="FF0000"/>
                        </a:solidFill>
                        <a:effectLst/>
                        <a:latin typeface="+mj-lt"/>
                        <a:cs typeface="Arial" panose="020B0604020202020204" pitchFamily="34" charset="0"/>
                      </a:endParaRPr>
                    </a:p>
                  </a:txBody>
                  <a:tcPr marL="0" marR="0" marT="0" marB="0" anchor="b"/>
                </a:tc>
                <a:extLst>
                  <a:ext uri="{0D108BD9-81ED-4DB2-BD59-A6C34878D82A}">
                    <a16:rowId xmlns:a16="http://schemas.microsoft.com/office/drawing/2014/main" val="10001"/>
                  </a:ext>
                </a:extLst>
              </a:tr>
              <a:tr h="929069">
                <a:tc>
                  <a:txBody>
                    <a:bodyPr/>
                    <a:lstStyle/>
                    <a:p>
                      <a:pPr algn="l" fontAlgn="b"/>
                      <a:r>
                        <a:rPr lang="sl-SI" sz="1500" b="1" u="none" strike="noStrike" dirty="0">
                          <a:solidFill>
                            <a:schemeClr val="tx1"/>
                          </a:solidFill>
                          <a:effectLst/>
                          <a:latin typeface="+mj-lt"/>
                          <a:cs typeface="Arial" panose="020B0604020202020204" pitchFamily="34" charset="0"/>
                        </a:rPr>
                        <a:t>NPI</a:t>
                      </a:r>
                      <a:endParaRPr lang="sl-SI" sz="1500" b="1" i="0" u="none" strike="noStrike" dirty="0">
                        <a:solidFill>
                          <a:schemeClr val="tx1"/>
                        </a:solidFill>
                        <a:effectLst/>
                        <a:latin typeface="+mj-lt"/>
                        <a:cs typeface="Arial" panose="020B0604020202020204" pitchFamily="34" charset="0"/>
                      </a:endParaRPr>
                    </a:p>
                  </a:txBody>
                  <a:tcPr marL="0" marR="0" marT="0" marB="0" anchor="b"/>
                </a:tc>
                <a:tc>
                  <a:txBody>
                    <a:bodyPr/>
                    <a:lstStyle/>
                    <a:p>
                      <a:pPr algn="ctr" fontAlgn="b"/>
                      <a:r>
                        <a:rPr lang="sl-SI" sz="1500" b="1" i="0" u="none" strike="noStrike" dirty="0">
                          <a:solidFill>
                            <a:schemeClr val="tx1"/>
                          </a:solidFill>
                          <a:effectLst/>
                          <a:latin typeface="+mj-lt"/>
                          <a:cs typeface="Arial" panose="020B0604020202020204" pitchFamily="34" charset="0"/>
                        </a:rPr>
                        <a:t>860</a:t>
                      </a:r>
                    </a:p>
                  </a:txBody>
                  <a:tcPr marL="0" marR="0" marT="0" marB="0" anchor="b"/>
                </a:tc>
                <a:tc>
                  <a:txBody>
                    <a:bodyPr/>
                    <a:lstStyle/>
                    <a:p>
                      <a:pPr algn="ctr" fontAlgn="b"/>
                      <a:r>
                        <a:rPr lang="sl-SI" sz="1500" u="none" strike="noStrike" dirty="0">
                          <a:solidFill>
                            <a:schemeClr val="tx1"/>
                          </a:solidFill>
                          <a:effectLst/>
                          <a:latin typeface="+mj-lt"/>
                          <a:cs typeface="Arial" panose="020B0604020202020204" pitchFamily="34" charset="0"/>
                        </a:rPr>
                        <a:t>3,3</a:t>
                      </a:r>
                      <a:endParaRPr lang="sl-SI" sz="1500" b="1" i="0" u="none" strike="noStrike" dirty="0">
                        <a:solidFill>
                          <a:schemeClr val="tx1"/>
                        </a:solidFill>
                        <a:effectLst/>
                        <a:latin typeface="+mj-lt"/>
                        <a:cs typeface="Arial" panose="020B0604020202020204" pitchFamily="34" charset="0"/>
                      </a:endParaRPr>
                    </a:p>
                  </a:txBody>
                  <a:tcPr marL="0" marR="0" marT="0" marB="0" anchor="b"/>
                </a:tc>
                <a:tc>
                  <a:txBody>
                    <a:bodyPr/>
                    <a:lstStyle/>
                    <a:p>
                      <a:pPr marL="0" algn="ctr" defTabSz="457200" rtl="0" eaLnBrk="1" fontAlgn="b" latinLnBrk="0" hangingPunct="1"/>
                      <a:r>
                        <a:rPr lang="sl-SI" sz="1500" b="1" i="0" u="none" strike="noStrike" kern="1200" dirty="0">
                          <a:solidFill>
                            <a:schemeClr val="tx1"/>
                          </a:solidFill>
                          <a:effectLst/>
                          <a:latin typeface="+mj-lt"/>
                          <a:ea typeface="+mn-ea"/>
                          <a:cs typeface="Arial" panose="020B0604020202020204" pitchFamily="34" charset="0"/>
                        </a:rPr>
                        <a:t>980</a:t>
                      </a:r>
                    </a:p>
                  </a:txBody>
                  <a:tcPr marL="0" marR="0" marT="0" marB="0" anchor="b"/>
                </a:tc>
                <a:tc>
                  <a:txBody>
                    <a:bodyPr/>
                    <a:lstStyle/>
                    <a:p>
                      <a:pPr marL="0" algn="ctr" defTabSz="457200" rtl="0" eaLnBrk="1" fontAlgn="b" latinLnBrk="0" hangingPunct="1"/>
                      <a:r>
                        <a:rPr lang="sl-SI" sz="1500" u="none" strike="noStrike" kern="1200" dirty="0">
                          <a:solidFill>
                            <a:schemeClr val="tx1"/>
                          </a:solidFill>
                          <a:effectLst/>
                          <a:latin typeface="+mj-lt"/>
                          <a:ea typeface="+mn-ea"/>
                          <a:cs typeface="Arial" panose="020B0604020202020204" pitchFamily="34" charset="0"/>
                        </a:rPr>
                        <a:t>3,9</a:t>
                      </a:r>
                    </a:p>
                  </a:txBody>
                  <a:tcPr marL="0" marR="0" marT="0" marB="0" anchor="b"/>
                </a:tc>
                <a:tc>
                  <a:txBody>
                    <a:bodyPr/>
                    <a:lstStyle/>
                    <a:p>
                      <a:pPr marL="0" algn="ctr" defTabSz="457200" rtl="0" eaLnBrk="1" fontAlgn="b" latinLnBrk="0" hangingPunct="1"/>
                      <a:r>
                        <a:rPr lang="sl-SI" sz="1500" b="1" i="0" u="none" strike="noStrike" kern="1200" dirty="0">
                          <a:solidFill>
                            <a:srgbClr val="FF0000"/>
                          </a:solidFill>
                          <a:effectLst/>
                          <a:latin typeface="+mj-lt"/>
                          <a:ea typeface="+mn-ea"/>
                          <a:cs typeface="Arial" panose="020B0604020202020204" pitchFamily="34" charset="0"/>
                        </a:rPr>
                        <a:t>924</a:t>
                      </a:r>
                    </a:p>
                  </a:txBody>
                  <a:tcPr marL="0" marR="0" marT="0" marB="0" anchor="b"/>
                </a:tc>
                <a:tc>
                  <a:txBody>
                    <a:bodyPr/>
                    <a:lstStyle/>
                    <a:p>
                      <a:pPr marL="0" algn="ctr" defTabSz="457200" rtl="0" eaLnBrk="1" fontAlgn="b" latinLnBrk="0" hangingPunct="1"/>
                      <a:r>
                        <a:rPr lang="sl-SI" sz="1500" b="1" i="0" u="none" strike="noStrike" kern="1200" dirty="0">
                          <a:solidFill>
                            <a:srgbClr val="FF0000"/>
                          </a:solidFill>
                          <a:effectLst/>
                          <a:latin typeface="+mj-lt"/>
                          <a:ea typeface="+mn-ea"/>
                          <a:cs typeface="Arial" panose="020B0604020202020204" pitchFamily="34" charset="0"/>
                        </a:rPr>
                        <a:t>3,5</a:t>
                      </a:r>
                    </a:p>
                  </a:txBody>
                  <a:tcPr marL="0" marR="0" marT="0" marB="0" anchor="b"/>
                </a:tc>
                <a:extLst>
                  <a:ext uri="{0D108BD9-81ED-4DB2-BD59-A6C34878D82A}">
                    <a16:rowId xmlns:a16="http://schemas.microsoft.com/office/drawing/2014/main" val="10002"/>
                  </a:ext>
                </a:extLst>
              </a:tr>
              <a:tr h="908424">
                <a:tc>
                  <a:txBody>
                    <a:bodyPr/>
                    <a:lstStyle/>
                    <a:p>
                      <a:pPr algn="l" fontAlgn="b"/>
                      <a:r>
                        <a:rPr lang="sl-SI" sz="1500" b="1" u="none" strike="noStrike" dirty="0">
                          <a:solidFill>
                            <a:schemeClr val="tx1"/>
                          </a:solidFill>
                          <a:effectLst/>
                          <a:latin typeface="+mj-lt"/>
                          <a:cs typeface="Arial" panose="020B0604020202020204" pitchFamily="34" charset="0"/>
                        </a:rPr>
                        <a:t>SPI</a:t>
                      </a:r>
                      <a:endParaRPr lang="sl-SI" sz="1500" b="1" i="0" u="none" strike="noStrike" dirty="0">
                        <a:solidFill>
                          <a:schemeClr val="tx1"/>
                        </a:solidFill>
                        <a:effectLst/>
                        <a:latin typeface="+mj-lt"/>
                        <a:cs typeface="Arial" panose="020B0604020202020204" pitchFamily="34" charset="0"/>
                      </a:endParaRPr>
                    </a:p>
                  </a:txBody>
                  <a:tcPr marL="0" marR="0" marT="0" marB="0" anchor="b"/>
                </a:tc>
                <a:tc>
                  <a:txBody>
                    <a:bodyPr/>
                    <a:lstStyle/>
                    <a:p>
                      <a:pPr algn="ctr" fontAlgn="b"/>
                      <a:r>
                        <a:rPr lang="sl-SI" sz="1500" b="1" i="0" u="none" strike="noStrike" dirty="0">
                          <a:solidFill>
                            <a:schemeClr val="tx1"/>
                          </a:solidFill>
                          <a:effectLst/>
                          <a:latin typeface="+mj-lt"/>
                          <a:cs typeface="Arial" panose="020B0604020202020204" pitchFamily="34" charset="0"/>
                        </a:rPr>
                        <a:t>6.852</a:t>
                      </a:r>
                    </a:p>
                  </a:txBody>
                  <a:tcPr marL="0" marR="0" marT="0" marB="0" anchor="b"/>
                </a:tc>
                <a:tc>
                  <a:txBody>
                    <a:bodyPr/>
                    <a:lstStyle/>
                    <a:p>
                      <a:pPr algn="ctr" fontAlgn="b"/>
                      <a:r>
                        <a:rPr lang="sl-SI" sz="1500" u="none" strike="noStrike" dirty="0">
                          <a:solidFill>
                            <a:schemeClr val="tx1"/>
                          </a:solidFill>
                          <a:effectLst/>
                          <a:latin typeface="+mj-lt"/>
                          <a:cs typeface="Arial" panose="020B0604020202020204" pitchFamily="34" charset="0"/>
                        </a:rPr>
                        <a:t>26,3</a:t>
                      </a:r>
                      <a:endParaRPr lang="sl-SI" sz="1500" b="1" i="0" u="none" strike="noStrike" dirty="0">
                        <a:solidFill>
                          <a:schemeClr val="tx1"/>
                        </a:solidFill>
                        <a:effectLst/>
                        <a:latin typeface="+mj-lt"/>
                        <a:cs typeface="Arial" panose="020B0604020202020204" pitchFamily="34" charset="0"/>
                      </a:endParaRPr>
                    </a:p>
                  </a:txBody>
                  <a:tcPr marL="0" marR="0" marT="0" marB="0" anchor="b"/>
                </a:tc>
                <a:tc>
                  <a:txBody>
                    <a:bodyPr/>
                    <a:lstStyle/>
                    <a:p>
                      <a:pPr marL="0" algn="ctr" defTabSz="457200" rtl="0" eaLnBrk="1" fontAlgn="b" latinLnBrk="0" hangingPunct="1"/>
                      <a:r>
                        <a:rPr lang="sl-SI" sz="1500" b="1" i="0" u="none" strike="noStrike" kern="1200" dirty="0">
                          <a:solidFill>
                            <a:schemeClr val="tx1"/>
                          </a:solidFill>
                          <a:effectLst/>
                          <a:latin typeface="+mj-lt"/>
                          <a:ea typeface="+mn-ea"/>
                          <a:cs typeface="Arial" panose="020B0604020202020204" pitchFamily="34" charset="0"/>
                        </a:rPr>
                        <a:t>5.989</a:t>
                      </a:r>
                    </a:p>
                  </a:txBody>
                  <a:tcPr marL="0" marR="0" marT="0" marB="0" anchor="b"/>
                </a:tc>
                <a:tc>
                  <a:txBody>
                    <a:bodyPr/>
                    <a:lstStyle/>
                    <a:p>
                      <a:pPr marL="0" algn="ctr" defTabSz="457200" rtl="0" eaLnBrk="1" fontAlgn="b" latinLnBrk="0" hangingPunct="1"/>
                      <a:r>
                        <a:rPr lang="sl-SI" sz="1500" u="none" strike="noStrike" kern="1200" dirty="0">
                          <a:solidFill>
                            <a:schemeClr val="tx1"/>
                          </a:solidFill>
                          <a:effectLst/>
                          <a:latin typeface="+mj-lt"/>
                          <a:ea typeface="+mn-ea"/>
                          <a:cs typeface="Arial" panose="020B0604020202020204" pitchFamily="34" charset="0"/>
                        </a:rPr>
                        <a:t>23,7</a:t>
                      </a:r>
                    </a:p>
                  </a:txBody>
                  <a:tcPr marL="0" marR="0" marT="0" marB="0" anchor="b"/>
                </a:tc>
                <a:tc>
                  <a:txBody>
                    <a:bodyPr/>
                    <a:lstStyle/>
                    <a:p>
                      <a:pPr marL="0" algn="ctr" defTabSz="457200" rtl="0" eaLnBrk="1" fontAlgn="b" latinLnBrk="0" hangingPunct="1"/>
                      <a:r>
                        <a:rPr lang="sl-SI" sz="1500" b="1" i="0" u="none" strike="noStrike" kern="1200" dirty="0">
                          <a:solidFill>
                            <a:srgbClr val="FF0000"/>
                          </a:solidFill>
                          <a:effectLst/>
                          <a:latin typeface="+mj-lt"/>
                          <a:ea typeface="+mn-ea"/>
                          <a:cs typeface="Arial" panose="020B0604020202020204" pitchFamily="34" charset="0"/>
                        </a:rPr>
                        <a:t>6.775</a:t>
                      </a:r>
                    </a:p>
                  </a:txBody>
                  <a:tcPr marL="0" marR="0" marT="0" marB="0" anchor="b"/>
                </a:tc>
                <a:tc>
                  <a:txBody>
                    <a:bodyPr/>
                    <a:lstStyle/>
                    <a:p>
                      <a:pPr marL="0" algn="ctr" defTabSz="457200" rtl="0" eaLnBrk="1" fontAlgn="b" latinLnBrk="0" hangingPunct="1"/>
                      <a:r>
                        <a:rPr lang="sl-SI" sz="1500" b="1" i="0" u="none" strike="noStrike" kern="1200" dirty="0">
                          <a:solidFill>
                            <a:srgbClr val="FF0000"/>
                          </a:solidFill>
                          <a:effectLst/>
                          <a:latin typeface="+mj-lt"/>
                          <a:ea typeface="+mn-ea"/>
                          <a:cs typeface="Arial" panose="020B0604020202020204" pitchFamily="34" charset="0"/>
                        </a:rPr>
                        <a:t>26,0</a:t>
                      </a:r>
                    </a:p>
                  </a:txBody>
                  <a:tcPr marL="0" marR="0" marT="0" marB="0" anchor="b"/>
                </a:tc>
                <a:extLst>
                  <a:ext uri="{0D108BD9-81ED-4DB2-BD59-A6C34878D82A}">
                    <a16:rowId xmlns:a16="http://schemas.microsoft.com/office/drawing/2014/main" val="10003"/>
                  </a:ext>
                </a:extLst>
              </a:tr>
              <a:tr h="908424">
                <a:tc>
                  <a:txBody>
                    <a:bodyPr/>
                    <a:lstStyle/>
                    <a:p>
                      <a:pPr algn="l" fontAlgn="b"/>
                      <a:r>
                        <a:rPr lang="sl-SI" sz="1500" b="1" u="none" strike="noStrike" dirty="0">
                          <a:solidFill>
                            <a:schemeClr val="tx1"/>
                          </a:solidFill>
                          <a:effectLst/>
                          <a:latin typeface="+mj-lt"/>
                          <a:cs typeface="Arial" panose="020B0604020202020204" pitchFamily="34" charset="0"/>
                        </a:rPr>
                        <a:t>SSTI</a:t>
                      </a:r>
                      <a:endParaRPr lang="sl-SI" sz="1500" b="1" i="0" u="none" strike="noStrike" dirty="0">
                        <a:solidFill>
                          <a:schemeClr val="tx1"/>
                        </a:solidFill>
                        <a:effectLst/>
                        <a:latin typeface="+mj-lt"/>
                        <a:cs typeface="Arial" panose="020B0604020202020204" pitchFamily="34" charset="0"/>
                      </a:endParaRPr>
                    </a:p>
                  </a:txBody>
                  <a:tcPr marL="0" marR="0" marT="0" marB="0" anchor="b"/>
                </a:tc>
                <a:tc>
                  <a:txBody>
                    <a:bodyPr/>
                    <a:lstStyle/>
                    <a:p>
                      <a:pPr algn="ctr" fontAlgn="b"/>
                      <a:r>
                        <a:rPr lang="sl-SI" sz="1500" b="1" i="0" u="none" strike="noStrike" dirty="0">
                          <a:solidFill>
                            <a:schemeClr val="tx1"/>
                          </a:solidFill>
                          <a:effectLst/>
                          <a:latin typeface="+mj-lt"/>
                          <a:cs typeface="Arial" panose="020B0604020202020204" pitchFamily="34" charset="0"/>
                        </a:rPr>
                        <a:t>10.568</a:t>
                      </a:r>
                    </a:p>
                  </a:txBody>
                  <a:tcPr marL="0" marR="0" marT="0" marB="0" anchor="b"/>
                </a:tc>
                <a:tc>
                  <a:txBody>
                    <a:bodyPr/>
                    <a:lstStyle/>
                    <a:p>
                      <a:pPr algn="ctr" fontAlgn="b"/>
                      <a:r>
                        <a:rPr lang="sl-SI" sz="1500" u="none" strike="noStrike" dirty="0">
                          <a:solidFill>
                            <a:schemeClr val="tx1"/>
                          </a:solidFill>
                          <a:effectLst/>
                          <a:latin typeface="+mj-lt"/>
                          <a:cs typeface="Arial" panose="020B0604020202020204" pitchFamily="34" charset="0"/>
                        </a:rPr>
                        <a:t>40,6</a:t>
                      </a:r>
                      <a:endParaRPr lang="sl-SI" sz="1500" b="1" i="0" u="none" strike="noStrike" dirty="0">
                        <a:solidFill>
                          <a:schemeClr val="tx1"/>
                        </a:solidFill>
                        <a:effectLst/>
                        <a:latin typeface="+mj-lt"/>
                        <a:cs typeface="Arial" panose="020B0604020202020204" pitchFamily="34" charset="0"/>
                      </a:endParaRPr>
                    </a:p>
                  </a:txBody>
                  <a:tcPr marL="0" marR="0" marT="0" marB="0" anchor="b"/>
                </a:tc>
                <a:tc>
                  <a:txBody>
                    <a:bodyPr/>
                    <a:lstStyle/>
                    <a:p>
                      <a:pPr marL="0" algn="ctr" defTabSz="457200" rtl="0" eaLnBrk="1" fontAlgn="b" latinLnBrk="0" hangingPunct="1"/>
                      <a:r>
                        <a:rPr lang="sl-SI" sz="1500" b="1" i="0" u="none" strike="noStrike" kern="1200" dirty="0">
                          <a:solidFill>
                            <a:schemeClr val="tx1"/>
                          </a:solidFill>
                          <a:effectLst/>
                          <a:latin typeface="+mj-lt"/>
                          <a:ea typeface="+mn-ea"/>
                          <a:cs typeface="Arial" panose="020B0604020202020204" pitchFamily="34" charset="0"/>
                        </a:rPr>
                        <a:t>10.382</a:t>
                      </a:r>
                    </a:p>
                  </a:txBody>
                  <a:tcPr marL="0" marR="0" marT="0" marB="0" anchor="b"/>
                </a:tc>
                <a:tc>
                  <a:txBody>
                    <a:bodyPr/>
                    <a:lstStyle/>
                    <a:p>
                      <a:pPr marL="0" algn="ctr" defTabSz="457200" rtl="0" eaLnBrk="1" fontAlgn="b" latinLnBrk="0" hangingPunct="1"/>
                      <a:r>
                        <a:rPr lang="sl-SI" sz="1500" u="none" strike="noStrike" kern="1200" dirty="0">
                          <a:solidFill>
                            <a:schemeClr val="tx1"/>
                          </a:solidFill>
                          <a:effectLst/>
                          <a:latin typeface="+mj-lt"/>
                          <a:ea typeface="+mn-ea"/>
                          <a:cs typeface="Arial" panose="020B0604020202020204" pitchFamily="34" charset="0"/>
                        </a:rPr>
                        <a:t>41,1</a:t>
                      </a:r>
                    </a:p>
                  </a:txBody>
                  <a:tcPr marL="0" marR="0" marT="0" marB="0" anchor="b"/>
                </a:tc>
                <a:tc>
                  <a:txBody>
                    <a:bodyPr/>
                    <a:lstStyle/>
                    <a:p>
                      <a:pPr marL="0" algn="ctr" defTabSz="457200" rtl="0" eaLnBrk="1" fontAlgn="b" latinLnBrk="0" hangingPunct="1"/>
                      <a:r>
                        <a:rPr lang="sl-SI" sz="1500" b="1" i="0" u="none" strike="noStrike" kern="1200" dirty="0">
                          <a:solidFill>
                            <a:srgbClr val="FF0000"/>
                          </a:solidFill>
                          <a:effectLst/>
                          <a:latin typeface="+mj-lt"/>
                          <a:ea typeface="+mn-ea"/>
                          <a:cs typeface="Arial" panose="020B0604020202020204" pitchFamily="34" charset="0"/>
                        </a:rPr>
                        <a:t>10.566</a:t>
                      </a:r>
                    </a:p>
                  </a:txBody>
                  <a:tcPr marL="0" marR="0" marT="0" marB="0" anchor="b"/>
                </a:tc>
                <a:tc>
                  <a:txBody>
                    <a:bodyPr/>
                    <a:lstStyle/>
                    <a:p>
                      <a:pPr marL="0" algn="ctr" defTabSz="457200" rtl="0" eaLnBrk="1" fontAlgn="b" latinLnBrk="0" hangingPunct="1"/>
                      <a:r>
                        <a:rPr lang="sl-SI" sz="1500" b="1" i="0" u="none" strike="noStrike" kern="1200" dirty="0">
                          <a:solidFill>
                            <a:srgbClr val="FF0000"/>
                          </a:solidFill>
                          <a:effectLst/>
                          <a:latin typeface="+mj-lt"/>
                          <a:ea typeface="+mn-ea"/>
                          <a:cs typeface="Arial" panose="020B0604020202020204" pitchFamily="34" charset="0"/>
                        </a:rPr>
                        <a:t>40,6</a:t>
                      </a:r>
                    </a:p>
                  </a:txBody>
                  <a:tcPr marL="0" marR="0" marT="0" marB="0" anchor="b"/>
                </a:tc>
                <a:extLst>
                  <a:ext uri="{0D108BD9-81ED-4DB2-BD59-A6C34878D82A}">
                    <a16:rowId xmlns:a16="http://schemas.microsoft.com/office/drawing/2014/main" val="10004"/>
                  </a:ext>
                </a:extLst>
              </a:tr>
              <a:tr h="454211">
                <a:tc>
                  <a:txBody>
                    <a:bodyPr/>
                    <a:lstStyle/>
                    <a:p>
                      <a:pPr algn="l" fontAlgn="b"/>
                      <a:r>
                        <a:rPr lang="sl-SI" sz="1500" b="1" u="none" strike="noStrike" dirty="0">
                          <a:solidFill>
                            <a:schemeClr val="tx1"/>
                          </a:solidFill>
                          <a:effectLst/>
                          <a:latin typeface="+mj-lt"/>
                          <a:cs typeface="Arial" panose="020B0604020202020204" pitchFamily="34" charset="0"/>
                        </a:rPr>
                        <a:t>GIM</a:t>
                      </a:r>
                      <a:endParaRPr lang="sl-SI" sz="1500" b="1" i="0" u="none" strike="noStrike" dirty="0">
                        <a:solidFill>
                          <a:schemeClr val="tx1"/>
                        </a:solidFill>
                        <a:effectLst/>
                        <a:latin typeface="+mj-lt"/>
                        <a:cs typeface="Arial" panose="020B0604020202020204" pitchFamily="34" charset="0"/>
                      </a:endParaRPr>
                    </a:p>
                  </a:txBody>
                  <a:tcPr marL="0" marR="0" marT="0" marB="0" anchor="b"/>
                </a:tc>
                <a:tc>
                  <a:txBody>
                    <a:bodyPr/>
                    <a:lstStyle/>
                    <a:p>
                      <a:pPr algn="ctr" fontAlgn="b"/>
                      <a:r>
                        <a:rPr lang="sl-SI" sz="1500" b="1" i="0" u="none" strike="noStrike" dirty="0">
                          <a:solidFill>
                            <a:schemeClr val="tx1"/>
                          </a:solidFill>
                          <a:effectLst/>
                          <a:latin typeface="+mj-lt"/>
                          <a:cs typeface="Arial" panose="020B0604020202020204" pitchFamily="34" charset="0"/>
                        </a:rPr>
                        <a:t>7.728</a:t>
                      </a:r>
                    </a:p>
                  </a:txBody>
                  <a:tcPr marL="0" marR="0" marT="0" marB="0" anchor="b"/>
                </a:tc>
                <a:tc>
                  <a:txBody>
                    <a:bodyPr/>
                    <a:lstStyle/>
                    <a:p>
                      <a:pPr algn="ctr" fontAlgn="b"/>
                      <a:r>
                        <a:rPr lang="sl-SI" sz="1500" u="none" strike="noStrike" dirty="0">
                          <a:solidFill>
                            <a:schemeClr val="tx1"/>
                          </a:solidFill>
                          <a:effectLst/>
                          <a:latin typeface="+mj-lt"/>
                          <a:cs typeface="Arial" panose="020B0604020202020204" pitchFamily="34" charset="0"/>
                        </a:rPr>
                        <a:t>29,7</a:t>
                      </a:r>
                      <a:endParaRPr lang="sl-SI" sz="1500" b="1" i="0" u="none" strike="noStrike" dirty="0">
                        <a:solidFill>
                          <a:schemeClr val="tx1"/>
                        </a:solidFill>
                        <a:effectLst/>
                        <a:latin typeface="+mj-lt"/>
                        <a:cs typeface="Arial" panose="020B0604020202020204" pitchFamily="34" charset="0"/>
                      </a:endParaRPr>
                    </a:p>
                  </a:txBody>
                  <a:tcPr marL="0" marR="0" marT="0" marB="0" anchor="b"/>
                </a:tc>
                <a:tc>
                  <a:txBody>
                    <a:bodyPr/>
                    <a:lstStyle/>
                    <a:p>
                      <a:pPr marL="0" algn="ctr" defTabSz="457200" rtl="0" eaLnBrk="1" fontAlgn="b" latinLnBrk="0" hangingPunct="1"/>
                      <a:r>
                        <a:rPr lang="sl-SI" sz="1500" b="1" i="0" u="none" strike="noStrike" kern="1200" dirty="0">
                          <a:solidFill>
                            <a:schemeClr val="tx1"/>
                          </a:solidFill>
                          <a:effectLst/>
                          <a:latin typeface="+mj-lt"/>
                          <a:ea typeface="+mn-ea"/>
                          <a:cs typeface="Arial" panose="020B0604020202020204" pitchFamily="34" charset="0"/>
                        </a:rPr>
                        <a:t>7.927</a:t>
                      </a:r>
                    </a:p>
                  </a:txBody>
                  <a:tcPr marL="0" marR="0" marT="0" marB="0" anchor="b"/>
                </a:tc>
                <a:tc>
                  <a:txBody>
                    <a:bodyPr/>
                    <a:lstStyle/>
                    <a:p>
                      <a:pPr marL="0" algn="ctr" defTabSz="457200" rtl="0" eaLnBrk="1" fontAlgn="b" latinLnBrk="0" hangingPunct="1"/>
                      <a:r>
                        <a:rPr lang="sl-SI" sz="1500" u="none" strike="noStrike" kern="1200" dirty="0">
                          <a:solidFill>
                            <a:schemeClr val="tx1"/>
                          </a:solidFill>
                          <a:effectLst/>
                          <a:latin typeface="+mj-lt"/>
                          <a:ea typeface="+mn-ea"/>
                          <a:cs typeface="Arial" panose="020B0604020202020204" pitchFamily="34" charset="0"/>
                        </a:rPr>
                        <a:t>31,4</a:t>
                      </a:r>
                    </a:p>
                  </a:txBody>
                  <a:tcPr marL="0" marR="0" marT="0" marB="0" anchor="b"/>
                </a:tc>
                <a:tc>
                  <a:txBody>
                    <a:bodyPr/>
                    <a:lstStyle/>
                    <a:p>
                      <a:pPr marL="0" algn="ctr" defTabSz="457200" rtl="0" eaLnBrk="1" fontAlgn="b" latinLnBrk="0" hangingPunct="1"/>
                      <a:r>
                        <a:rPr lang="sl-SI" sz="1500" b="1" i="0" u="none" strike="noStrike" kern="1200" dirty="0">
                          <a:solidFill>
                            <a:srgbClr val="FF0000"/>
                          </a:solidFill>
                          <a:effectLst/>
                          <a:latin typeface="+mj-lt"/>
                          <a:ea typeface="+mn-ea"/>
                          <a:cs typeface="Arial" panose="020B0604020202020204" pitchFamily="34" charset="0"/>
                        </a:rPr>
                        <a:t>7.784</a:t>
                      </a:r>
                    </a:p>
                  </a:txBody>
                  <a:tcPr marL="0" marR="0" marT="0" marB="0" anchor="b"/>
                </a:tc>
                <a:tc>
                  <a:txBody>
                    <a:bodyPr/>
                    <a:lstStyle/>
                    <a:p>
                      <a:pPr marL="0" algn="ctr" defTabSz="457200" rtl="0" eaLnBrk="1" fontAlgn="b" latinLnBrk="0" hangingPunct="1"/>
                      <a:r>
                        <a:rPr lang="sl-SI" sz="1500" b="1" i="0" u="none" strike="noStrike" kern="1200" dirty="0">
                          <a:solidFill>
                            <a:srgbClr val="FF0000"/>
                          </a:solidFill>
                          <a:effectLst/>
                          <a:latin typeface="+mj-lt"/>
                          <a:ea typeface="+mn-ea"/>
                          <a:cs typeface="Arial" panose="020B0604020202020204" pitchFamily="34" charset="0"/>
                        </a:rPr>
                        <a:t>29,9</a:t>
                      </a:r>
                    </a:p>
                  </a:txBody>
                  <a:tcPr marL="0" marR="0" marT="0" marB="0" anchor="b"/>
                </a:tc>
                <a:extLst>
                  <a:ext uri="{0D108BD9-81ED-4DB2-BD59-A6C34878D82A}">
                    <a16:rowId xmlns:a16="http://schemas.microsoft.com/office/drawing/2014/main" val="10005"/>
                  </a:ext>
                </a:extLst>
              </a:tr>
              <a:tr h="454211">
                <a:tc>
                  <a:txBody>
                    <a:bodyPr/>
                    <a:lstStyle/>
                    <a:p>
                      <a:pPr algn="l" fontAlgn="b"/>
                      <a:r>
                        <a:rPr lang="sl-SI" sz="1500" b="0" u="none" strike="noStrike" dirty="0">
                          <a:solidFill>
                            <a:schemeClr val="tx1"/>
                          </a:solidFill>
                          <a:effectLst/>
                          <a:latin typeface="+mj-lt"/>
                          <a:cs typeface="Arial" panose="020B0604020202020204" pitchFamily="34" charset="0"/>
                        </a:rPr>
                        <a:t> Splošna GIM</a:t>
                      </a:r>
                      <a:endParaRPr lang="sl-SI" sz="1500" b="0" i="0" u="none" strike="noStrike" dirty="0">
                        <a:solidFill>
                          <a:schemeClr val="tx1"/>
                        </a:solidFill>
                        <a:effectLst/>
                        <a:latin typeface="+mj-lt"/>
                        <a:cs typeface="Arial" panose="020B0604020202020204" pitchFamily="34" charset="0"/>
                      </a:endParaRPr>
                    </a:p>
                  </a:txBody>
                  <a:tcPr marL="0" marR="0" marT="0" marB="0" anchor="b"/>
                </a:tc>
                <a:tc>
                  <a:txBody>
                    <a:bodyPr/>
                    <a:lstStyle/>
                    <a:p>
                      <a:pPr algn="ctr" fontAlgn="b"/>
                      <a:r>
                        <a:rPr lang="sl-SI" sz="1500" b="0" i="0" u="none" strike="noStrike" dirty="0">
                          <a:solidFill>
                            <a:schemeClr val="tx1"/>
                          </a:solidFill>
                          <a:effectLst/>
                          <a:latin typeface="+mj-lt"/>
                          <a:cs typeface="Arial" panose="020B0604020202020204" pitchFamily="34" charset="0"/>
                        </a:rPr>
                        <a:t>5.966</a:t>
                      </a:r>
                    </a:p>
                  </a:txBody>
                  <a:tcPr marL="0" marR="0" marT="0" marB="0" anchor="b"/>
                </a:tc>
                <a:tc>
                  <a:txBody>
                    <a:bodyPr/>
                    <a:lstStyle/>
                    <a:p>
                      <a:pPr algn="ctr" fontAlgn="b"/>
                      <a:r>
                        <a:rPr lang="sl-SI" sz="1500" u="none" strike="noStrike" dirty="0">
                          <a:solidFill>
                            <a:schemeClr val="tx1"/>
                          </a:solidFill>
                          <a:effectLst/>
                          <a:latin typeface="+mj-lt"/>
                          <a:cs typeface="Arial" panose="020B0604020202020204" pitchFamily="34" charset="0"/>
                        </a:rPr>
                        <a:t>22,9</a:t>
                      </a:r>
                      <a:endParaRPr lang="sl-SI" sz="1500" b="0" i="0" u="none" strike="noStrike" dirty="0">
                        <a:solidFill>
                          <a:schemeClr val="tx1"/>
                        </a:solidFill>
                        <a:effectLst/>
                        <a:latin typeface="+mj-lt"/>
                        <a:cs typeface="Arial" panose="020B0604020202020204" pitchFamily="34" charset="0"/>
                      </a:endParaRPr>
                    </a:p>
                  </a:txBody>
                  <a:tcPr marL="0" marR="0" marT="0" marB="0" anchor="b"/>
                </a:tc>
                <a:tc>
                  <a:txBody>
                    <a:bodyPr/>
                    <a:lstStyle/>
                    <a:p>
                      <a:pPr marL="0" algn="ctr" defTabSz="457200" rtl="0" eaLnBrk="1" fontAlgn="b" latinLnBrk="0" hangingPunct="1"/>
                      <a:r>
                        <a:rPr lang="sl-SI" sz="1500" b="0" i="0" u="none" strike="noStrike" kern="1200" dirty="0">
                          <a:solidFill>
                            <a:schemeClr val="tx1"/>
                          </a:solidFill>
                          <a:effectLst/>
                          <a:latin typeface="+mj-lt"/>
                          <a:ea typeface="+mn-ea"/>
                          <a:cs typeface="Arial" panose="020B0604020202020204" pitchFamily="34" charset="0"/>
                        </a:rPr>
                        <a:t>6.204</a:t>
                      </a:r>
                    </a:p>
                  </a:txBody>
                  <a:tcPr marL="0" marR="0" marT="0" marB="0" anchor="b"/>
                </a:tc>
                <a:tc>
                  <a:txBody>
                    <a:bodyPr/>
                    <a:lstStyle/>
                    <a:p>
                      <a:pPr marL="0" algn="ctr" defTabSz="457200" rtl="0" eaLnBrk="1" fontAlgn="b" latinLnBrk="0" hangingPunct="1"/>
                      <a:r>
                        <a:rPr lang="sl-SI" sz="1500" u="none" strike="noStrike" kern="1200" dirty="0">
                          <a:solidFill>
                            <a:schemeClr val="tx1"/>
                          </a:solidFill>
                          <a:effectLst/>
                          <a:latin typeface="+mj-lt"/>
                          <a:ea typeface="+mn-ea"/>
                          <a:cs typeface="Arial" panose="020B0604020202020204" pitchFamily="34" charset="0"/>
                        </a:rPr>
                        <a:t>24,5</a:t>
                      </a:r>
                    </a:p>
                  </a:txBody>
                  <a:tcPr marL="0" marR="0" marT="0" marB="0" anchor="b"/>
                </a:tc>
                <a:tc>
                  <a:txBody>
                    <a:bodyPr/>
                    <a:lstStyle/>
                    <a:p>
                      <a:pPr algn="ctr" fontAlgn="b"/>
                      <a:r>
                        <a:rPr lang="sl-SI" sz="1500" b="0" i="0" u="none" strike="noStrike" kern="1200" dirty="0">
                          <a:solidFill>
                            <a:srgbClr val="FF0000"/>
                          </a:solidFill>
                          <a:effectLst/>
                          <a:latin typeface="+mj-lt"/>
                          <a:ea typeface="+mn-ea"/>
                          <a:cs typeface="Arial" panose="020B0604020202020204" pitchFamily="34" charset="0"/>
                        </a:rPr>
                        <a:t>6.022</a:t>
                      </a:r>
                    </a:p>
                  </a:txBody>
                  <a:tcPr marL="0" marR="0" marT="0" marB="0" anchor="b"/>
                </a:tc>
                <a:tc>
                  <a:txBody>
                    <a:bodyPr/>
                    <a:lstStyle/>
                    <a:p>
                      <a:pPr algn="ctr" fontAlgn="b"/>
                      <a:r>
                        <a:rPr lang="sl-SI" sz="1500" b="0" i="0" u="none" strike="noStrike" kern="1200" dirty="0">
                          <a:solidFill>
                            <a:srgbClr val="FF0000"/>
                          </a:solidFill>
                          <a:effectLst/>
                          <a:latin typeface="+mj-lt"/>
                          <a:ea typeface="+mn-ea"/>
                          <a:cs typeface="Arial" panose="020B0604020202020204" pitchFamily="34" charset="0"/>
                        </a:rPr>
                        <a:t>23,1</a:t>
                      </a:r>
                    </a:p>
                  </a:txBody>
                  <a:tcPr marL="0" marR="0" marT="0" marB="0" anchor="b"/>
                </a:tc>
                <a:extLst>
                  <a:ext uri="{0D108BD9-81ED-4DB2-BD59-A6C34878D82A}">
                    <a16:rowId xmlns:a16="http://schemas.microsoft.com/office/drawing/2014/main" val="10006"/>
                  </a:ext>
                </a:extLst>
              </a:tr>
              <a:tr h="474857">
                <a:tc>
                  <a:txBody>
                    <a:bodyPr/>
                    <a:lstStyle/>
                    <a:p>
                      <a:pPr algn="l" fontAlgn="b"/>
                      <a:r>
                        <a:rPr lang="sl-SI" sz="1500" b="0" u="none" strike="noStrike" dirty="0">
                          <a:solidFill>
                            <a:schemeClr val="tx1"/>
                          </a:solidFill>
                          <a:effectLst/>
                          <a:latin typeface="+mj-lt"/>
                          <a:cs typeface="Arial" panose="020B0604020202020204" pitchFamily="34" charset="0"/>
                        </a:rPr>
                        <a:t> Strokovna GIM</a:t>
                      </a:r>
                      <a:endParaRPr lang="sl-SI" sz="1500" b="0" i="0" u="none" strike="noStrike" dirty="0">
                        <a:solidFill>
                          <a:schemeClr val="tx1"/>
                        </a:solidFill>
                        <a:effectLst/>
                        <a:latin typeface="+mj-lt"/>
                        <a:cs typeface="Arial" panose="020B0604020202020204" pitchFamily="34" charset="0"/>
                      </a:endParaRPr>
                    </a:p>
                  </a:txBody>
                  <a:tcPr marL="0" marR="0" marT="0" marB="0" anchor="b"/>
                </a:tc>
                <a:tc>
                  <a:txBody>
                    <a:bodyPr/>
                    <a:lstStyle/>
                    <a:p>
                      <a:pPr algn="ctr" fontAlgn="b"/>
                      <a:r>
                        <a:rPr lang="sl-SI" sz="1500" b="0" i="0" u="none" strike="noStrike" dirty="0">
                          <a:solidFill>
                            <a:schemeClr val="tx1"/>
                          </a:solidFill>
                          <a:effectLst/>
                          <a:latin typeface="+mj-lt"/>
                          <a:cs typeface="Arial" panose="020B0604020202020204" pitchFamily="34" charset="0"/>
                        </a:rPr>
                        <a:t>1.762</a:t>
                      </a:r>
                    </a:p>
                  </a:txBody>
                  <a:tcPr marL="0" marR="0" marT="0" marB="0" anchor="b"/>
                </a:tc>
                <a:tc>
                  <a:txBody>
                    <a:bodyPr/>
                    <a:lstStyle/>
                    <a:p>
                      <a:pPr algn="ctr" fontAlgn="b"/>
                      <a:r>
                        <a:rPr lang="sl-SI" sz="1500" u="none" strike="noStrike" dirty="0">
                          <a:solidFill>
                            <a:schemeClr val="tx1"/>
                          </a:solidFill>
                          <a:effectLst/>
                          <a:latin typeface="+mj-lt"/>
                          <a:cs typeface="Arial" panose="020B0604020202020204" pitchFamily="34" charset="0"/>
                        </a:rPr>
                        <a:t>6,8</a:t>
                      </a:r>
                      <a:endParaRPr lang="sl-SI" sz="1500" b="0" i="0" u="none" strike="noStrike" dirty="0">
                        <a:solidFill>
                          <a:schemeClr val="tx1"/>
                        </a:solidFill>
                        <a:effectLst/>
                        <a:latin typeface="+mj-lt"/>
                        <a:cs typeface="Arial" panose="020B0604020202020204" pitchFamily="34" charset="0"/>
                      </a:endParaRPr>
                    </a:p>
                  </a:txBody>
                  <a:tcPr marL="0" marR="0" marT="0" marB="0" anchor="b"/>
                </a:tc>
                <a:tc>
                  <a:txBody>
                    <a:bodyPr/>
                    <a:lstStyle/>
                    <a:p>
                      <a:pPr marL="0" algn="ctr" defTabSz="457200" rtl="0" eaLnBrk="1" fontAlgn="b" latinLnBrk="0" hangingPunct="1"/>
                      <a:r>
                        <a:rPr lang="sl-SI" sz="1500" b="0" i="0" u="none" strike="noStrike" kern="1200" dirty="0">
                          <a:solidFill>
                            <a:schemeClr val="tx1"/>
                          </a:solidFill>
                          <a:effectLst/>
                          <a:latin typeface="+mj-lt"/>
                          <a:ea typeface="+mn-ea"/>
                          <a:cs typeface="Arial" panose="020B0604020202020204" pitchFamily="34" charset="0"/>
                        </a:rPr>
                        <a:t>1.723</a:t>
                      </a:r>
                    </a:p>
                  </a:txBody>
                  <a:tcPr marL="0" marR="0" marT="0" marB="0" anchor="b"/>
                </a:tc>
                <a:tc>
                  <a:txBody>
                    <a:bodyPr/>
                    <a:lstStyle/>
                    <a:p>
                      <a:pPr marL="0" algn="ctr" defTabSz="457200" rtl="0" eaLnBrk="1" fontAlgn="b" latinLnBrk="0" hangingPunct="1"/>
                      <a:r>
                        <a:rPr lang="sl-SI" sz="1500" u="none" strike="noStrike" kern="1200" dirty="0">
                          <a:solidFill>
                            <a:schemeClr val="tx1"/>
                          </a:solidFill>
                          <a:effectLst/>
                          <a:latin typeface="+mj-lt"/>
                          <a:ea typeface="+mn-ea"/>
                          <a:cs typeface="Arial" panose="020B0604020202020204" pitchFamily="34" charset="0"/>
                        </a:rPr>
                        <a:t>6,8</a:t>
                      </a:r>
                    </a:p>
                  </a:txBody>
                  <a:tcPr marL="0" marR="0" marT="0" marB="0" anchor="b"/>
                </a:tc>
                <a:tc>
                  <a:txBody>
                    <a:bodyPr/>
                    <a:lstStyle/>
                    <a:p>
                      <a:pPr algn="ctr" fontAlgn="b"/>
                      <a:r>
                        <a:rPr lang="sl-SI" sz="1500" b="0" i="0" u="none" strike="noStrike" kern="1200" dirty="0">
                          <a:solidFill>
                            <a:srgbClr val="FF0000"/>
                          </a:solidFill>
                          <a:effectLst/>
                          <a:latin typeface="+mj-lt"/>
                          <a:ea typeface="+mn-ea"/>
                          <a:cs typeface="Arial" panose="020B0604020202020204" pitchFamily="34" charset="0"/>
                        </a:rPr>
                        <a:t>1.762</a:t>
                      </a:r>
                    </a:p>
                  </a:txBody>
                  <a:tcPr marL="0" marR="0" marT="0" marB="0" anchor="b"/>
                </a:tc>
                <a:tc>
                  <a:txBody>
                    <a:bodyPr/>
                    <a:lstStyle/>
                    <a:p>
                      <a:pPr algn="ctr" fontAlgn="b"/>
                      <a:r>
                        <a:rPr lang="sl-SI" sz="1500" b="0" i="0" u="none" strike="noStrike" kern="1200" dirty="0">
                          <a:solidFill>
                            <a:srgbClr val="FF0000"/>
                          </a:solidFill>
                          <a:effectLst/>
                          <a:latin typeface="+mj-lt"/>
                          <a:ea typeface="+mn-ea"/>
                          <a:cs typeface="Arial" panose="020B0604020202020204" pitchFamily="34" charset="0"/>
                        </a:rPr>
                        <a:t>6,8</a:t>
                      </a:r>
                    </a:p>
                  </a:txBody>
                  <a:tcPr marL="0" marR="0" marT="0" marB="0" anchor="b"/>
                </a:tc>
                <a:extLst>
                  <a:ext uri="{0D108BD9-81ED-4DB2-BD59-A6C34878D82A}">
                    <a16:rowId xmlns:a16="http://schemas.microsoft.com/office/drawing/2014/main" val="10007"/>
                  </a:ext>
                </a:extLst>
              </a:tr>
              <a:tr h="474857">
                <a:tc>
                  <a:txBody>
                    <a:bodyPr/>
                    <a:lstStyle/>
                    <a:p>
                      <a:pPr algn="l" fontAlgn="b"/>
                      <a:r>
                        <a:rPr lang="sl-SI" sz="1500" b="1" u="none" strike="noStrike" dirty="0">
                          <a:solidFill>
                            <a:schemeClr val="tx1"/>
                          </a:solidFill>
                          <a:effectLst/>
                          <a:latin typeface="+mj-lt"/>
                          <a:cs typeface="Arial" panose="020B0604020202020204" pitchFamily="34" charset="0"/>
                        </a:rPr>
                        <a:t>SKUPAJ</a:t>
                      </a:r>
                      <a:endParaRPr lang="sl-SI" sz="1500" b="1" i="0" u="none" strike="noStrike" dirty="0">
                        <a:solidFill>
                          <a:schemeClr val="tx1"/>
                        </a:solidFill>
                        <a:effectLst/>
                        <a:latin typeface="+mj-lt"/>
                        <a:cs typeface="Arial" panose="020B0604020202020204" pitchFamily="34" charset="0"/>
                      </a:endParaRPr>
                    </a:p>
                  </a:txBody>
                  <a:tcPr marL="0" marR="0" marT="0" marB="0" anchor="b"/>
                </a:tc>
                <a:tc>
                  <a:txBody>
                    <a:bodyPr/>
                    <a:lstStyle/>
                    <a:p>
                      <a:pPr algn="ctr" fontAlgn="b"/>
                      <a:r>
                        <a:rPr lang="sl-SI" sz="1500" b="1" u="none" strike="noStrike" dirty="0">
                          <a:solidFill>
                            <a:schemeClr val="tx1"/>
                          </a:solidFill>
                          <a:effectLst/>
                          <a:latin typeface="+mj-lt"/>
                          <a:cs typeface="Arial" panose="020B0604020202020204" pitchFamily="34" charset="0"/>
                        </a:rPr>
                        <a:t>26</a:t>
                      </a:r>
                      <a:r>
                        <a:rPr lang="sl-SI" sz="1500" b="1" u="none" strike="noStrike" kern="1200" dirty="0">
                          <a:solidFill>
                            <a:schemeClr val="tx1"/>
                          </a:solidFill>
                          <a:effectLst/>
                          <a:latin typeface="+mj-lt"/>
                          <a:ea typeface="+mn-ea"/>
                          <a:cs typeface="Arial" panose="020B0604020202020204" pitchFamily="34" charset="0"/>
                        </a:rPr>
                        <a:t>.008</a:t>
                      </a:r>
                      <a:endParaRPr lang="sl-SI" sz="1500" b="1" i="0" u="none" strike="noStrike" dirty="0">
                        <a:solidFill>
                          <a:schemeClr val="tx1"/>
                        </a:solidFill>
                        <a:effectLst/>
                        <a:latin typeface="+mj-lt"/>
                        <a:cs typeface="Arial" panose="020B0604020202020204" pitchFamily="34" charset="0"/>
                      </a:endParaRPr>
                    </a:p>
                  </a:txBody>
                  <a:tcPr marL="0" marR="0" marT="0" marB="0" anchor="b"/>
                </a:tc>
                <a:tc>
                  <a:txBody>
                    <a:bodyPr/>
                    <a:lstStyle/>
                    <a:p>
                      <a:pPr algn="ctr" fontAlgn="b"/>
                      <a:r>
                        <a:rPr lang="sl-SI" sz="1500" b="1" u="none" strike="noStrike" dirty="0">
                          <a:solidFill>
                            <a:schemeClr val="tx1"/>
                          </a:solidFill>
                          <a:effectLst/>
                          <a:latin typeface="+mj-lt"/>
                          <a:cs typeface="Arial" panose="020B0604020202020204" pitchFamily="34" charset="0"/>
                        </a:rPr>
                        <a:t>100,0</a:t>
                      </a:r>
                      <a:endParaRPr lang="sl-SI" sz="1500" b="1" i="0" u="none" strike="noStrike" dirty="0">
                        <a:solidFill>
                          <a:schemeClr val="tx1"/>
                        </a:solidFill>
                        <a:effectLst/>
                        <a:latin typeface="+mj-lt"/>
                        <a:cs typeface="Arial" panose="020B0604020202020204" pitchFamily="34" charset="0"/>
                      </a:endParaRPr>
                    </a:p>
                  </a:txBody>
                  <a:tcPr marL="0" marR="0" marT="0" marB="0" anchor="b"/>
                </a:tc>
                <a:tc>
                  <a:txBody>
                    <a:bodyPr/>
                    <a:lstStyle/>
                    <a:p>
                      <a:pPr algn="ctr" fontAlgn="b"/>
                      <a:r>
                        <a:rPr lang="sl-SI" sz="1500" b="1" u="none" strike="noStrike" kern="1200" dirty="0">
                          <a:solidFill>
                            <a:schemeClr val="tx1"/>
                          </a:solidFill>
                          <a:effectLst/>
                          <a:latin typeface="+mj-lt"/>
                          <a:ea typeface="+mn-ea"/>
                          <a:cs typeface="Arial" panose="020B0604020202020204" pitchFamily="34" charset="0"/>
                        </a:rPr>
                        <a:t>25.278</a:t>
                      </a:r>
                    </a:p>
                  </a:txBody>
                  <a:tcPr marL="0" marR="0" marT="0" marB="0" anchor="b"/>
                </a:tc>
                <a:tc>
                  <a:txBody>
                    <a:bodyPr/>
                    <a:lstStyle/>
                    <a:p>
                      <a:pPr algn="ctr" fontAlgn="b"/>
                      <a:r>
                        <a:rPr lang="sl-SI" sz="1500" b="1" u="none" strike="noStrike" dirty="0">
                          <a:solidFill>
                            <a:schemeClr val="tx1"/>
                          </a:solidFill>
                          <a:effectLst/>
                          <a:latin typeface="+mj-lt"/>
                          <a:cs typeface="Arial" panose="020B0604020202020204" pitchFamily="34" charset="0"/>
                        </a:rPr>
                        <a:t>100,0</a:t>
                      </a:r>
                      <a:endParaRPr lang="sl-SI" sz="1500" b="1" i="0" u="none" strike="noStrike" dirty="0">
                        <a:solidFill>
                          <a:schemeClr val="tx1"/>
                        </a:solidFill>
                        <a:effectLst/>
                        <a:latin typeface="+mj-lt"/>
                        <a:cs typeface="Arial" panose="020B0604020202020204" pitchFamily="34" charset="0"/>
                      </a:endParaRPr>
                    </a:p>
                  </a:txBody>
                  <a:tcPr marL="0" marR="0" marT="0" marB="0" anchor="b"/>
                </a:tc>
                <a:tc>
                  <a:txBody>
                    <a:bodyPr/>
                    <a:lstStyle/>
                    <a:p>
                      <a:pPr algn="ctr" fontAlgn="b"/>
                      <a:r>
                        <a:rPr lang="sl-SI" sz="1500" b="1" u="none" strike="noStrike" dirty="0">
                          <a:solidFill>
                            <a:srgbClr val="FF0000"/>
                          </a:solidFill>
                          <a:effectLst/>
                          <a:latin typeface="+mj-lt"/>
                          <a:cs typeface="Arial" panose="020B0604020202020204" pitchFamily="34" charset="0"/>
                        </a:rPr>
                        <a:t>26.049</a:t>
                      </a:r>
                      <a:endParaRPr lang="sl-SI" sz="1500" b="1" i="0" u="none" strike="noStrike" dirty="0">
                        <a:solidFill>
                          <a:srgbClr val="FF0000"/>
                        </a:solidFill>
                        <a:effectLst/>
                        <a:latin typeface="+mj-lt"/>
                        <a:cs typeface="Arial" panose="020B0604020202020204" pitchFamily="34" charset="0"/>
                      </a:endParaRPr>
                    </a:p>
                  </a:txBody>
                  <a:tcPr marL="0" marR="0" marT="0" marB="0" anchor="b"/>
                </a:tc>
                <a:tc>
                  <a:txBody>
                    <a:bodyPr/>
                    <a:lstStyle/>
                    <a:p>
                      <a:pPr algn="ctr" fontAlgn="b"/>
                      <a:r>
                        <a:rPr lang="sl-SI" sz="1500" b="1" u="none" strike="noStrike" dirty="0">
                          <a:solidFill>
                            <a:srgbClr val="FF0000"/>
                          </a:solidFill>
                          <a:effectLst/>
                          <a:latin typeface="+mj-lt"/>
                          <a:cs typeface="Arial" panose="020B0604020202020204" pitchFamily="34" charset="0"/>
                        </a:rPr>
                        <a:t>100,0</a:t>
                      </a:r>
                      <a:endParaRPr lang="sl-SI" sz="1500" b="1" i="0" u="none" strike="noStrike" dirty="0">
                        <a:solidFill>
                          <a:srgbClr val="FF0000"/>
                        </a:solidFill>
                        <a:effectLst/>
                        <a:latin typeface="+mj-lt"/>
                        <a:cs typeface="Arial" panose="020B0604020202020204" pitchFamily="34" charset="0"/>
                      </a:endParaRPr>
                    </a:p>
                  </a:txBody>
                  <a:tcPr marL="0" marR="0" marT="0" marB="0" anchor="b"/>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936958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fikon 5">
            <a:extLst>
              <a:ext uri="{FF2B5EF4-FFF2-40B4-BE49-F238E27FC236}">
                <a16:creationId xmlns:a16="http://schemas.microsoft.com/office/drawing/2014/main" id="{94DAC12A-775C-45E3-9003-C3753F1F581E}"/>
              </a:ext>
            </a:extLst>
          </p:cNvPr>
          <p:cNvGraphicFramePr>
            <a:graphicFrameLocks/>
          </p:cNvGraphicFramePr>
          <p:nvPr>
            <p:extLst>
              <p:ext uri="{D42A27DB-BD31-4B8C-83A1-F6EECF244321}">
                <p14:modId xmlns:p14="http://schemas.microsoft.com/office/powerpoint/2010/main" val="155263405"/>
              </p:ext>
            </p:extLst>
          </p:nvPr>
        </p:nvGraphicFramePr>
        <p:xfrm>
          <a:off x="338328" y="411480"/>
          <a:ext cx="9409176" cy="61173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Grafikon 1">
            <a:extLst>
              <a:ext uri="{FF2B5EF4-FFF2-40B4-BE49-F238E27FC236}">
                <a16:creationId xmlns:a16="http://schemas.microsoft.com/office/drawing/2014/main" id="{E97C49B6-4850-AC66-AC79-DD526C96874F}"/>
              </a:ext>
            </a:extLst>
          </p:cNvPr>
          <p:cNvGraphicFramePr>
            <a:graphicFrameLocks/>
          </p:cNvGraphicFramePr>
          <p:nvPr>
            <p:extLst>
              <p:ext uri="{D42A27DB-BD31-4B8C-83A1-F6EECF244321}">
                <p14:modId xmlns:p14="http://schemas.microsoft.com/office/powerpoint/2010/main" val="1700439595"/>
              </p:ext>
            </p:extLst>
          </p:nvPr>
        </p:nvGraphicFramePr>
        <p:xfrm>
          <a:off x="3229941" y="1453661"/>
          <a:ext cx="9519139" cy="5591908"/>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5">
            <a:extLst>
              <a:ext uri="{FF2B5EF4-FFF2-40B4-BE49-F238E27FC236}">
                <a16:creationId xmlns:a16="http://schemas.microsoft.com/office/drawing/2014/main" id="{CA9023C0-B515-313C-46FC-48914C9700DD}"/>
              </a:ext>
            </a:extLst>
          </p:cNvPr>
          <p:cNvSpPr>
            <a:spLocks noChangeArrowheads="1"/>
          </p:cNvSpPr>
          <p:nvPr/>
        </p:nvSpPr>
        <p:spPr bwMode="auto">
          <a:xfrm>
            <a:off x="2444496" y="93784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graphicFrame>
        <p:nvGraphicFramePr>
          <p:cNvPr id="11" name="Grafikon 10">
            <a:extLst>
              <a:ext uri="{FF2B5EF4-FFF2-40B4-BE49-F238E27FC236}">
                <a16:creationId xmlns:a16="http://schemas.microsoft.com/office/drawing/2014/main" id="{3B0AA57A-676A-B8AF-853C-E1C1E74D47FB}"/>
              </a:ext>
            </a:extLst>
          </p:cNvPr>
          <p:cNvGraphicFramePr/>
          <p:nvPr>
            <p:extLst>
              <p:ext uri="{D42A27DB-BD31-4B8C-83A1-F6EECF244321}">
                <p14:modId xmlns:p14="http://schemas.microsoft.com/office/powerpoint/2010/main" val="770201666"/>
              </p:ext>
            </p:extLst>
          </p:nvPr>
        </p:nvGraphicFramePr>
        <p:xfrm>
          <a:off x="527537" y="937846"/>
          <a:ext cx="9519139" cy="5380892"/>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6">
            <a:extLst>
              <a:ext uri="{FF2B5EF4-FFF2-40B4-BE49-F238E27FC236}">
                <a16:creationId xmlns:a16="http://schemas.microsoft.com/office/drawing/2014/main" id="{AD72B5BA-EDC5-7B3E-70B7-FC00AE15762E}"/>
              </a:ext>
            </a:extLst>
          </p:cNvPr>
          <p:cNvSpPr>
            <a:spLocks noChangeArrowheads="1"/>
          </p:cNvSpPr>
          <p:nvPr/>
        </p:nvSpPr>
        <p:spPr bwMode="auto">
          <a:xfrm>
            <a:off x="2444496" y="48526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Tree>
    <p:extLst>
      <p:ext uri="{BB962C8B-B14F-4D97-AF65-F5344CB8AC3E}">
        <p14:creationId xmlns:p14="http://schemas.microsoft.com/office/powerpoint/2010/main" val="1335815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ravokotnik 1"/>
          <p:cNvSpPr/>
          <p:nvPr/>
        </p:nvSpPr>
        <p:spPr>
          <a:xfrm>
            <a:off x="821159" y="404665"/>
            <a:ext cx="9882009" cy="1954381"/>
          </a:xfrm>
          <a:prstGeom prst="rect">
            <a:avLst/>
          </a:prstGeom>
        </p:spPr>
        <p:txBody>
          <a:bodyPr wrap="square">
            <a:spAutoFit/>
          </a:bodyPr>
          <a:lstStyle/>
          <a:p>
            <a:pPr algn="ctr">
              <a:spcAft>
                <a:spcPts val="600"/>
              </a:spcAft>
            </a:pPr>
            <a:r>
              <a:rPr lang="sl-SI" sz="2400" b="1" dirty="0">
                <a:solidFill>
                  <a:srgbClr val="FF0000"/>
                </a:solidFill>
              </a:rPr>
              <a:t>Delež razpisanih mest za vpis v srednješolske programe od šolskega leta 2009/2010 do šolskega leta 2026/2027</a:t>
            </a:r>
          </a:p>
          <a:p>
            <a:pPr>
              <a:spcAft>
                <a:spcPts val="600"/>
              </a:spcAft>
            </a:pPr>
            <a:endParaRPr lang="sl-SI" b="1" dirty="0"/>
          </a:p>
          <a:p>
            <a:pPr>
              <a:spcAft>
                <a:spcPts val="600"/>
              </a:spcAft>
            </a:pPr>
            <a:endParaRPr lang="sl-SI" b="1" dirty="0"/>
          </a:p>
          <a:p>
            <a:pPr algn="ctr">
              <a:spcAft>
                <a:spcPts val="600"/>
              </a:spcAft>
            </a:pPr>
            <a:endParaRPr lang="sl-SI" sz="2200" dirty="0">
              <a:solidFill>
                <a:srgbClr val="FF0000"/>
              </a:solidFill>
            </a:endParaRPr>
          </a:p>
        </p:txBody>
      </p:sp>
      <p:sp>
        <p:nvSpPr>
          <p:cNvPr id="4" name="Rectangle 4"/>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Grafikon 4">
            <a:extLst>
              <a:ext uri="{FF2B5EF4-FFF2-40B4-BE49-F238E27FC236}">
                <a16:creationId xmlns:a16="http://schemas.microsoft.com/office/drawing/2014/main" id="{E3C8D0AC-8311-95A1-86BC-FD5C3183D46B}"/>
              </a:ext>
            </a:extLst>
          </p:cNvPr>
          <p:cNvGraphicFramePr>
            <a:graphicFrameLocks/>
          </p:cNvGraphicFramePr>
          <p:nvPr>
            <p:extLst>
              <p:ext uri="{D42A27DB-BD31-4B8C-83A1-F6EECF244321}">
                <p14:modId xmlns:p14="http://schemas.microsoft.com/office/powerpoint/2010/main" val="2014625160"/>
              </p:ext>
            </p:extLst>
          </p:nvPr>
        </p:nvGraphicFramePr>
        <p:xfrm>
          <a:off x="821159" y="1289538"/>
          <a:ext cx="9882009" cy="48533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448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ext uri="{D42A27DB-BD31-4B8C-83A1-F6EECF244321}">
                <p14:modId xmlns:p14="http://schemas.microsoft.com/office/powerpoint/2010/main" val="391134765"/>
              </p:ext>
            </p:extLst>
          </p:nvPr>
        </p:nvGraphicFramePr>
        <p:xfrm>
          <a:off x="402337" y="265176"/>
          <a:ext cx="9139172" cy="6236865"/>
        </p:xfrm>
        <a:graphic>
          <a:graphicData uri="http://schemas.openxmlformats.org/drawingml/2006/table">
            <a:tbl>
              <a:tblPr firstRow="1" firstCol="1" bandRow="1">
                <a:tableStyleId>{5C22544A-7EE6-4342-B048-85BDC9FD1C3A}</a:tableStyleId>
              </a:tblPr>
              <a:tblGrid>
                <a:gridCol w="3517854">
                  <a:extLst>
                    <a:ext uri="{9D8B030D-6E8A-4147-A177-3AD203B41FA5}">
                      <a16:colId xmlns:a16="http://schemas.microsoft.com/office/drawing/2014/main" val="20000"/>
                    </a:ext>
                  </a:extLst>
                </a:gridCol>
                <a:gridCol w="1372822">
                  <a:extLst>
                    <a:ext uri="{9D8B030D-6E8A-4147-A177-3AD203B41FA5}">
                      <a16:colId xmlns:a16="http://schemas.microsoft.com/office/drawing/2014/main" val="20001"/>
                    </a:ext>
                  </a:extLst>
                </a:gridCol>
                <a:gridCol w="1372822">
                  <a:extLst>
                    <a:ext uri="{9D8B030D-6E8A-4147-A177-3AD203B41FA5}">
                      <a16:colId xmlns:a16="http://schemas.microsoft.com/office/drawing/2014/main" val="20002"/>
                    </a:ext>
                  </a:extLst>
                </a:gridCol>
                <a:gridCol w="1372822">
                  <a:extLst>
                    <a:ext uri="{9D8B030D-6E8A-4147-A177-3AD203B41FA5}">
                      <a16:colId xmlns:a16="http://schemas.microsoft.com/office/drawing/2014/main" val="20003"/>
                    </a:ext>
                  </a:extLst>
                </a:gridCol>
                <a:gridCol w="114300">
                  <a:extLst>
                    <a:ext uri="{9D8B030D-6E8A-4147-A177-3AD203B41FA5}">
                      <a16:colId xmlns:a16="http://schemas.microsoft.com/office/drawing/2014/main" val="20004"/>
                    </a:ext>
                  </a:extLst>
                </a:gridCol>
                <a:gridCol w="1388552">
                  <a:extLst>
                    <a:ext uri="{9D8B030D-6E8A-4147-A177-3AD203B41FA5}">
                      <a16:colId xmlns:a16="http://schemas.microsoft.com/office/drawing/2014/main" val="20005"/>
                    </a:ext>
                  </a:extLst>
                </a:gridCol>
              </a:tblGrid>
              <a:tr h="850355">
                <a:tc gridSpan="6">
                  <a:txBody>
                    <a:bodyPr/>
                    <a:lstStyle/>
                    <a:p>
                      <a:pPr algn="ctr">
                        <a:lnSpc>
                          <a:spcPts val="1300"/>
                        </a:lnSpc>
                        <a:spcAft>
                          <a:spcPts val="0"/>
                        </a:spcAft>
                      </a:pPr>
                      <a:r>
                        <a:rPr lang="sl-SI" sz="2000" b="0" dirty="0">
                          <a:solidFill>
                            <a:srgbClr val="0070C0"/>
                          </a:solidFill>
                          <a:effectLst/>
                          <a:latin typeface="+mj-lt"/>
                          <a:cs typeface="Arial" panose="020B0604020202020204" pitchFamily="34" charset="0"/>
                        </a:rPr>
                        <a:t> </a:t>
                      </a:r>
                    </a:p>
                    <a:p>
                      <a:pPr algn="ctr">
                        <a:lnSpc>
                          <a:spcPts val="1300"/>
                        </a:lnSpc>
                        <a:spcAft>
                          <a:spcPts val="0"/>
                        </a:spcAft>
                      </a:pPr>
                      <a:r>
                        <a:rPr lang="sl-SI" sz="2000" b="1" dirty="0">
                          <a:solidFill>
                            <a:srgbClr val="FF0000"/>
                          </a:solidFill>
                          <a:effectLst/>
                          <a:latin typeface="+mj-lt"/>
                          <a:cs typeface="Arial" panose="020B0604020202020204" pitchFamily="34" charset="0"/>
                        </a:rPr>
                        <a:t>RAZPIS ZA PROGRAME POKLICNO-TEHNIŠKEGA IZOBRAŽEVANJA</a:t>
                      </a:r>
                      <a:endParaRPr lang="sl-SI" sz="2000" b="1" dirty="0">
                        <a:solidFill>
                          <a:srgbClr val="FF0000"/>
                        </a:solidFill>
                        <a:effectLst/>
                        <a:latin typeface="+mj-lt"/>
                        <a:ea typeface="Times New Roman"/>
                        <a:cs typeface="Arial" panose="020B0604020202020204" pitchFamily="34" charset="0"/>
                      </a:endParaRPr>
                    </a:p>
                  </a:txBody>
                  <a:tcPr marL="44450" marR="44450" marT="0" marB="0" anchor="b"/>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extLst>
                  <a:ext uri="{0D108BD9-81ED-4DB2-BD59-A6C34878D82A}">
                    <a16:rowId xmlns:a16="http://schemas.microsoft.com/office/drawing/2014/main" val="10000"/>
                  </a:ext>
                </a:extLst>
              </a:tr>
              <a:tr h="966795">
                <a:tc>
                  <a:txBody>
                    <a:bodyPr/>
                    <a:lstStyle/>
                    <a:p>
                      <a:pPr algn="ctr">
                        <a:lnSpc>
                          <a:spcPts val="1300"/>
                        </a:lnSpc>
                        <a:spcAft>
                          <a:spcPts val="0"/>
                        </a:spcAft>
                      </a:pPr>
                      <a:r>
                        <a:rPr lang="sl-SI" sz="1600" b="1" dirty="0">
                          <a:solidFill>
                            <a:schemeClr val="tx1"/>
                          </a:solidFill>
                          <a:effectLst/>
                          <a:latin typeface="+mj-lt"/>
                          <a:cs typeface="Arial" panose="020B0604020202020204" pitchFamily="34" charset="0"/>
                        </a:rPr>
                        <a:t>REGIJA</a:t>
                      </a:r>
                      <a:endParaRPr lang="sl-SI" sz="1600" b="1" dirty="0">
                        <a:solidFill>
                          <a:schemeClr val="tx1"/>
                        </a:solidFill>
                        <a:effectLst/>
                        <a:latin typeface="+mj-lt"/>
                        <a:ea typeface="Times New Roman"/>
                        <a:cs typeface="Arial" panose="020B0604020202020204" pitchFamily="34" charset="0"/>
                      </a:endParaRPr>
                    </a:p>
                  </a:txBody>
                  <a:tcPr marL="44450" marR="44450" marT="0" marB="0" anchor="ctr"/>
                </a:tc>
                <a:tc>
                  <a:txBody>
                    <a:bodyPr/>
                    <a:lstStyle/>
                    <a:p>
                      <a:pPr algn="ctr">
                        <a:lnSpc>
                          <a:spcPts val="1300"/>
                        </a:lnSpc>
                        <a:spcAft>
                          <a:spcPts val="0"/>
                        </a:spcAft>
                      </a:pPr>
                      <a:r>
                        <a:rPr lang="sl-SI" sz="1600" b="1" dirty="0">
                          <a:solidFill>
                            <a:schemeClr val="tx1"/>
                          </a:solidFill>
                          <a:effectLst/>
                          <a:latin typeface="+mj-lt"/>
                          <a:cs typeface="Arial" panose="020B0604020202020204" pitchFamily="34" charset="0"/>
                        </a:rPr>
                        <a:t>Razpis za vpis v š.l. 2025/26</a:t>
                      </a:r>
                      <a:endParaRPr lang="sl-SI" sz="1600" b="1" dirty="0">
                        <a:solidFill>
                          <a:schemeClr val="tx1"/>
                        </a:solidFill>
                        <a:effectLst/>
                        <a:latin typeface="+mj-lt"/>
                        <a:ea typeface="Times New Roman"/>
                        <a:cs typeface="Arial" panose="020B0604020202020204" pitchFamily="34" charset="0"/>
                      </a:endParaRPr>
                    </a:p>
                  </a:txBody>
                  <a:tcPr marL="44450" marR="44450" marT="0" marB="0" anchor="ctr"/>
                </a:tc>
                <a:tc>
                  <a:txBody>
                    <a:bodyPr/>
                    <a:lstStyle/>
                    <a:p>
                      <a:pPr algn="ctr">
                        <a:lnSpc>
                          <a:spcPts val="1300"/>
                        </a:lnSpc>
                        <a:spcAft>
                          <a:spcPts val="0"/>
                        </a:spcAft>
                      </a:pPr>
                      <a:r>
                        <a:rPr lang="sl-SI" sz="1600" b="1" dirty="0">
                          <a:solidFill>
                            <a:schemeClr val="tx1"/>
                          </a:solidFill>
                          <a:effectLst/>
                          <a:latin typeface="+mj-lt"/>
                          <a:cs typeface="Arial" panose="020B0604020202020204" pitchFamily="34" charset="0"/>
                        </a:rPr>
                        <a:t>Št. vpisanih dijakov v š. l.  25/26 (začetni letnik)</a:t>
                      </a:r>
                      <a:endParaRPr lang="sl-SI" sz="1600" b="1" dirty="0">
                        <a:solidFill>
                          <a:schemeClr val="tx1"/>
                        </a:solidFill>
                        <a:effectLst/>
                        <a:latin typeface="+mj-lt"/>
                        <a:ea typeface="Times New Roman"/>
                        <a:cs typeface="Arial" panose="020B0604020202020204" pitchFamily="34" charset="0"/>
                      </a:endParaRPr>
                    </a:p>
                  </a:txBody>
                  <a:tcPr marL="44450" marR="44450" marT="0" marB="0" anchor="ctr"/>
                </a:tc>
                <a:tc>
                  <a:txBody>
                    <a:bodyPr/>
                    <a:lstStyle/>
                    <a:p>
                      <a:pPr algn="ctr">
                        <a:lnSpc>
                          <a:spcPts val="1300"/>
                        </a:lnSpc>
                        <a:spcAft>
                          <a:spcPts val="0"/>
                        </a:spcAft>
                      </a:pPr>
                      <a:r>
                        <a:rPr lang="sl-SI" sz="1600" b="1" dirty="0">
                          <a:solidFill>
                            <a:schemeClr val="tx1"/>
                          </a:solidFill>
                          <a:effectLst/>
                          <a:latin typeface="+mj-lt"/>
                          <a:cs typeface="Arial" panose="020B0604020202020204" pitchFamily="34" charset="0"/>
                        </a:rPr>
                        <a:t>Št. vpisanih dijakov v š. l. 25/26 (tretji letnik SPI)</a:t>
                      </a:r>
                      <a:endParaRPr lang="sl-SI" sz="1600" b="1" dirty="0">
                        <a:solidFill>
                          <a:schemeClr val="tx1"/>
                        </a:solidFill>
                        <a:effectLst/>
                        <a:latin typeface="+mj-lt"/>
                        <a:ea typeface="Times New Roman"/>
                        <a:cs typeface="Arial" panose="020B0604020202020204" pitchFamily="34" charset="0"/>
                      </a:endParaRPr>
                    </a:p>
                  </a:txBody>
                  <a:tcPr marL="44450" marR="44450" marT="0" marB="0" anchor="ctr"/>
                </a:tc>
                <a:tc>
                  <a:txBody>
                    <a:bodyPr/>
                    <a:lstStyle/>
                    <a:p>
                      <a:pPr algn="ctr">
                        <a:lnSpc>
                          <a:spcPts val="1300"/>
                        </a:lnSpc>
                        <a:spcAft>
                          <a:spcPts val="0"/>
                        </a:spcAft>
                      </a:pPr>
                      <a:endParaRPr lang="sl-SI" sz="1600" b="1" dirty="0">
                        <a:effectLst/>
                        <a:latin typeface="+mj-lt"/>
                        <a:ea typeface="Times New Roman"/>
                        <a:cs typeface="Arial" panose="020B0604020202020204" pitchFamily="34" charset="0"/>
                      </a:endParaRPr>
                    </a:p>
                  </a:txBody>
                  <a:tcPr marL="44450" marR="44450" marT="0" marB="0" anchor="ctr"/>
                </a:tc>
                <a:tc>
                  <a:txBody>
                    <a:bodyPr/>
                    <a:lstStyle/>
                    <a:p>
                      <a:pPr algn="ctr">
                        <a:lnSpc>
                          <a:spcPts val="1300"/>
                        </a:lnSpc>
                        <a:spcAft>
                          <a:spcPts val="0"/>
                        </a:spcAft>
                      </a:pPr>
                      <a:r>
                        <a:rPr lang="sl-SI" sz="1600" b="1" dirty="0">
                          <a:solidFill>
                            <a:srgbClr val="FF0000"/>
                          </a:solidFill>
                          <a:effectLst/>
                          <a:latin typeface="+mj-lt"/>
                          <a:cs typeface="Arial" panose="020B0604020202020204" pitchFamily="34" charset="0"/>
                        </a:rPr>
                        <a:t>Razpis za vpis v šolsko leto 2026/27</a:t>
                      </a:r>
                      <a:endParaRPr lang="sl-SI" sz="1600" b="1" dirty="0">
                        <a:solidFill>
                          <a:srgbClr val="FF0000"/>
                        </a:solidFill>
                        <a:effectLst/>
                        <a:latin typeface="+mj-lt"/>
                        <a:ea typeface="Times New Roman"/>
                        <a:cs typeface="Arial" panose="020B0604020202020204" pitchFamily="34" charset="0"/>
                      </a:endParaRPr>
                    </a:p>
                  </a:txBody>
                  <a:tcPr marL="44450" marR="44450" marT="0" marB="0" anchor="ctr"/>
                </a:tc>
                <a:extLst>
                  <a:ext uri="{0D108BD9-81ED-4DB2-BD59-A6C34878D82A}">
                    <a16:rowId xmlns:a16="http://schemas.microsoft.com/office/drawing/2014/main" val="10001"/>
                  </a:ext>
                </a:extLst>
              </a:tr>
              <a:tr h="476033">
                <a:tc>
                  <a:txBody>
                    <a:bodyPr/>
                    <a:lstStyle/>
                    <a:p>
                      <a:pPr>
                        <a:lnSpc>
                          <a:spcPts val="1300"/>
                        </a:lnSpc>
                        <a:spcAft>
                          <a:spcPts val="0"/>
                        </a:spcAft>
                      </a:pPr>
                      <a:r>
                        <a:rPr lang="sl-SI" sz="1600" b="0" dirty="0">
                          <a:solidFill>
                            <a:schemeClr val="tx1"/>
                          </a:solidFill>
                          <a:effectLst/>
                          <a:latin typeface="+mj-lt"/>
                          <a:cs typeface="Arial" panose="020B0604020202020204" pitchFamily="34" charset="0"/>
                        </a:rPr>
                        <a:t>GORENJSKA</a:t>
                      </a:r>
                      <a:endParaRPr lang="sl-SI" sz="1600" b="0" dirty="0">
                        <a:solidFill>
                          <a:schemeClr val="tx1"/>
                        </a:solidFill>
                        <a:effectLst/>
                        <a:latin typeface="+mj-lt"/>
                        <a:ea typeface="Times New Roman"/>
                        <a:cs typeface="Arial" panose="020B0604020202020204" pitchFamily="34" charset="0"/>
                      </a:endParaRPr>
                    </a:p>
                  </a:txBody>
                  <a:tcPr marL="44450" marR="44450" marT="0" marB="0" anchor="b"/>
                </a:tc>
                <a:tc>
                  <a:txBody>
                    <a:bodyPr/>
                    <a:lstStyle/>
                    <a:p>
                      <a:pPr algn="ctr" fontAlgn="b">
                        <a:lnSpc>
                          <a:spcPct val="100000"/>
                        </a:lnSpc>
                      </a:pPr>
                      <a:r>
                        <a:rPr lang="sl-SI" sz="1600" b="0" i="0" u="none" strike="noStrike" dirty="0">
                          <a:solidFill>
                            <a:schemeClr val="tx1"/>
                          </a:solidFill>
                          <a:effectLst/>
                          <a:latin typeface="+mj-lt"/>
                          <a:cs typeface="Arial" panose="020B0604020202020204" pitchFamily="34" charset="0"/>
                        </a:rPr>
                        <a:t>364</a:t>
                      </a:r>
                    </a:p>
                  </a:txBody>
                  <a:tcPr marL="7620" marR="7620" marT="7620" marB="0" anchor="b"/>
                </a:tc>
                <a:tc>
                  <a:txBody>
                    <a:bodyPr/>
                    <a:lstStyle/>
                    <a:p>
                      <a:pPr algn="ctr" fontAlgn="b"/>
                      <a:r>
                        <a:rPr lang="sl-SI" sz="1600" b="0" i="0" u="none" strike="noStrike" kern="1200" dirty="0">
                          <a:solidFill>
                            <a:schemeClr val="tx1"/>
                          </a:solidFill>
                          <a:effectLst/>
                          <a:latin typeface="+mj-lt"/>
                          <a:ea typeface="+mn-ea"/>
                          <a:cs typeface="Arial" panose="020B0604020202020204" pitchFamily="34" charset="0"/>
                        </a:rPr>
                        <a:t>255</a:t>
                      </a:r>
                    </a:p>
                  </a:txBody>
                  <a:tcPr marL="9525" marR="9525" marT="9525" marB="0" anchor="b"/>
                </a:tc>
                <a:tc>
                  <a:txBody>
                    <a:bodyPr/>
                    <a:lstStyle/>
                    <a:p>
                      <a:pPr marL="0" algn="ctr" defTabSz="457200" rtl="0" eaLnBrk="1" fontAlgn="b" latinLnBrk="0" hangingPunct="1"/>
                      <a:r>
                        <a:rPr lang="sl-SI" sz="1600" b="0" i="0" u="none" strike="noStrike" kern="1200" dirty="0">
                          <a:solidFill>
                            <a:schemeClr val="tx1"/>
                          </a:solidFill>
                          <a:effectLst/>
                          <a:latin typeface="+mj-lt"/>
                          <a:ea typeface="+mn-ea"/>
                          <a:cs typeface="Arial" panose="020B0604020202020204" pitchFamily="34" charset="0"/>
                        </a:rPr>
                        <a:t>414</a:t>
                      </a:r>
                    </a:p>
                  </a:txBody>
                  <a:tcPr marL="9525" marR="9525" marT="9525" marB="0" anchor="b"/>
                </a:tc>
                <a:tc>
                  <a:txBody>
                    <a:bodyPr/>
                    <a:lstStyle/>
                    <a:p>
                      <a:pPr algn="ctr">
                        <a:lnSpc>
                          <a:spcPct val="100000"/>
                        </a:lnSpc>
                        <a:spcAft>
                          <a:spcPts val="0"/>
                        </a:spcAft>
                      </a:pPr>
                      <a:endParaRPr lang="sl-SI" sz="1600" b="0" dirty="0">
                        <a:effectLst/>
                        <a:latin typeface="+mj-lt"/>
                        <a:ea typeface="Times New Roman"/>
                        <a:cs typeface="Arial" panose="020B0604020202020204" pitchFamily="34" charset="0"/>
                      </a:endParaRPr>
                    </a:p>
                  </a:txBody>
                  <a:tcPr marL="44450" marR="44450" marT="0" marB="0" anchor="b"/>
                </a:tc>
                <a:tc>
                  <a:txBody>
                    <a:bodyPr/>
                    <a:lstStyle/>
                    <a:p>
                      <a:pPr algn="ctr" fontAlgn="b"/>
                      <a:r>
                        <a:rPr lang="sl-SI" sz="1600" b="0" i="0" u="none" strike="noStrike" dirty="0">
                          <a:solidFill>
                            <a:srgbClr val="FF0000"/>
                          </a:solidFill>
                          <a:effectLst/>
                          <a:latin typeface="+mj-lt"/>
                        </a:rPr>
                        <a:t>364</a:t>
                      </a:r>
                    </a:p>
                  </a:txBody>
                  <a:tcPr marL="9525" marR="9525" marT="9525" marB="0" anchor="b"/>
                </a:tc>
                <a:extLst>
                  <a:ext uri="{0D108BD9-81ED-4DB2-BD59-A6C34878D82A}">
                    <a16:rowId xmlns:a16="http://schemas.microsoft.com/office/drawing/2014/main" val="10002"/>
                  </a:ext>
                </a:extLst>
              </a:tr>
              <a:tr h="325511">
                <a:tc>
                  <a:txBody>
                    <a:bodyPr/>
                    <a:lstStyle/>
                    <a:p>
                      <a:pPr>
                        <a:lnSpc>
                          <a:spcPts val="1300"/>
                        </a:lnSpc>
                        <a:spcAft>
                          <a:spcPts val="0"/>
                        </a:spcAft>
                      </a:pPr>
                      <a:r>
                        <a:rPr lang="sl-SI" sz="1600" b="0" dirty="0">
                          <a:solidFill>
                            <a:schemeClr val="tx1"/>
                          </a:solidFill>
                          <a:effectLst/>
                          <a:latin typeface="+mj-lt"/>
                          <a:cs typeface="Arial" panose="020B0604020202020204" pitchFamily="34" charset="0"/>
                        </a:rPr>
                        <a:t>GORIŠKA</a:t>
                      </a:r>
                      <a:endParaRPr lang="sl-SI" sz="1600" b="0" dirty="0">
                        <a:solidFill>
                          <a:schemeClr val="tx1"/>
                        </a:solidFill>
                        <a:effectLst/>
                        <a:latin typeface="+mj-lt"/>
                        <a:ea typeface="Times New Roman"/>
                        <a:cs typeface="Arial" panose="020B0604020202020204" pitchFamily="34" charset="0"/>
                      </a:endParaRPr>
                    </a:p>
                  </a:txBody>
                  <a:tcPr marL="44450" marR="44450" marT="0" marB="0" anchor="b"/>
                </a:tc>
                <a:tc>
                  <a:txBody>
                    <a:bodyPr/>
                    <a:lstStyle/>
                    <a:p>
                      <a:pPr algn="ctr" fontAlgn="b">
                        <a:lnSpc>
                          <a:spcPct val="100000"/>
                        </a:lnSpc>
                      </a:pPr>
                      <a:r>
                        <a:rPr lang="sl-SI" sz="1600" b="0" i="0" u="none" strike="noStrike" dirty="0">
                          <a:solidFill>
                            <a:schemeClr val="tx1"/>
                          </a:solidFill>
                          <a:effectLst/>
                          <a:latin typeface="+mj-lt"/>
                          <a:cs typeface="Arial" panose="020B0604020202020204" pitchFamily="34" charset="0"/>
                        </a:rPr>
                        <a:t>224</a:t>
                      </a:r>
                    </a:p>
                  </a:txBody>
                  <a:tcPr marL="7620" marR="7620" marT="7620" marB="0" anchor="b"/>
                </a:tc>
                <a:tc>
                  <a:txBody>
                    <a:bodyPr/>
                    <a:lstStyle/>
                    <a:p>
                      <a:pPr algn="ctr" fontAlgn="b"/>
                      <a:r>
                        <a:rPr lang="sl-SI" sz="1600" b="0" i="0" u="none" strike="noStrike" kern="1200" dirty="0">
                          <a:solidFill>
                            <a:schemeClr val="tx1"/>
                          </a:solidFill>
                          <a:effectLst/>
                          <a:latin typeface="+mj-lt"/>
                          <a:ea typeface="+mn-ea"/>
                          <a:cs typeface="Arial" panose="020B0604020202020204" pitchFamily="34" charset="0"/>
                        </a:rPr>
                        <a:t>159</a:t>
                      </a:r>
                    </a:p>
                  </a:txBody>
                  <a:tcPr marL="9525" marR="9525" marT="9525" marB="0" anchor="b"/>
                </a:tc>
                <a:tc>
                  <a:txBody>
                    <a:bodyPr/>
                    <a:lstStyle/>
                    <a:p>
                      <a:pPr marL="0" algn="ctr" defTabSz="457200" rtl="0" eaLnBrk="1" fontAlgn="b" latinLnBrk="0" hangingPunct="1"/>
                      <a:r>
                        <a:rPr lang="sl-SI" sz="1600" b="0" i="0" u="none" strike="noStrike" kern="1200" dirty="0">
                          <a:solidFill>
                            <a:schemeClr val="tx1"/>
                          </a:solidFill>
                          <a:effectLst/>
                          <a:latin typeface="+mj-lt"/>
                          <a:ea typeface="+mn-ea"/>
                          <a:cs typeface="Arial" panose="020B0604020202020204" pitchFamily="34" charset="0"/>
                        </a:rPr>
                        <a:t>243</a:t>
                      </a:r>
                    </a:p>
                  </a:txBody>
                  <a:tcPr marL="9525" marR="9525" marT="9525" marB="0" anchor="b"/>
                </a:tc>
                <a:tc>
                  <a:txBody>
                    <a:bodyPr/>
                    <a:lstStyle/>
                    <a:p>
                      <a:pPr algn="ctr">
                        <a:lnSpc>
                          <a:spcPct val="100000"/>
                        </a:lnSpc>
                        <a:spcAft>
                          <a:spcPts val="0"/>
                        </a:spcAft>
                      </a:pPr>
                      <a:endParaRPr lang="sl-SI" sz="1600" b="0" dirty="0">
                        <a:effectLst/>
                        <a:latin typeface="+mj-lt"/>
                        <a:ea typeface="Times New Roman"/>
                        <a:cs typeface="Arial" panose="020B0604020202020204" pitchFamily="34" charset="0"/>
                      </a:endParaRPr>
                    </a:p>
                  </a:txBody>
                  <a:tcPr marL="44450" marR="44450" marT="0" marB="0" anchor="b"/>
                </a:tc>
                <a:tc>
                  <a:txBody>
                    <a:bodyPr/>
                    <a:lstStyle/>
                    <a:p>
                      <a:pPr algn="ctr" fontAlgn="b"/>
                      <a:r>
                        <a:rPr lang="sl-SI" sz="1600" b="0" i="0" u="none" strike="noStrike" dirty="0">
                          <a:solidFill>
                            <a:srgbClr val="FF0000"/>
                          </a:solidFill>
                          <a:effectLst/>
                          <a:latin typeface="+mj-lt"/>
                        </a:rPr>
                        <a:t>224</a:t>
                      </a:r>
                    </a:p>
                  </a:txBody>
                  <a:tcPr marL="9525" marR="9525" marT="9525" marB="0" anchor="b"/>
                </a:tc>
                <a:extLst>
                  <a:ext uri="{0D108BD9-81ED-4DB2-BD59-A6C34878D82A}">
                    <a16:rowId xmlns:a16="http://schemas.microsoft.com/office/drawing/2014/main" val="10003"/>
                  </a:ext>
                </a:extLst>
              </a:tr>
              <a:tr h="390551">
                <a:tc>
                  <a:txBody>
                    <a:bodyPr/>
                    <a:lstStyle/>
                    <a:p>
                      <a:pPr>
                        <a:lnSpc>
                          <a:spcPts val="1300"/>
                        </a:lnSpc>
                        <a:spcAft>
                          <a:spcPts val="0"/>
                        </a:spcAft>
                      </a:pPr>
                      <a:r>
                        <a:rPr lang="sl-SI" sz="1600" b="0" dirty="0">
                          <a:solidFill>
                            <a:schemeClr val="tx1"/>
                          </a:solidFill>
                          <a:effectLst/>
                          <a:latin typeface="+mj-lt"/>
                          <a:cs typeface="Arial" panose="020B0604020202020204" pitchFamily="34" charset="0"/>
                        </a:rPr>
                        <a:t>JUGOVZHODNA SLOVENIJA</a:t>
                      </a:r>
                      <a:endParaRPr lang="sl-SI" sz="1600" b="0" dirty="0">
                        <a:solidFill>
                          <a:schemeClr val="tx1"/>
                        </a:solidFill>
                        <a:effectLst/>
                        <a:latin typeface="+mj-lt"/>
                        <a:ea typeface="Times New Roman"/>
                        <a:cs typeface="Arial" panose="020B0604020202020204" pitchFamily="34" charset="0"/>
                      </a:endParaRPr>
                    </a:p>
                  </a:txBody>
                  <a:tcPr marL="44450" marR="44450" marT="0" marB="0" anchor="b"/>
                </a:tc>
                <a:tc>
                  <a:txBody>
                    <a:bodyPr/>
                    <a:lstStyle/>
                    <a:p>
                      <a:pPr algn="ctr" fontAlgn="b">
                        <a:lnSpc>
                          <a:spcPct val="100000"/>
                        </a:lnSpc>
                      </a:pPr>
                      <a:r>
                        <a:rPr lang="sl-SI" sz="1600" b="0" i="0" u="none" strike="noStrike" dirty="0">
                          <a:solidFill>
                            <a:schemeClr val="tx1"/>
                          </a:solidFill>
                          <a:effectLst/>
                          <a:latin typeface="+mj-lt"/>
                          <a:cs typeface="Arial" panose="020B0604020202020204" pitchFamily="34" charset="0"/>
                        </a:rPr>
                        <a:t>308</a:t>
                      </a:r>
                    </a:p>
                  </a:txBody>
                  <a:tcPr marL="7620" marR="7620" marT="7620" marB="0" anchor="b"/>
                </a:tc>
                <a:tc>
                  <a:txBody>
                    <a:bodyPr/>
                    <a:lstStyle/>
                    <a:p>
                      <a:pPr algn="ctr" fontAlgn="b"/>
                      <a:r>
                        <a:rPr lang="sl-SI" sz="1600" b="0" i="0" u="none" strike="noStrike" kern="1200" dirty="0">
                          <a:solidFill>
                            <a:schemeClr val="tx1"/>
                          </a:solidFill>
                          <a:effectLst/>
                          <a:latin typeface="+mj-lt"/>
                          <a:ea typeface="+mn-ea"/>
                          <a:cs typeface="Arial" panose="020B0604020202020204" pitchFamily="34" charset="0"/>
                        </a:rPr>
                        <a:t>187</a:t>
                      </a:r>
                    </a:p>
                  </a:txBody>
                  <a:tcPr marL="9525" marR="9525" marT="9525" marB="0" anchor="b"/>
                </a:tc>
                <a:tc>
                  <a:txBody>
                    <a:bodyPr/>
                    <a:lstStyle/>
                    <a:p>
                      <a:pPr marL="0" algn="ctr" defTabSz="457200" rtl="0" eaLnBrk="1" fontAlgn="b" latinLnBrk="0" hangingPunct="1"/>
                      <a:r>
                        <a:rPr lang="sl-SI" sz="1600" b="0" i="0" u="none" strike="noStrike" kern="1200" dirty="0">
                          <a:solidFill>
                            <a:schemeClr val="tx1"/>
                          </a:solidFill>
                          <a:effectLst/>
                          <a:latin typeface="+mj-lt"/>
                          <a:ea typeface="+mn-ea"/>
                          <a:cs typeface="Arial" panose="020B0604020202020204" pitchFamily="34" charset="0"/>
                        </a:rPr>
                        <a:t>284</a:t>
                      </a:r>
                    </a:p>
                  </a:txBody>
                  <a:tcPr marL="9525" marR="9525" marT="9525" marB="0" anchor="b"/>
                </a:tc>
                <a:tc>
                  <a:txBody>
                    <a:bodyPr/>
                    <a:lstStyle/>
                    <a:p>
                      <a:pPr algn="ctr">
                        <a:lnSpc>
                          <a:spcPct val="100000"/>
                        </a:lnSpc>
                        <a:spcAft>
                          <a:spcPts val="0"/>
                        </a:spcAft>
                      </a:pPr>
                      <a:endParaRPr lang="sl-SI" sz="1600" b="0" dirty="0">
                        <a:effectLst/>
                        <a:latin typeface="+mj-lt"/>
                        <a:ea typeface="Times New Roman"/>
                        <a:cs typeface="Arial" panose="020B0604020202020204" pitchFamily="34" charset="0"/>
                      </a:endParaRPr>
                    </a:p>
                  </a:txBody>
                  <a:tcPr marL="44450" marR="44450" marT="0" marB="0" anchor="b"/>
                </a:tc>
                <a:tc>
                  <a:txBody>
                    <a:bodyPr/>
                    <a:lstStyle/>
                    <a:p>
                      <a:pPr algn="ctr" fontAlgn="b"/>
                      <a:r>
                        <a:rPr lang="sl-SI" sz="1600" b="0" i="0" u="none" strike="noStrike" dirty="0">
                          <a:solidFill>
                            <a:srgbClr val="FF0000"/>
                          </a:solidFill>
                          <a:effectLst/>
                          <a:latin typeface="+mj-lt"/>
                        </a:rPr>
                        <a:t>308</a:t>
                      </a:r>
                    </a:p>
                  </a:txBody>
                  <a:tcPr marL="9525" marR="9525" marT="9525" marB="0" anchor="b"/>
                </a:tc>
                <a:extLst>
                  <a:ext uri="{0D108BD9-81ED-4DB2-BD59-A6C34878D82A}">
                    <a16:rowId xmlns:a16="http://schemas.microsoft.com/office/drawing/2014/main" val="10004"/>
                  </a:ext>
                </a:extLst>
              </a:tr>
              <a:tr h="325511">
                <a:tc>
                  <a:txBody>
                    <a:bodyPr/>
                    <a:lstStyle/>
                    <a:p>
                      <a:pPr>
                        <a:lnSpc>
                          <a:spcPts val="1300"/>
                        </a:lnSpc>
                        <a:spcAft>
                          <a:spcPts val="0"/>
                        </a:spcAft>
                      </a:pPr>
                      <a:r>
                        <a:rPr lang="sl-SI" sz="1600" b="0" dirty="0">
                          <a:solidFill>
                            <a:schemeClr val="tx1"/>
                          </a:solidFill>
                          <a:effectLst/>
                          <a:latin typeface="+mj-lt"/>
                          <a:cs typeface="Arial" panose="020B0604020202020204" pitchFamily="34" charset="0"/>
                        </a:rPr>
                        <a:t>KOROŠKA </a:t>
                      </a:r>
                      <a:endParaRPr lang="sl-SI" sz="1600" b="0" dirty="0">
                        <a:solidFill>
                          <a:schemeClr val="tx1"/>
                        </a:solidFill>
                        <a:effectLst/>
                        <a:latin typeface="+mj-lt"/>
                        <a:ea typeface="Times New Roman"/>
                        <a:cs typeface="Arial" panose="020B0604020202020204" pitchFamily="34" charset="0"/>
                      </a:endParaRPr>
                    </a:p>
                  </a:txBody>
                  <a:tcPr marL="44450" marR="44450" marT="0" marB="0" anchor="b"/>
                </a:tc>
                <a:tc>
                  <a:txBody>
                    <a:bodyPr/>
                    <a:lstStyle/>
                    <a:p>
                      <a:pPr algn="ctr" fontAlgn="b">
                        <a:lnSpc>
                          <a:spcPct val="100000"/>
                        </a:lnSpc>
                      </a:pPr>
                      <a:r>
                        <a:rPr lang="sl-SI" sz="1600" b="0" i="0" u="none" strike="noStrike" dirty="0">
                          <a:solidFill>
                            <a:schemeClr val="tx1"/>
                          </a:solidFill>
                          <a:effectLst/>
                          <a:latin typeface="+mj-lt"/>
                          <a:cs typeface="Arial" panose="020B0604020202020204" pitchFamily="34" charset="0"/>
                        </a:rPr>
                        <a:t>140</a:t>
                      </a:r>
                    </a:p>
                  </a:txBody>
                  <a:tcPr marL="7620" marR="7620" marT="7620" marB="0" anchor="b"/>
                </a:tc>
                <a:tc>
                  <a:txBody>
                    <a:bodyPr/>
                    <a:lstStyle/>
                    <a:p>
                      <a:pPr algn="ctr" fontAlgn="b"/>
                      <a:r>
                        <a:rPr lang="sl-SI" sz="1600" b="0" i="0" u="none" strike="noStrike" kern="1200">
                          <a:solidFill>
                            <a:schemeClr val="tx1"/>
                          </a:solidFill>
                          <a:effectLst/>
                          <a:latin typeface="+mj-lt"/>
                          <a:ea typeface="+mn-ea"/>
                          <a:cs typeface="Arial" panose="020B0604020202020204" pitchFamily="34" charset="0"/>
                        </a:rPr>
                        <a:t>79</a:t>
                      </a:r>
                    </a:p>
                  </a:txBody>
                  <a:tcPr marL="9525" marR="9525" marT="9525" marB="0" anchor="b"/>
                </a:tc>
                <a:tc>
                  <a:txBody>
                    <a:bodyPr/>
                    <a:lstStyle/>
                    <a:p>
                      <a:pPr marL="0" algn="ctr" defTabSz="457200" rtl="0" eaLnBrk="1" fontAlgn="b" latinLnBrk="0" hangingPunct="1"/>
                      <a:r>
                        <a:rPr lang="sl-SI" sz="1600" b="0" i="0" u="none" strike="noStrike" kern="1200">
                          <a:solidFill>
                            <a:schemeClr val="tx1"/>
                          </a:solidFill>
                          <a:effectLst/>
                          <a:latin typeface="+mj-lt"/>
                          <a:ea typeface="+mn-ea"/>
                          <a:cs typeface="Arial" panose="020B0604020202020204" pitchFamily="34" charset="0"/>
                        </a:rPr>
                        <a:t>105</a:t>
                      </a:r>
                    </a:p>
                  </a:txBody>
                  <a:tcPr marL="9525" marR="9525" marT="9525" marB="0" anchor="b"/>
                </a:tc>
                <a:tc>
                  <a:txBody>
                    <a:bodyPr/>
                    <a:lstStyle/>
                    <a:p>
                      <a:pPr algn="ctr">
                        <a:lnSpc>
                          <a:spcPct val="100000"/>
                        </a:lnSpc>
                        <a:spcAft>
                          <a:spcPts val="0"/>
                        </a:spcAft>
                      </a:pPr>
                      <a:endParaRPr lang="sl-SI" sz="1600" b="0" dirty="0">
                        <a:effectLst/>
                        <a:latin typeface="+mj-lt"/>
                        <a:ea typeface="Times New Roman"/>
                        <a:cs typeface="Arial" panose="020B0604020202020204" pitchFamily="34" charset="0"/>
                      </a:endParaRPr>
                    </a:p>
                  </a:txBody>
                  <a:tcPr marL="44450" marR="44450" marT="0" marB="0" anchor="b"/>
                </a:tc>
                <a:tc>
                  <a:txBody>
                    <a:bodyPr/>
                    <a:lstStyle/>
                    <a:p>
                      <a:pPr algn="ctr" fontAlgn="b"/>
                      <a:r>
                        <a:rPr lang="sl-SI" sz="1600" b="0" i="0" u="none" strike="noStrike" dirty="0">
                          <a:solidFill>
                            <a:srgbClr val="FF0000"/>
                          </a:solidFill>
                          <a:effectLst/>
                          <a:latin typeface="+mj-lt"/>
                        </a:rPr>
                        <a:t>140</a:t>
                      </a:r>
                    </a:p>
                  </a:txBody>
                  <a:tcPr marL="9525" marR="9525" marT="9525" marB="0" anchor="b"/>
                </a:tc>
                <a:extLst>
                  <a:ext uri="{0D108BD9-81ED-4DB2-BD59-A6C34878D82A}">
                    <a16:rowId xmlns:a16="http://schemas.microsoft.com/office/drawing/2014/main" val="10005"/>
                  </a:ext>
                </a:extLst>
              </a:tr>
              <a:tr h="370167">
                <a:tc>
                  <a:txBody>
                    <a:bodyPr/>
                    <a:lstStyle/>
                    <a:p>
                      <a:pPr>
                        <a:lnSpc>
                          <a:spcPts val="1300"/>
                        </a:lnSpc>
                        <a:spcAft>
                          <a:spcPts val="0"/>
                        </a:spcAft>
                      </a:pPr>
                      <a:r>
                        <a:rPr lang="sl-SI" sz="1600" b="0" dirty="0">
                          <a:solidFill>
                            <a:schemeClr val="tx1"/>
                          </a:solidFill>
                          <a:effectLst/>
                          <a:latin typeface="+mj-lt"/>
                          <a:cs typeface="Arial" panose="020B0604020202020204" pitchFamily="34" charset="0"/>
                        </a:rPr>
                        <a:t>PRIMORSKO</a:t>
                      </a:r>
                      <a:r>
                        <a:rPr lang="sl-SI" sz="1600" b="0" baseline="0" dirty="0">
                          <a:solidFill>
                            <a:schemeClr val="tx1"/>
                          </a:solidFill>
                          <a:effectLst/>
                          <a:latin typeface="+mj-lt"/>
                          <a:cs typeface="Arial" panose="020B0604020202020204" pitchFamily="34" charset="0"/>
                        </a:rPr>
                        <a:t> - NOTRANJSKA</a:t>
                      </a:r>
                      <a:endParaRPr lang="sl-SI" sz="1600" b="0" dirty="0">
                        <a:solidFill>
                          <a:schemeClr val="tx1"/>
                        </a:solidFill>
                        <a:effectLst/>
                        <a:latin typeface="+mj-lt"/>
                        <a:ea typeface="Times New Roman"/>
                        <a:cs typeface="Arial" panose="020B0604020202020204" pitchFamily="34" charset="0"/>
                      </a:endParaRPr>
                    </a:p>
                  </a:txBody>
                  <a:tcPr marL="44450" marR="44450" marT="0" marB="0" anchor="b"/>
                </a:tc>
                <a:tc>
                  <a:txBody>
                    <a:bodyPr/>
                    <a:lstStyle/>
                    <a:p>
                      <a:pPr algn="ctr" fontAlgn="b">
                        <a:lnSpc>
                          <a:spcPct val="100000"/>
                        </a:lnSpc>
                      </a:pPr>
                      <a:r>
                        <a:rPr lang="sl-SI" sz="1600" b="0" i="0" u="none" strike="noStrike" dirty="0">
                          <a:solidFill>
                            <a:schemeClr val="tx1"/>
                          </a:solidFill>
                          <a:effectLst/>
                          <a:latin typeface="+mj-lt"/>
                          <a:cs typeface="Arial" panose="020B0604020202020204" pitchFamily="34" charset="0"/>
                        </a:rPr>
                        <a:t>28</a:t>
                      </a:r>
                    </a:p>
                  </a:txBody>
                  <a:tcPr marL="7620" marR="7620" marT="7620" marB="0" anchor="b"/>
                </a:tc>
                <a:tc>
                  <a:txBody>
                    <a:bodyPr/>
                    <a:lstStyle/>
                    <a:p>
                      <a:pPr algn="ctr" fontAlgn="b"/>
                      <a:r>
                        <a:rPr lang="sl-SI" sz="1600" b="0" i="0" u="none" strike="noStrike" kern="1200" dirty="0">
                          <a:solidFill>
                            <a:schemeClr val="tx1"/>
                          </a:solidFill>
                          <a:effectLst/>
                          <a:latin typeface="+mj-lt"/>
                          <a:ea typeface="+mn-ea"/>
                          <a:cs typeface="Arial" panose="020B0604020202020204" pitchFamily="34" charset="0"/>
                        </a:rPr>
                        <a:t>18</a:t>
                      </a:r>
                    </a:p>
                  </a:txBody>
                  <a:tcPr marL="9525" marR="9525" marT="9525" marB="0" anchor="b"/>
                </a:tc>
                <a:tc>
                  <a:txBody>
                    <a:bodyPr/>
                    <a:lstStyle/>
                    <a:p>
                      <a:pPr marL="0" algn="ctr" defTabSz="457200" rtl="0" eaLnBrk="1" fontAlgn="b" latinLnBrk="0" hangingPunct="1"/>
                      <a:r>
                        <a:rPr lang="sl-SI" sz="1600" b="0" i="0" u="none" strike="noStrike" kern="1200" dirty="0">
                          <a:solidFill>
                            <a:schemeClr val="tx1"/>
                          </a:solidFill>
                          <a:effectLst/>
                          <a:latin typeface="+mj-lt"/>
                          <a:ea typeface="+mn-ea"/>
                          <a:cs typeface="Arial" panose="020B0604020202020204" pitchFamily="34" charset="0"/>
                        </a:rPr>
                        <a:t>39</a:t>
                      </a:r>
                    </a:p>
                  </a:txBody>
                  <a:tcPr marL="9525" marR="9525" marT="9525" marB="0" anchor="b"/>
                </a:tc>
                <a:tc>
                  <a:txBody>
                    <a:bodyPr/>
                    <a:lstStyle/>
                    <a:p>
                      <a:pPr algn="ctr">
                        <a:lnSpc>
                          <a:spcPct val="100000"/>
                        </a:lnSpc>
                        <a:spcAft>
                          <a:spcPts val="0"/>
                        </a:spcAft>
                      </a:pPr>
                      <a:endParaRPr lang="sl-SI" sz="1600" b="0" dirty="0">
                        <a:effectLst/>
                        <a:latin typeface="+mj-lt"/>
                        <a:ea typeface="Times New Roman"/>
                        <a:cs typeface="Arial" panose="020B0604020202020204" pitchFamily="34" charset="0"/>
                      </a:endParaRPr>
                    </a:p>
                  </a:txBody>
                  <a:tcPr marL="44450" marR="44450" marT="0" marB="0" anchor="b"/>
                </a:tc>
                <a:tc>
                  <a:txBody>
                    <a:bodyPr/>
                    <a:lstStyle/>
                    <a:p>
                      <a:pPr algn="ctr" fontAlgn="b"/>
                      <a:r>
                        <a:rPr lang="sl-SI" sz="1600" b="0" i="0" u="none" strike="noStrike" dirty="0">
                          <a:solidFill>
                            <a:srgbClr val="FF0000"/>
                          </a:solidFill>
                          <a:effectLst/>
                          <a:latin typeface="+mj-lt"/>
                        </a:rPr>
                        <a:t>28</a:t>
                      </a:r>
                    </a:p>
                  </a:txBody>
                  <a:tcPr marL="9525" marR="9525" marT="9525" marB="0" anchor="b"/>
                </a:tc>
                <a:extLst>
                  <a:ext uri="{0D108BD9-81ED-4DB2-BD59-A6C34878D82A}">
                    <a16:rowId xmlns:a16="http://schemas.microsoft.com/office/drawing/2014/main" val="10006"/>
                  </a:ext>
                </a:extLst>
              </a:tr>
              <a:tr h="325511">
                <a:tc>
                  <a:txBody>
                    <a:bodyPr/>
                    <a:lstStyle/>
                    <a:p>
                      <a:pPr>
                        <a:lnSpc>
                          <a:spcPts val="1300"/>
                        </a:lnSpc>
                        <a:spcAft>
                          <a:spcPts val="0"/>
                        </a:spcAft>
                      </a:pPr>
                      <a:r>
                        <a:rPr lang="sl-SI" sz="1600" b="0" dirty="0">
                          <a:solidFill>
                            <a:schemeClr val="tx1"/>
                          </a:solidFill>
                          <a:effectLst/>
                          <a:latin typeface="+mj-lt"/>
                          <a:cs typeface="Arial" panose="020B0604020202020204" pitchFamily="34" charset="0"/>
                        </a:rPr>
                        <a:t>OBALNO-KRAŠKA</a:t>
                      </a:r>
                      <a:endParaRPr lang="sl-SI" sz="1600" b="0" dirty="0">
                        <a:solidFill>
                          <a:schemeClr val="tx1"/>
                        </a:solidFill>
                        <a:effectLst/>
                        <a:latin typeface="+mj-lt"/>
                        <a:ea typeface="Times New Roman"/>
                        <a:cs typeface="Arial" panose="020B0604020202020204" pitchFamily="34" charset="0"/>
                      </a:endParaRPr>
                    </a:p>
                  </a:txBody>
                  <a:tcPr marL="44450" marR="44450" marT="0" marB="0" anchor="b"/>
                </a:tc>
                <a:tc>
                  <a:txBody>
                    <a:bodyPr/>
                    <a:lstStyle/>
                    <a:p>
                      <a:pPr algn="ctr" fontAlgn="b">
                        <a:lnSpc>
                          <a:spcPct val="100000"/>
                        </a:lnSpc>
                      </a:pPr>
                      <a:r>
                        <a:rPr lang="sl-SI" sz="1600" b="0" i="0" u="none" strike="noStrike" dirty="0">
                          <a:solidFill>
                            <a:schemeClr val="tx1"/>
                          </a:solidFill>
                          <a:effectLst/>
                          <a:latin typeface="+mj-lt"/>
                          <a:cs typeface="Arial" panose="020B0604020202020204" pitchFamily="34" charset="0"/>
                        </a:rPr>
                        <a:t>160</a:t>
                      </a:r>
                    </a:p>
                  </a:txBody>
                  <a:tcPr marL="7620" marR="7620" marT="7620" marB="0" anchor="b"/>
                </a:tc>
                <a:tc>
                  <a:txBody>
                    <a:bodyPr/>
                    <a:lstStyle/>
                    <a:p>
                      <a:pPr algn="ctr" fontAlgn="b"/>
                      <a:r>
                        <a:rPr lang="sl-SI" sz="1600" b="0" i="0" u="none" strike="noStrike" kern="1200" dirty="0">
                          <a:solidFill>
                            <a:schemeClr val="tx1"/>
                          </a:solidFill>
                          <a:effectLst/>
                          <a:latin typeface="+mj-lt"/>
                          <a:ea typeface="+mn-ea"/>
                          <a:cs typeface="Arial" panose="020B0604020202020204" pitchFamily="34" charset="0"/>
                        </a:rPr>
                        <a:t>106</a:t>
                      </a:r>
                    </a:p>
                  </a:txBody>
                  <a:tcPr marL="9525" marR="9525" marT="9525" marB="0" anchor="b"/>
                </a:tc>
                <a:tc>
                  <a:txBody>
                    <a:bodyPr/>
                    <a:lstStyle/>
                    <a:p>
                      <a:pPr marL="0" algn="ctr" defTabSz="457200" rtl="0" eaLnBrk="1" fontAlgn="b" latinLnBrk="0" hangingPunct="1"/>
                      <a:r>
                        <a:rPr lang="sl-SI" sz="1600" b="0" i="0" u="none" strike="noStrike" kern="1200" dirty="0">
                          <a:solidFill>
                            <a:schemeClr val="tx1"/>
                          </a:solidFill>
                          <a:effectLst/>
                          <a:latin typeface="+mj-lt"/>
                          <a:ea typeface="+mn-ea"/>
                          <a:cs typeface="Arial" panose="020B0604020202020204" pitchFamily="34" charset="0"/>
                        </a:rPr>
                        <a:t>148</a:t>
                      </a:r>
                    </a:p>
                  </a:txBody>
                  <a:tcPr marL="9525" marR="9525" marT="9525" marB="0" anchor="b"/>
                </a:tc>
                <a:tc>
                  <a:txBody>
                    <a:bodyPr/>
                    <a:lstStyle/>
                    <a:p>
                      <a:pPr algn="ctr">
                        <a:lnSpc>
                          <a:spcPct val="100000"/>
                        </a:lnSpc>
                        <a:spcAft>
                          <a:spcPts val="0"/>
                        </a:spcAft>
                      </a:pPr>
                      <a:endParaRPr lang="sl-SI" sz="1600" b="0" dirty="0">
                        <a:effectLst/>
                        <a:latin typeface="+mj-lt"/>
                        <a:ea typeface="Times New Roman"/>
                        <a:cs typeface="Arial" panose="020B0604020202020204" pitchFamily="34" charset="0"/>
                      </a:endParaRPr>
                    </a:p>
                  </a:txBody>
                  <a:tcPr marL="44450" marR="44450" marT="0" marB="0" anchor="b"/>
                </a:tc>
                <a:tc>
                  <a:txBody>
                    <a:bodyPr/>
                    <a:lstStyle/>
                    <a:p>
                      <a:pPr algn="ctr" fontAlgn="b"/>
                      <a:r>
                        <a:rPr lang="sl-SI" sz="1600" b="0" i="0" u="none" strike="noStrike">
                          <a:solidFill>
                            <a:srgbClr val="FF0000"/>
                          </a:solidFill>
                          <a:effectLst/>
                          <a:latin typeface="+mj-lt"/>
                        </a:rPr>
                        <a:t>176</a:t>
                      </a:r>
                    </a:p>
                  </a:txBody>
                  <a:tcPr marL="9525" marR="9525" marT="9525" marB="0" anchor="b"/>
                </a:tc>
                <a:extLst>
                  <a:ext uri="{0D108BD9-81ED-4DB2-BD59-A6C34878D82A}">
                    <a16:rowId xmlns:a16="http://schemas.microsoft.com/office/drawing/2014/main" val="10007"/>
                  </a:ext>
                </a:extLst>
              </a:tr>
              <a:tr h="325511">
                <a:tc>
                  <a:txBody>
                    <a:bodyPr/>
                    <a:lstStyle/>
                    <a:p>
                      <a:pPr>
                        <a:lnSpc>
                          <a:spcPts val="1300"/>
                        </a:lnSpc>
                        <a:spcAft>
                          <a:spcPts val="0"/>
                        </a:spcAft>
                      </a:pPr>
                      <a:r>
                        <a:rPr lang="sl-SI" sz="1600" b="0" dirty="0">
                          <a:solidFill>
                            <a:schemeClr val="tx1"/>
                          </a:solidFill>
                          <a:effectLst/>
                          <a:latin typeface="+mj-lt"/>
                          <a:cs typeface="Arial" panose="020B0604020202020204" pitchFamily="34" charset="0"/>
                        </a:rPr>
                        <a:t>OSREDNJESLOVENSKA</a:t>
                      </a:r>
                      <a:endParaRPr lang="sl-SI" sz="1600" b="0" dirty="0">
                        <a:solidFill>
                          <a:schemeClr val="tx1"/>
                        </a:solidFill>
                        <a:effectLst/>
                        <a:latin typeface="+mj-lt"/>
                        <a:ea typeface="Times New Roman"/>
                        <a:cs typeface="Arial" panose="020B0604020202020204" pitchFamily="34" charset="0"/>
                      </a:endParaRPr>
                    </a:p>
                  </a:txBody>
                  <a:tcPr marL="44450" marR="44450" marT="0" marB="0" anchor="b"/>
                </a:tc>
                <a:tc>
                  <a:txBody>
                    <a:bodyPr/>
                    <a:lstStyle/>
                    <a:p>
                      <a:pPr algn="ctr" fontAlgn="b">
                        <a:lnSpc>
                          <a:spcPct val="100000"/>
                        </a:lnSpc>
                      </a:pPr>
                      <a:r>
                        <a:rPr lang="sl-SI" sz="1600" b="0" i="0" u="none" strike="noStrike" dirty="0">
                          <a:solidFill>
                            <a:schemeClr val="tx1"/>
                          </a:solidFill>
                          <a:effectLst/>
                          <a:latin typeface="+mj-lt"/>
                          <a:cs typeface="Arial" panose="020B0604020202020204" pitchFamily="34" charset="0"/>
                        </a:rPr>
                        <a:t>588</a:t>
                      </a:r>
                    </a:p>
                  </a:txBody>
                  <a:tcPr marL="7620" marR="7620" marT="7620" marB="0" anchor="b"/>
                </a:tc>
                <a:tc>
                  <a:txBody>
                    <a:bodyPr/>
                    <a:lstStyle/>
                    <a:p>
                      <a:pPr algn="ctr" fontAlgn="b"/>
                      <a:r>
                        <a:rPr lang="sl-SI" sz="1600" b="0" i="0" u="none" strike="noStrike" kern="1200" dirty="0">
                          <a:solidFill>
                            <a:schemeClr val="tx1"/>
                          </a:solidFill>
                          <a:effectLst/>
                          <a:latin typeface="+mj-lt"/>
                          <a:ea typeface="+mn-ea"/>
                          <a:cs typeface="Arial" panose="020B0604020202020204" pitchFamily="34" charset="0"/>
                        </a:rPr>
                        <a:t>511</a:t>
                      </a:r>
                    </a:p>
                  </a:txBody>
                  <a:tcPr marL="9525" marR="9525" marT="9525" marB="0" anchor="b"/>
                </a:tc>
                <a:tc>
                  <a:txBody>
                    <a:bodyPr/>
                    <a:lstStyle/>
                    <a:p>
                      <a:pPr marL="0" algn="ctr" defTabSz="457200" rtl="0" eaLnBrk="1" fontAlgn="b" latinLnBrk="0" hangingPunct="1"/>
                      <a:r>
                        <a:rPr lang="sl-SI" sz="1600" b="0" i="0" u="none" strike="noStrike" kern="1200" dirty="0">
                          <a:solidFill>
                            <a:schemeClr val="tx1"/>
                          </a:solidFill>
                          <a:effectLst/>
                          <a:latin typeface="+mj-lt"/>
                          <a:ea typeface="+mn-ea"/>
                          <a:cs typeface="Arial" panose="020B0604020202020204" pitchFamily="34" charset="0"/>
                        </a:rPr>
                        <a:t>892</a:t>
                      </a:r>
                    </a:p>
                  </a:txBody>
                  <a:tcPr marL="9525" marR="9525" marT="9525" marB="0" anchor="b"/>
                </a:tc>
                <a:tc>
                  <a:txBody>
                    <a:bodyPr/>
                    <a:lstStyle/>
                    <a:p>
                      <a:pPr algn="ctr">
                        <a:lnSpc>
                          <a:spcPct val="100000"/>
                        </a:lnSpc>
                        <a:spcAft>
                          <a:spcPts val="0"/>
                        </a:spcAft>
                      </a:pPr>
                      <a:endParaRPr lang="sl-SI" sz="1600" b="0" dirty="0">
                        <a:effectLst/>
                        <a:latin typeface="+mj-lt"/>
                        <a:ea typeface="Times New Roman"/>
                        <a:cs typeface="Arial" panose="020B0604020202020204" pitchFamily="34" charset="0"/>
                      </a:endParaRPr>
                    </a:p>
                  </a:txBody>
                  <a:tcPr marL="44450" marR="44450" marT="0" marB="0" anchor="b"/>
                </a:tc>
                <a:tc>
                  <a:txBody>
                    <a:bodyPr/>
                    <a:lstStyle/>
                    <a:p>
                      <a:pPr algn="ctr" fontAlgn="b"/>
                      <a:r>
                        <a:rPr lang="sl-SI" sz="1600" b="0" i="0" u="none" strike="noStrike" dirty="0">
                          <a:solidFill>
                            <a:srgbClr val="FF0000"/>
                          </a:solidFill>
                          <a:effectLst/>
                          <a:latin typeface="+mj-lt"/>
                        </a:rPr>
                        <a:t>588</a:t>
                      </a:r>
                    </a:p>
                  </a:txBody>
                  <a:tcPr marL="9525" marR="9525" marT="9525" marB="0" anchor="b"/>
                </a:tc>
                <a:extLst>
                  <a:ext uri="{0D108BD9-81ED-4DB2-BD59-A6C34878D82A}">
                    <a16:rowId xmlns:a16="http://schemas.microsoft.com/office/drawing/2014/main" val="10008"/>
                  </a:ext>
                </a:extLst>
              </a:tr>
              <a:tr h="325511">
                <a:tc>
                  <a:txBody>
                    <a:bodyPr/>
                    <a:lstStyle/>
                    <a:p>
                      <a:pPr>
                        <a:lnSpc>
                          <a:spcPts val="1300"/>
                        </a:lnSpc>
                        <a:spcAft>
                          <a:spcPts val="0"/>
                        </a:spcAft>
                      </a:pPr>
                      <a:r>
                        <a:rPr lang="sl-SI" sz="1600" b="0" dirty="0">
                          <a:solidFill>
                            <a:schemeClr val="tx1"/>
                          </a:solidFill>
                          <a:effectLst/>
                          <a:latin typeface="+mj-lt"/>
                          <a:cs typeface="Arial" panose="020B0604020202020204" pitchFamily="34" charset="0"/>
                        </a:rPr>
                        <a:t>PODRAVSKA</a:t>
                      </a:r>
                      <a:endParaRPr lang="sl-SI" sz="1600" b="0" dirty="0">
                        <a:solidFill>
                          <a:schemeClr val="tx1"/>
                        </a:solidFill>
                        <a:effectLst/>
                        <a:latin typeface="+mj-lt"/>
                        <a:ea typeface="Times New Roman"/>
                        <a:cs typeface="Arial" panose="020B0604020202020204" pitchFamily="34" charset="0"/>
                      </a:endParaRPr>
                    </a:p>
                  </a:txBody>
                  <a:tcPr marL="44450" marR="44450" marT="0" marB="0" anchor="b"/>
                </a:tc>
                <a:tc>
                  <a:txBody>
                    <a:bodyPr/>
                    <a:lstStyle/>
                    <a:p>
                      <a:pPr algn="ctr" fontAlgn="b">
                        <a:lnSpc>
                          <a:spcPct val="100000"/>
                        </a:lnSpc>
                      </a:pPr>
                      <a:r>
                        <a:rPr lang="sl-SI" sz="1600" b="0" i="0" u="none" strike="noStrike" dirty="0">
                          <a:solidFill>
                            <a:schemeClr val="tx1"/>
                          </a:solidFill>
                          <a:effectLst/>
                          <a:latin typeface="+mj-lt"/>
                          <a:cs typeface="Arial" panose="020B0604020202020204" pitchFamily="34" charset="0"/>
                        </a:rPr>
                        <a:t>560</a:t>
                      </a:r>
                    </a:p>
                  </a:txBody>
                  <a:tcPr marL="7620" marR="7620" marT="7620" marB="0" anchor="b"/>
                </a:tc>
                <a:tc>
                  <a:txBody>
                    <a:bodyPr/>
                    <a:lstStyle/>
                    <a:p>
                      <a:pPr algn="ctr" fontAlgn="b"/>
                      <a:r>
                        <a:rPr lang="sl-SI" sz="1600" b="0" i="0" u="none" strike="noStrike" kern="1200" dirty="0">
                          <a:solidFill>
                            <a:schemeClr val="tx1"/>
                          </a:solidFill>
                          <a:effectLst/>
                          <a:latin typeface="+mj-lt"/>
                          <a:ea typeface="+mn-ea"/>
                          <a:cs typeface="Arial" panose="020B0604020202020204" pitchFamily="34" charset="0"/>
                        </a:rPr>
                        <a:t>423</a:t>
                      </a:r>
                    </a:p>
                  </a:txBody>
                  <a:tcPr marL="9525" marR="9525" marT="9525" marB="0" anchor="b"/>
                </a:tc>
                <a:tc>
                  <a:txBody>
                    <a:bodyPr/>
                    <a:lstStyle/>
                    <a:p>
                      <a:pPr marL="0" algn="ctr" defTabSz="457200" rtl="0" eaLnBrk="1" fontAlgn="b" latinLnBrk="0" hangingPunct="1"/>
                      <a:r>
                        <a:rPr lang="sl-SI" sz="1600" b="0" i="0" u="none" strike="noStrike" kern="1200" dirty="0">
                          <a:solidFill>
                            <a:schemeClr val="tx1"/>
                          </a:solidFill>
                          <a:effectLst/>
                          <a:latin typeface="+mj-lt"/>
                          <a:ea typeface="+mn-ea"/>
                          <a:cs typeface="Arial" panose="020B0604020202020204" pitchFamily="34" charset="0"/>
                        </a:rPr>
                        <a:t>704</a:t>
                      </a:r>
                    </a:p>
                  </a:txBody>
                  <a:tcPr marL="9525" marR="9525" marT="9525" marB="0" anchor="b"/>
                </a:tc>
                <a:tc>
                  <a:txBody>
                    <a:bodyPr/>
                    <a:lstStyle/>
                    <a:p>
                      <a:pPr algn="ctr">
                        <a:lnSpc>
                          <a:spcPct val="100000"/>
                        </a:lnSpc>
                        <a:spcAft>
                          <a:spcPts val="0"/>
                        </a:spcAft>
                      </a:pPr>
                      <a:endParaRPr lang="sl-SI" sz="1600" b="0" dirty="0">
                        <a:effectLst/>
                        <a:latin typeface="+mj-lt"/>
                        <a:ea typeface="Times New Roman"/>
                        <a:cs typeface="Arial" panose="020B0604020202020204" pitchFamily="34" charset="0"/>
                      </a:endParaRPr>
                    </a:p>
                  </a:txBody>
                  <a:tcPr marL="44450" marR="44450" marT="0" marB="0" anchor="b"/>
                </a:tc>
                <a:tc>
                  <a:txBody>
                    <a:bodyPr/>
                    <a:lstStyle/>
                    <a:p>
                      <a:pPr algn="ctr" fontAlgn="b"/>
                      <a:r>
                        <a:rPr lang="sl-SI" sz="1600" b="0" i="0" u="none" strike="noStrike" dirty="0">
                          <a:solidFill>
                            <a:srgbClr val="FF0000"/>
                          </a:solidFill>
                          <a:effectLst/>
                          <a:latin typeface="+mj-lt"/>
                        </a:rPr>
                        <a:t>560</a:t>
                      </a:r>
                    </a:p>
                  </a:txBody>
                  <a:tcPr marL="9525" marR="9525" marT="9525" marB="0" anchor="b"/>
                </a:tc>
                <a:extLst>
                  <a:ext uri="{0D108BD9-81ED-4DB2-BD59-A6C34878D82A}">
                    <a16:rowId xmlns:a16="http://schemas.microsoft.com/office/drawing/2014/main" val="10009"/>
                  </a:ext>
                </a:extLst>
              </a:tr>
              <a:tr h="325511">
                <a:tc>
                  <a:txBody>
                    <a:bodyPr/>
                    <a:lstStyle/>
                    <a:p>
                      <a:pPr>
                        <a:lnSpc>
                          <a:spcPts val="1300"/>
                        </a:lnSpc>
                        <a:spcAft>
                          <a:spcPts val="0"/>
                        </a:spcAft>
                      </a:pPr>
                      <a:r>
                        <a:rPr lang="sl-SI" sz="1600" b="0" dirty="0">
                          <a:solidFill>
                            <a:schemeClr val="tx1"/>
                          </a:solidFill>
                          <a:effectLst/>
                          <a:latin typeface="+mj-lt"/>
                          <a:cs typeface="Arial" panose="020B0604020202020204" pitchFamily="34" charset="0"/>
                        </a:rPr>
                        <a:t>POMURSKA </a:t>
                      </a:r>
                      <a:endParaRPr lang="sl-SI" sz="1600" b="0" dirty="0">
                        <a:solidFill>
                          <a:schemeClr val="tx1"/>
                        </a:solidFill>
                        <a:effectLst/>
                        <a:latin typeface="+mj-lt"/>
                        <a:ea typeface="Times New Roman"/>
                        <a:cs typeface="Arial" panose="020B0604020202020204" pitchFamily="34" charset="0"/>
                      </a:endParaRPr>
                    </a:p>
                  </a:txBody>
                  <a:tcPr marL="44450" marR="44450" marT="0" marB="0" anchor="b"/>
                </a:tc>
                <a:tc>
                  <a:txBody>
                    <a:bodyPr/>
                    <a:lstStyle/>
                    <a:p>
                      <a:pPr algn="ctr" fontAlgn="b">
                        <a:lnSpc>
                          <a:spcPct val="100000"/>
                        </a:lnSpc>
                      </a:pPr>
                      <a:r>
                        <a:rPr lang="sl-SI" sz="1600" b="0" i="0" u="none" strike="noStrike" dirty="0">
                          <a:solidFill>
                            <a:schemeClr val="tx1"/>
                          </a:solidFill>
                          <a:effectLst/>
                          <a:latin typeface="+mj-lt"/>
                          <a:cs typeface="Arial" panose="020B0604020202020204" pitchFamily="34" charset="0"/>
                        </a:rPr>
                        <a:t>188</a:t>
                      </a:r>
                    </a:p>
                  </a:txBody>
                  <a:tcPr marL="7620" marR="7620" marT="7620" marB="0" anchor="b"/>
                </a:tc>
                <a:tc>
                  <a:txBody>
                    <a:bodyPr/>
                    <a:lstStyle/>
                    <a:p>
                      <a:pPr algn="ctr" fontAlgn="b"/>
                      <a:r>
                        <a:rPr lang="sl-SI" sz="1600" b="0" i="0" u="none" strike="noStrike" kern="1200" dirty="0">
                          <a:solidFill>
                            <a:schemeClr val="tx1"/>
                          </a:solidFill>
                          <a:effectLst/>
                          <a:latin typeface="+mj-lt"/>
                          <a:ea typeface="+mn-ea"/>
                          <a:cs typeface="Arial" panose="020B0604020202020204" pitchFamily="34" charset="0"/>
                        </a:rPr>
                        <a:t>79</a:t>
                      </a:r>
                    </a:p>
                  </a:txBody>
                  <a:tcPr marL="9525" marR="9525" marT="9525" marB="0" anchor="b"/>
                </a:tc>
                <a:tc>
                  <a:txBody>
                    <a:bodyPr/>
                    <a:lstStyle/>
                    <a:p>
                      <a:pPr marL="0" algn="ctr" defTabSz="457200" rtl="0" eaLnBrk="1" fontAlgn="b" latinLnBrk="0" hangingPunct="1"/>
                      <a:r>
                        <a:rPr lang="sl-SI" sz="1600" b="0" i="0" u="none" strike="noStrike" kern="1200" dirty="0">
                          <a:solidFill>
                            <a:schemeClr val="tx1"/>
                          </a:solidFill>
                          <a:effectLst/>
                          <a:latin typeface="+mj-lt"/>
                          <a:ea typeface="+mn-ea"/>
                          <a:cs typeface="Arial" panose="020B0604020202020204" pitchFamily="34" charset="0"/>
                        </a:rPr>
                        <a:t>123</a:t>
                      </a:r>
                    </a:p>
                  </a:txBody>
                  <a:tcPr marL="9525" marR="9525" marT="9525" marB="0" anchor="b"/>
                </a:tc>
                <a:tc>
                  <a:txBody>
                    <a:bodyPr/>
                    <a:lstStyle/>
                    <a:p>
                      <a:pPr algn="ctr">
                        <a:lnSpc>
                          <a:spcPct val="100000"/>
                        </a:lnSpc>
                        <a:spcAft>
                          <a:spcPts val="0"/>
                        </a:spcAft>
                      </a:pPr>
                      <a:endParaRPr lang="sl-SI" sz="1600" b="0" dirty="0">
                        <a:effectLst/>
                        <a:latin typeface="+mj-lt"/>
                        <a:ea typeface="Times New Roman"/>
                        <a:cs typeface="Arial" panose="020B0604020202020204" pitchFamily="34" charset="0"/>
                      </a:endParaRPr>
                    </a:p>
                  </a:txBody>
                  <a:tcPr marL="44450" marR="44450" marT="0" marB="0" anchor="b"/>
                </a:tc>
                <a:tc>
                  <a:txBody>
                    <a:bodyPr/>
                    <a:lstStyle/>
                    <a:p>
                      <a:pPr algn="ctr" fontAlgn="b"/>
                      <a:r>
                        <a:rPr lang="sl-SI" sz="1600" b="0" i="0" u="none" strike="noStrike" dirty="0">
                          <a:solidFill>
                            <a:srgbClr val="FF0000"/>
                          </a:solidFill>
                          <a:effectLst/>
                          <a:latin typeface="+mj-lt"/>
                        </a:rPr>
                        <a:t>188</a:t>
                      </a:r>
                    </a:p>
                  </a:txBody>
                  <a:tcPr marL="9525" marR="9525" marT="9525" marB="0" anchor="b"/>
                </a:tc>
                <a:extLst>
                  <a:ext uri="{0D108BD9-81ED-4DB2-BD59-A6C34878D82A}">
                    <a16:rowId xmlns:a16="http://schemas.microsoft.com/office/drawing/2014/main" val="10010"/>
                  </a:ext>
                </a:extLst>
              </a:tr>
              <a:tr h="325511">
                <a:tc>
                  <a:txBody>
                    <a:bodyPr/>
                    <a:lstStyle/>
                    <a:p>
                      <a:pPr>
                        <a:lnSpc>
                          <a:spcPts val="1300"/>
                        </a:lnSpc>
                        <a:spcAft>
                          <a:spcPts val="0"/>
                        </a:spcAft>
                      </a:pPr>
                      <a:r>
                        <a:rPr lang="sl-SI" sz="1600" b="0" dirty="0">
                          <a:solidFill>
                            <a:schemeClr val="tx1"/>
                          </a:solidFill>
                          <a:effectLst/>
                          <a:latin typeface="+mj-lt"/>
                          <a:cs typeface="Arial" panose="020B0604020202020204" pitchFamily="34" charset="0"/>
                        </a:rPr>
                        <a:t>SAVINJSKA</a:t>
                      </a:r>
                      <a:endParaRPr lang="sl-SI" sz="1600" b="0" dirty="0">
                        <a:solidFill>
                          <a:schemeClr val="tx1"/>
                        </a:solidFill>
                        <a:effectLst/>
                        <a:latin typeface="+mj-lt"/>
                        <a:ea typeface="Times New Roman"/>
                        <a:cs typeface="Arial" panose="020B0604020202020204" pitchFamily="34" charset="0"/>
                      </a:endParaRPr>
                    </a:p>
                  </a:txBody>
                  <a:tcPr marL="44450" marR="44450" marT="0" marB="0" anchor="b"/>
                </a:tc>
                <a:tc>
                  <a:txBody>
                    <a:bodyPr/>
                    <a:lstStyle/>
                    <a:p>
                      <a:pPr algn="ctr" fontAlgn="b">
                        <a:lnSpc>
                          <a:spcPct val="100000"/>
                        </a:lnSpc>
                      </a:pPr>
                      <a:r>
                        <a:rPr lang="sl-SI" sz="1600" b="0" i="0" u="none" strike="noStrike" dirty="0">
                          <a:solidFill>
                            <a:schemeClr val="tx1"/>
                          </a:solidFill>
                          <a:effectLst/>
                          <a:latin typeface="+mj-lt"/>
                          <a:cs typeface="Arial" panose="020B0604020202020204" pitchFamily="34" charset="0"/>
                        </a:rPr>
                        <a:t>420</a:t>
                      </a:r>
                    </a:p>
                  </a:txBody>
                  <a:tcPr marL="7620" marR="7620" marT="7620" marB="0" anchor="b"/>
                </a:tc>
                <a:tc>
                  <a:txBody>
                    <a:bodyPr/>
                    <a:lstStyle/>
                    <a:p>
                      <a:pPr algn="ctr" fontAlgn="b"/>
                      <a:r>
                        <a:rPr lang="sl-SI" sz="1600" b="0" i="0" u="none" strike="noStrike" kern="1200" dirty="0">
                          <a:solidFill>
                            <a:schemeClr val="tx1"/>
                          </a:solidFill>
                          <a:effectLst/>
                          <a:latin typeface="+mj-lt"/>
                          <a:ea typeface="+mn-ea"/>
                          <a:cs typeface="Arial" panose="020B0604020202020204" pitchFamily="34" charset="0"/>
                        </a:rPr>
                        <a:t>274</a:t>
                      </a:r>
                    </a:p>
                  </a:txBody>
                  <a:tcPr marL="9525" marR="9525" marT="9525" marB="0" anchor="b"/>
                </a:tc>
                <a:tc>
                  <a:txBody>
                    <a:bodyPr/>
                    <a:lstStyle/>
                    <a:p>
                      <a:pPr marL="0" algn="ctr" defTabSz="457200" rtl="0" eaLnBrk="1" fontAlgn="b" latinLnBrk="0" hangingPunct="1"/>
                      <a:r>
                        <a:rPr lang="sl-SI" sz="1600" b="0" i="0" u="none" strike="noStrike" kern="1200" dirty="0">
                          <a:solidFill>
                            <a:schemeClr val="tx1"/>
                          </a:solidFill>
                          <a:effectLst/>
                          <a:latin typeface="+mj-lt"/>
                          <a:ea typeface="+mn-ea"/>
                          <a:cs typeface="Arial" panose="020B0604020202020204" pitchFamily="34" charset="0"/>
                        </a:rPr>
                        <a:t>542</a:t>
                      </a:r>
                    </a:p>
                  </a:txBody>
                  <a:tcPr marL="9525" marR="9525" marT="9525" marB="0" anchor="b"/>
                </a:tc>
                <a:tc>
                  <a:txBody>
                    <a:bodyPr/>
                    <a:lstStyle/>
                    <a:p>
                      <a:pPr algn="ctr">
                        <a:lnSpc>
                          <a:spcPct val="100000"/>
                        </a:lnSpc>
                        <a:spcAft>
                          <a:spcPts val="0"/>
                        </a:spcAft>
                      </a:pPr>
                      <a:endParaRPr lang="sl-SI" sz="1600" b="0" dirty="0">
                        <a:effectLst/>
                        <a:latin typeface="+mj-lt"/>
                        <a:ea typeface="Times New Roman"/>
                        <a:cs typeface="Arial" panose="020B0604020202020204" pitchFamily="34" charset="0"/>
                      </a:endParaRPr>
                    </a:p>
                  </a:txBody>
                  <a:tcPr marL="44450" marR="44450" marT="0" marB="0" anchor="b"/>
                </a:tc>
                <a:tc>
                  <a:txBody>
                    <a:bodyPr/>
                    <a:lstStyle/>
                    <a:p>
                      <a:pPr algn="ctr" fontAlgn="b"/>
                      <a:r>
                        <a:rPr lang="sl-SI" sz="1600" b="0" i="0" u="none" strike="noStrike" dirty="0">
                          <a:solidFill>
                            <a:srgbClr val="FF0000"/>
                          </a:solidFill>
                          <a:effectLst/>
                          <a:latin typeface="+mj-lt"/>
                        </a:rPr>
                        <a:t>420</a:t>
                      </a:r>
                    </a:p>
                  </a:txBody>
                  <a:tcPr marL="9525" marR="9525" marT="9525" marB="0" anchor="b"/>
                </a:tc>
                <a:extLst>
                  <a:ext uri="{0D108BD9-81ED-4DB2-BD59-A6C34878D82A}">
                    <a16:rowId xmlns:a16="http://schemas.microsoft.com/office/drawing/2014/main" val="10011"/>
                  </a:ext>
                </a:extLst>
              </a:tr>
              <a:tr h="325511">
                <a:tc>
                  <a:txBody>
                    <a:bodyPr/>
                    <a:lstStyle/>
                    <a:p>
                      <a:pPr>
                        <a:lnSpc>
                          <a:spcPts val="1300"/>
                        </a:lnSpc>
                        <a:spcAft>
                          <a:spcPts val="0"/>
                        </a:spcAft>
                      </a:pPr>
                      <a:r>
                        <a:rPr lang="sl-SI" sz="1600" b="0" dirty="0">
                          <a:solidFill>
                            <a:schemeClr val="tx1"/>
                          </a:solidFill>
                          <a:effectLst/>
                          <a:latin typeface="+mj-lt"/>
                          <a:cs typeface="Arial" panose="020B0604020202020204" pitchFamily="34" charset="0"/>
                        </a:rPr>
                        <a:t>POSAVSKA</a:t>
                      </a:r>
                      <a:endParaRPr lang="sl-SI" sz="1600" b="0" dirty="0">
                        <a:solidFill>
                          <a:schemeClr val="tx1"/>
                        </a:solidFill>
                        <a:effectLst/>
                        <a:latin typeface="+mj-lt"/>
                        <a:ea typeface="Times New Roman"/>
                        <a:cs typeface="Arial" panose="020B0604020202020204" pitchFamily="34" charset="0"/>
                      </a:endParaRPr>
                    </a:p>
                  </a:txBody>
                  <a:tcPr marL="44450" marR="44450" marT="0" marB="0" anchor="b"/>
                </a:tc>
                <a:tc>
                  <a:txBody>
                    <a:bodyPr/>
                    <a:lstStyle/>
                    <a:p>
                      <a:pPr algn="ctr" fontAlgn="b">
                        <a:lnSpc>
                          <a:spcPct val="100000"/>
                        </a:lnSpc>
                      </a:pPr>
                      <a:r>
                        <a:rPr lang="sl-SI" sz="1600" b="0" i="0" u="none" strike="noStrike" dirty="0">
                          <a:solidFill>
                            <a:schemeClr val="tx1"/>
                          </a:solidFill>
                          <a:effectLst/>
                          <a:latin typeface="+mj-lt"/>
                          <a:cs typeface="Arial" panose="020B0604020202020204" pitchFamily="34" charset="0"/>
                        </a:rPr>
                        <a:t>112</a:t>
                      </a:r>
                    </a:p>
                  </a:txBody>
                  <a:tcPr marL="7620" marR="7620" marT="7620" marB="0" anchor="b"/>
                </a:tc>
                <a:tc>
                  <a:txBody>
                    <a:bodyPr/>
                    <a:lstStyle/>
                    <a:p>
                      <a:pPr algn="ctr" fontAlgn="b"/>
                      <a:r>
                        <a:rPr lang="sl-SI" sz="1600" b="0" i="0" u="none" strike="noStrike" kern="1200" dirty="0">
                          <a:solidFill>
                            <a:schemeClr val="tx1"/>
                          </a:solidFill>
                          <a:effectLst/>
                          <a:latin typeface="+mj-lt"/>
                          <a:ea typeface="+mn-ea"/>
                          <a:cs typeface="Arial" panose="020B0604020202020204" pitchFamily="34" charset="0"/>
                        </a:rPr>
                        <a:t>52</a:t>
                      </a:r>
                    </a:p>
                  </a:txBody>
                  <a:tcPr marL="9525" marR="9525" marT="9525" marB="0" anchor="b"/>
                </a:tc>
                <a:tc>
                  <a:txBody>
                    <a:bodyPr/>
                    <a:lstStyle/>
                    <a:p>
                      <a:pPr marL="0" algn="ctr" defTabSz="457200" rtl="0" eaLnBrk="1" fontAlgn="b" latinLnBrk="0" hangingPunct="1"/>
                      <a:r>
                        <a:rPr lang="sl-SI" sz="1600" b="0" i="0" u="none" strike="noStrike" kern="1200" dirty="0">
                          <a:solidFill>
                            <a:schemeClr val="tx1"/>
                          </a:solidFill>
                          <a:effectLst/>
                          <a:latin typeface="+mj-lt"/>
                          <a:ea typeface="+mn-ea"/>
                          <a:cs typeface="Arial" panose="020B0604020202020204" pitchFamily="34" charset="0"/>
                        </a:rPr>
                        <a:t>89</a:t>
                      </a:r>
                    </a:p>
                  </a:txBody>
                  <a:tcPr marL="9525" marR="9525" marT="9525" marB="0" anchor="b"/>
                </a:tc>
                <a:tc>
                  <a:txBody>
                    <a:bodyPr/>
                    <a:lstStyle/>
                    <a:p>
                      <a:pPr algn="ctr">
                        <a:lnSpc>
                          <a:spcPct val="100000"/>
                        </a:lnSpc>
                        <a:spcAft>
                          <a:spcPts val="0"/>
                        </a:spcAft>
                      </a:pPr>
                      <a:endParaRPr lang="sl-SI" sz="1600" b="0" dirty="0">
                        <a:effectLst/>
                        <a:latin typeface="+mj-lt"/>
                        <a:ea typeface="Times New Roman"/>
                        <a:cs typeface="Arial" panose="020B0604020202020204" pitchFamily="34" charset="0"/>
                      </a:endParaRPr>
                    </a:p>
                  </a:txBody>
                  <a:tcPr marL="44450" marR="44450" marT="0" marB="0" anchor="b"/>
                </a:tc>
                <a:tc>
                  <a:txBody>
                    <a:bodyPr/>
                    <a:lstStyle/>
                    <a:p>
                      <a:pPr algn="ctr" fontAlgn="b"/>
                      <a:r>
                        <a:rPr lang="sl-SI" sz="1600" b="0" i="0" u="none" strike="noStrike" dirty="0">
                          <a:solidFill>
                            <a:srgbClr val="FF0000"/>
                          </a:solidFill>
                          <a:effectLst/>
                          <a:latin typeface="+mj-lt"/>
                        </a:rPr>
                        <a:t>112</a:t>
                      </a:r>
                    </a:p>
                  </a:txBody>
                  <a:tcPr marL="9525" marR="9525" marT="9525" marB="0" anchor="b"/>
                </a:tc>
                <a:extLst>
                  <a:ext uri="{0D108BD9-81ED-4DB2-BD59-A6C34878D82A}">
                    <a16:rowId xmlns:a16="http://schemas.microsoft.com/office/drawing/2014/main" val="10012"/>
                  </a:ext>
                </a:extLst>
              </a:tr>
              <a:tr h="325511">
                <a:tc>
                  <a:txBody>
                    <a:bodyPr/>
                    <a:lstStyle/>
                    <a:p>
                      <a:pPr>
                        <a:lnSpc>
                          <a:spcPts val="1300"/>
                        </a:lnSpc>
                        <a:spcAft>
                          <a:spcPts val="0"/>
                        </a:spcAft>
                      </a:pPr>
                      <a:r>
                        <a:rPr lang="sl-SI" sz="1600" b="0" dirty="0">
                          <a:solidFill>
                            <a:schemeClr val="tx1"/>
                          </a:solidFill>
                          <a:effectLst/>
                          <a:latin typeface="+mj-lt"/>
                          <a:cs typeface="Arial" panose="020B0604020202020204" pitchFamily="34" charset="0"/>
                        </a:rPr>
                        <a:t>ZASAVSKA</a:t>
                      </a:r>
                      <a:endParaRPr lang="sl-SI" sz="1600" b="0" dirty="0">
                        <a:solidFill>
                          <a:schemeClr val="tx1"/>
                        </a:solidFill>
                        <a:effectLst/>
                        <a:latin typeface="+mj-lt"/>
                        <a:ea typeface="Times New Roman"/>
                        <a:cs typeface="Arial" panose="020B0604020202020204" pitchFamily="34" charset="0"/>
                      </a:endParaRPr>
                    </a:p>
                  </a:txBody>
                  <a:tcPr marL="44450" marR="44450" marT="0" marB="0" anchor="b"/>
                </a:tc>
                <a:tc>
                  <a:txBody>
                    <a:bodyPr/>
                    <a:lstStyle/>
                    <a:p>
                      <a:pPr algn="ctr" fontAlgn="b">
                        <a:lnSpc>
                          <a:spcPct val="100000"/>
                        </a:lnSpc>
                      </a:pPr>
                      <a:r>
                        <a:rPr lang="sl-SI" sz="1600" b="0" i="0" u="none" strike="noStrike" dirty="0">
                          <a:solidFill>
                            <a:schemeClr val="tx1"/>
                          </a:solidFill>
                          <a:effectLst/>
                          <a:latin typeface="+mj-lt"/>
                          <a:cs typeface="Arial" panose="020B0604020202020204" pitchFamily="34" charset="0"/>
                        </a:rPr>
                        <a:t>56</a:t>
                      </a:r>
                    </a:p>
                  </a:txBody>
                  <a:tcPr marL="7620" marR="7620" marT="7620" marB="0" anchor="b"/>
                </a:tc>
                <a:tc>
                  <a:txBody>
                    <a:bodyPr/>
                    <a:lstStyle/>
                    <a:p>
                      <a:pPr algn="ctr" fontAlgn="b"/>
                      <a:r>
                        <a:rPr lang="sl-SI" sz="1600" b="0" i="0" u="none" strike="noStrike" kern="1200" dirty="0">
                          <a:solidFill>
                            <a:schemeClr val="tx1"/>
                          </a:solidFill>
                          <a:effectLst/>
                          <a:latin typeface="+mj-lt"/>
                          <a:ea typeface="+mn-ea"/>
                          <a:cs typeface="Arial" panose="020B0604020202020204" pitchFamily="34" charset="0"/>
                        </a:rPr>
                        <a:t>27</a:t>
                      </a:r>
                    </a:p>
                  </a:txBody>
                  <a:tcPr marL="9525" marR="9525" marT="9525" marB="0" anchor="b"/>
                </a:tc>
                <a:tc>
                  <a:txBody>
                    <a:bodyPr/>
                    <a:lstStyle/>
                    <a:p>
                      <a:pPr marL="0" algn="ctr" defTabSz="457200" rtl="0" eaLnBrk="1" fontAlgn="b" latinLnBrk="0" hangingPunct="1"/>
                      <a:r>
                        <a:rPr lang="sl-SI" sz="1600" b="0" i="0" u="none" strike="noStrike" kern="1200" dirty="0">
                          <a:solidFill>
                            <a:schemeClr val="tx1"/>
                          </a:solidFill>
                          <a:effectLst/>
                          <a:latin typeface="+mj-lt"/>
                          <a:ea typeface="+mn-ea"/>
                          <a:cs typeface="Arial" panose="020B0604020202020204" pitchFamily="34" charset="0"/>
                        </a:rPr>
                        <a:t>34</a:t>
                      </a:r>
                    </a:p>
                  </a:txBody>
                  <a:tcPr marL="9525" marR="9525" marT="9525" marB="0" anchor="b"/>
                </a:tc>
                <a:tc>
                  <a:txBody>
                    <a:bodyPr/>
                    <a:lstStyle/>
                    <a:p>
                      <a:pPr algn="ctr">
                        <a:lnSpc>
                          <a:spcPct val="100000"/>
                        </a:lnSpc>
                        <a:spcAft>
                          <a:spcPts val="0"/>
                        </a:spcAft>
                      </a:pPr>
                      <a:endParaRPr lang="sl-SI" sz="1600" b="0" dirty="0">
                        <a:effectLst/>
                        <a:latin typeface="+mj-lt"/>
                        <a:ea typeface="Times New Roman"/>
                        <a:cs typeface="Arial" panose="020B0604020202020204" pitchFamily="34" charset="0"/>
                      </a:endParaRPr>
                    </a:p>
                  </a:txBody>
                  <a:tcPr marL="44450" marR="44450" marT="0" marB="0" anchor="b"/>
                </a:tc>
                <a:tc>
                  <a:txBody>
                    <a:bodyPr/>
                    <a:lstStyle/>
                    <a:p>
                      <a:pPr algn="ctr" fontAlgn="b"/>
                      <a:r>
                        <a:rPr lang="sl-SI" sz="1600" b="0" i="0" u="none" strike="noStrike" dirty="0">
                          <a:solidFill>
                            <a:srgbClr val="FF0000"/>
                          </a:solidFill>
                          <a:effectLst/>
                          <a:latin typeface="+mj-lt"/>
                        </a:rPr>
                        <a:t>56</a:t>
                      </a:r>
                    </a:p>
                  </a:txBody>
                  <a:tcPr marL="9525" marR="9525" marT="9525" marB="0" anchor="b"/>
                </a:tc>
                <a:extLst>
                  <a:ext uri="{0D108BD9-81ED-4DB2-BD59-A6C34878D82A}">
                    <a16:rowId xmlns:a16="http://schemas.microsoft.com/office/drawing/2014/main" val="10013"/>
                  </a:ext>
                </a:extLst>
              </a:tr>
              <a:tr h="199016">
                <a:tc>
                  <a:txBody>
                    <a:bodyPr/>
                    <a:lstStyle/>
                    <a:p>
                      <a:pPr>
                        <a:lnSpc>
                          <a:spcPts val="1300"/>
                        </a:lnSpc>
                        <a:spcAft>
                          <a:spcPts val="0"/>
                        </a:spcAft>
                      </a:pPr>
                      <a:r>
                        <a:rPr lang="sl-SI" sz="1600" b="1" dirty="0">
                          <a:solidFill>
                            <a:schemeClr val="tx1"/>
                          </a:solidFill>
                          <a:effectLst/>
                          <a:latin typeface="+mj-lt"/>
                          <a:cs typeface="Arial" panose="020B0604020202020204" pitchFamily="34" charset="0"/>
                        </a:rPr>
                        <a:t>SKUPAJ REGIJE</a:t>
                      </a:r>
                      <a:endParaRPr lang="sl-SI" sz="1600" b="1" dirty="0">
                        <a:solidFill>
                          <a:schemeClr val="tx1"/>
                        </a:solidFill>
                        <a:effectLst/>
                        <a:latin typeface="+mj-lt"/>
                        <a:ea typeface="Times New Roman"/>
                        <a:cs typeface="Arial" panose="020B0604020202020204" pitchFamily="34" charset="0"/>
                      </a:endParaRPr>
                    </a:p>
                  </a:txBody>
                  <a:tcPr marL="44450" marR="44450" marT="0" marB="0" anchor="ctr"/>
                </a:tc>
                <a:tc>
                  <a:txBody>
                    <a:bodyPr/>
                    <a:lstStyle/>
                    <a:p>
                      <a:pPr algn="ctr">
                        <a:lnSpc>
                          <a:spcPct val="100000"/>
                        </a:lnSpc>
                        <a:spcAft>
                          <a:spcPts val="0"/>
                        </a:spcAft>
                      </a:pPr>
                      <a:r>
                        <a:rPr lang="sl-SI" sz="1600" b="1" dirty="0">
                          <a:solidFill>
                            <a:srgbClr val="0070C0"/>
                          </a:solidFill>
                          <a:effectLst/>
                          <a:latin typeface="+mj-lt"/>
                          <a:cs typeface="Arial" panose="020B0604020202020204" pitchFamily="34" charset="0"/>
                        </a:rPr>
                        <a:t>3.148</a:t>
                      </a:r>
                      <a:endParaRPr lang="sl-SI" sz="1600" b="1" dirty="0">
                        <a:solidFill>
                          <a:srgbClr val="0070C0"/>
                        </a:solidFill>
                        <a:effectLst/>
                        <a:latin typeface="+mj-lt"/>
                        <a:ea typeface="Times New Roman"/>
                        <a:cs typeface="Arial" panose="020B0604020202020204" pitchFamily="34" charset="0"/>
                      </a:endParaRPr>
                    </a:p>
                  </a:txBody>
                  <a:tcPr marL="44450" marR="44450" marT="0" marB="0" anchor="ctr"/>
                </a:tc>
                <a:tc>
                  <a:txBody>
                    <a:bodyPr/>
                    <a:lstStyle/>
                    <a:p>
                      <a:pPr algn="ctr" fontAlgn="ctr"/>
                      <a:r>
                        <a:rPr lang="sl-SI" sz="1600" b="1" i="0" u="none" strike="noStrike" kern="1200" dirty="0">
                          <a:solidFill>
                            <a:schemeClr val="tx1"/>
                          </a:solidFill>
                          <a:effectLst/>
                          <a:latin typeface="+mj-lt"/>
                          <a:ea typeface="+mn-ea"/>
                          <a:cs typeface="Arial" panose="020B0604020202020204" pitchFamily="34" charset="0"/>
                        </a:rPr>
                        <a:t>2.170</a:t>
                      </a:r>
                    </a:p>
                  </a:txBody>
                  <a:tcPr marL="9525" marR="9525" marT="9525" marB="0" anchor="ctr"/>
                </a:tc>
                <a:tc>
                  <a:txBody>
                    <a:bodyPr/>
                    <a:lstStyle/>
                    <a:p>
                      <a:pPr marL="0" algn="ctr" defTabSz="457200" rtl="0" eaLnBrk="1" fontAlgn="b" latinLnBrk="0" hangingPunct="1"/>
                      <a:r>
                        <a:rPr lang="sl-SI" sz="1600" b="1" i="0" u="none" strike="noStrike" kern="1200" dirty="0">
                          <a:solidFill>
                            <a:schemeClr val="tx1"/>
                          </a:solidFill>
                          <a:effectLst/>
                          <a:latin typeface="+mj-lt"/>
                          <a:ea typeface="+mn-ea"/>
                          <a:cs typeface="Arial" panose="020B0604020202020204" pitchFamily="34" charset="0"/>
                        </a:rPr>
                        <a:t>3.617</a:t>
                      </a:r>
                    </a:p>
                  </a:txBody>
                  <a:tcPr marL="9525" marR="9525" marT="9525" marB="0" anchor="ctr"/>
                </a:tc>
                <a:tc>
                  <a:txBody>
                    <a:bodyPr/>
                    <a:lstStyle/>
                    <a:p>
                      <a:pPr algn="ctr">
                        <a:lnSpc>
                          <a:spcPct val="100000"/>
                        </a:lnSpc>
                        <a:spcAft>
                          <a:spcPts val="0"/>
                        </a:spcAft>
                      </a:pPr>
                      <a:endParaRPr lang="sl-SI" sz="1600" b="1" dirty="0">
                        <a:solidFill>
                          <a:srgbClr val="0070C0"/>
                        </a:solidFill>
                        <a:effectLst/>
                        <a:latin typeface="+mj-lt"/>
                        <a:ea typeface="Times New Roman"/>
                        <a:cs typeface="Arial" panose="020B0604020202020204" pitchFamily="34" charset="0"/>
                      </a:endParaRPr>
                    </a:p>
                  </a:txBody>
                  <a:tcPr marL="44450" marR="44450" marT="0" marB="0" anchor="ctr"/>
                </a:tc>
                <a:tc>
                  <a:txBody>
                    <a:bodyPr/>
                    <a:lstStyle/>
                    <a:p>
                      <a:pPr algn="ctr" fontAlgn="ctr"/>
                      <a:r>
                        <a:rPr lang="sl-SI" sz="1600" b="1" i="0" u="none" strike="noStrike" dirty="0">
                          <a:solidFill>
                            <a:srgbClr val="FF0000"/>
                          </a:solidFill>
                          <a:effectLst/>
                          <a:latin typeface="+mj-lt"/>
                        </a:rPr>
                        <a:t>3.164</a:t>
                      </a:r>
                    </a:p>
                  </a:txBody>
                  <a:tcPr marL="9525" marR="9525" marT="9525" marB="0" anchor="ct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548653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ext uri="{D42A27DB-BD31-4B8C-83A1-F6EECF244321}">
                <p14:modId xmlns:p14="http://schemas.microsoft.com/office/powerpoint/2010/main" val="2336588357"/>
              </p:ext>
            </p:extLst>
          </p:nvPr>
        </p:nvGraphicFramePr>
        <p:xfrm>
          <a:off x="630937" y="365760"/>
          <a:ext cx="8961120" cy="6253671"/>
        </p:xfrm>
        <a:graphic>
          <a:graphicData uri="http://schemas.openxmlformats.org/drawingml/2006/table">
            <a:tbl>
              <a:tblPr firstRow="1" firstCol="1" bandRow="1">
                <a:tableStyleId>{5C22544A-7EE6-4342-B048-85BDC9FD1C3A}</a:tableStyleId>
              </a:tblPr>
              <a:tblGrid>
                <a:gridCol w="3893708">
                  <a:extLst>
                    <a:ext uri="{9D8B030D-6E8A-4147-A177-3AD203B41FA5}">
                      <a16:colId xmlns:a16="http://schemas.microsoft.com/office/drawing/2014/main" val="20000"/>
                    </a:ext>
                  </a:extLst>
                </a:gridCol>
                <a:gridCol w="1515257">
                  <a:extLst>
                    <a:ext uri="{9D8B030D-6E8A-4147-A177-3AD203B41FA5}">
                      <a16:colId xmlns:a16="http://schemas.microsoft.com/office/drawing/2014/main" val="20001"/>
                    </a:ext>
                  </a:extLst>
                </a:gridCol>
                <a:gridCol w="1962379">
                  <a:extLst>
                    <a:ext uri="{9D8B030D-6E8A-4147-A177-3AD203B41FA5}">
                      <a16:colId xmlns:a16="http://schemas.microsoft.com/office/drawing/2014/main" val="20002"/>
                    </a:ext>
                  </a:extLst>
                </a:gridCol>
                <a:gridCol w="198722">
                  <a:extLst>
                    <a:ext uri="{9D8B030D-6E8A-4147-A177-3AD203B41FA5}">
                      <a16:colId xmlns:a16="http://schemas.microsoft.com/office/drawing/2014/main" val="20003"/>
                    </a:ext>
                  </a:extLst>
                </a:gridCol>
                <a:gridCol w="1391054">
                  <a:extLst>
                    <a:ext uri="{9D8B030D-6E8A-4147-A177-3AD203B41FA5}">
                      <a16:colId xmlns:a16="http://schemas.microsoft.com/office/drawing/2014/main" val="20004"/>
                    </a:ext>
                  </a:extLst>
                </a:gridCol>
              </a:tblGrid>
              <a:tr h="622191">
                <a:tc gridSpan="5">
                  <a:txBody>
                    <a:bodyPr/>
                    <a:lstStyle/>
                    <a:p>
                      <a:pPr algn="ctr">
                        <a:lnSpc>
                          <a:spcPts val="1300"/>
                        </a:lnSpc>
                        <a:spcAft>
                          <a:spcPts val="0"/>
                        </a:spcAft>
                      </a:pPr>
                      <a:r>
                        <a:rPr lang="sl-SI" sz="2000" dirty="0">
                          <a:solidFill>
                            <a:srgbClr val="FF0000"/>
                          </a:solidFill>
                          <a:effectLst/>
                          <a:latin typeface="+mj-lt"/>
                          <a:cs typeface="Arial" panose="020B0604020202020204" pitchFamily="34" charset="0"/>
                        </a:rPr>
                        <a:t>RAZPIS MEST ZA PROGRAM MATURITETNI TEČAJ</a:t>
                      </a:r>
                      <a:endParaRPr lang="sl-SI" sz="2000" dirty="0">
                        <a:solidFill>
                          <a:srgbClr val="FF0000"/>
                        </a:solidFill>
                        <a:effectLst/>
                        <a:latin typeface="+mj-lt"/>
                        <a:ea typeface="Times New Roman"/>
                        <a:cs typeface="Arial" panose="020B0604020202020204" pitchFamily="34" charset="0"/>
                      </a:endParaRPr>
                    </a:p>
                  </a:txBody>
                  <a:tcPr marL="44450" marR="44450" marT="0" marB="0" anchor="b"/>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sz="1600" dirty="0">
                        <a:effectLst/>
                        <a:latin typeface="Times New Roman"/>
                      </a:endParaRPr>
                    </a:p>
                  </a:txBody>
                  <a:tcPr marL="44450" marR="44450" marT="0" marB="0" anchor="b"/>
                </a:tc>
                <a:extLst>
                  <a:ext uri="{0D108BD9-81ED-4DB2-BD59-A6C34878D82A}">
                    <a16:rowId xmlns:a16="http://schemas.microsoft.com/office/drawing/2014/main" val="10000"/>
                  </a:ext>
                </a:extLst>
              </a:tr>
              <a:tr h="760246">
                <a:tc>
                  <a:txBody>
                    <a:bodyPr/>
                    <a:lstStyle/>
                    <a:p>
                      <a:pPr algn="ctr">
                        <a:lnSpc>
                          <a:spcPts val="1300"/>
                        </a:lnSpc>
                        <a:spcAft>
                          <a:spcPts val="0"/>
                        </a:spcAft>
                      </a:pPr>
                      <a:r>
                        <a:rPr lang="sl-SI" sz="1600" dirty="0">
                          <a:solidFill>
                            <a:schemeClr val="tx1"/>
                          </a:solidFill>
                          <a:effectLst/>
                          <a:latin typeface="+mj-lt"/>
                          <a:cs typeface="Arial" panose="020B0604020202020204" pitchFamily="34" charset="0"/>
                        </a:rPr>
                        <a:t>REGIJA</a:t>
                      </a:r>
                      <a:endParaRPr lang="sl-SI" sz="1600" dirty="0">
                        <a:solidFill>
                          <a:schemeClr val="tx1"/>
                        </a:solidFill>
                        <a:effectLst/>
                        <a:latin typeface="+mj-lt"/>
                        <a:ea typeface="Times New Roman"/>
                        <a:cs typeface="Arial" panose="020B0604020202020204" pitchFamily="34" charset="0"/>
                      </a:endParaRPr>
                    </a:p>
                  </a:txBody>
                  <a:tcPr marL="44450" marR="44450" marT="0" marB="0" anchor="ctr"/>
                </a:tc>
                <a:tc>
                  <a:txBody>
                    <a:bodyPr/>
                    <a:lstStyle/>
                    <a:p>
                      <a:pPr algn="ctr">
                        <a:lnSpc>
                          <a:spcPts val="1300"/>
                        </a:lnSpc>
                        <a:spcAft>
                          <a:spcPts val="0"/>
                        </a:spcAft>
                      </a:pPr>
                      <a:r>
                        <a:rPr lang="sl-SI" sz="1600" b="1" dirty="0">
                          <a:solidFill>
                            <a:schemeClr val="tx1"/>
                          </a:solidFill>
                          <a:effectLst/>
                          <a:latin typeface="+mj-lt"/>
                          <a:cs typeface="Arial" panose="020B0604020202020204" pitchFamily="34" charset="0"/>
                        </a:rPr>
                        <a:t>Razpis za vpis v š. l. 25/26</a:t>
                      </a:r>
                      <a:endParaRPr lang="sl-SI" sz="1600" b="1" dirty="0">
                        <a:solidFill>
                          <a:schemeClr val="tx1"/>
                        </a:solidFill>
                        <a:effectLst/>
                        <a:latin typeface="+mj-lt"/>
                        <a:ea typeface="Times New Roman"/>
                        <a:cs typeface="Arial" panose="020B0604020202020204" pitchFamily="34" charset="0"/>
                      </a:endParaRPr>
                    </a:p>
                  </a:txBody>
                  <a:tcPr marL="44450" marR="44450" marT="0" marB="0" anchor="ctr"/>
                </a:tc>
                <a:tc>
                  <a:txBody>
                    <a:bodyPr/>
                    <a:lstStyle/>
                    <a:p>
                      <a:pPr algn="ctr">
                        <a:lnSpc>
                          <a:spcPts val="1300"/>
                        </a:lnSpc>
                        <a:spcAft>
                          <a:spcPts val="0"/>
                        </a:spcAft>
                      </a:pPr>
                      <a:r>
                        <a:rPr lang="sl-SI" sz="1600" b="1" dirty="0">
                          <a:solidFill>
                            <a:schemeClr val="tx1"/>
                          </a:solidFill>
                          <a:effectLst/>
                          <a:latin typeface="+mj-lt"/>
                          <a:cs typeface="Arial" panose="020B0604020202020204" pitchFamily="34" charset="0"/>
                        </a:rPr>
                        <a:t>Št. vpisanih dijakov v š.l.  25/26</a:t>
                      </a:r>
                      <a:endParaRPr lang="sl-SI" sz="1600" b="1" dirty="0">
                        <a:solidFill>
                          <a:schemeClr val="tx1"/>
                        </a:solidFill>
                        <a:effectLst/>
                        <a:latin typeface="+mj-lt"/>
                        <a:ea typeface="Times New Roman"/>
                        <a:cs typeface="Arial" panose="020B0604020202020204" pitchFamily="34" charset="0"/>
                      </a:endParaRPr>
                    </a:p>
                  </a:txBody>
                  <a:tcPr marL="44450" marR="44450" marT="0" marB="0" anchor="ctr"/>
                </a:tc>
                <a:tc>
                  <a:txBody>
                    <a:bodyPr/>
                    <a:lstStyle/>
                    <a:p>
                      <a:pPr algn="ctr">
                        <a:lnSpc>
                          <a:spcPts val="1300"/>
                        </a:lnSpc>
                        <a:spcAft>
                          <a:spcPts val="0"/>
                        </a:spcAft>
                      </a:pPr>
                      <a:endParaRPr lang="sl-SI" sz="1600" b="1" dirty="0">
                        <a:effectLst/>
                        <a:latin typeface="+mj-lt"/>
                        <a:ea typeface="Times New Roman"/>
                        <a:cs typeface="Arial" panose="020B0604020202020204" pitchFamily="34" charset="0"/>
                      </a:endParaRPr>
                    </a:p>
                  </a:txBody>
                  <a:tcPr marL="44450" marR="44450" marT="0" marB="0" anchor="ctr"/>
                </a:tc>
                <a:tc>
                  <a:txBody>
                    <a:bodyPr/>
                    <a:lstStyle/>
                    <a:p>
                      <a:pPr algn="ctr">
                        <a:lnSpc>
                          <a:spcPts val="1300"/>
                        </a:lnSpc>
                        <a:spcAft>
                          <a:spcPts val="0"/>
                        </a:spcAft>
                      </a:pPr>
                      <a:r>
                        <a:rPr lang="sl-SI" sz="1600" b="1" dirty="0">
                          <a:solidFill>
                            <a:srgbClr val="FF0000"/>
                          </a:solidFill>
                          <a:effectLst/>
                          <a:latin typeface="+mj-lt"/>
                          <a:cs typeface="Arial" panose="020B0604020202020204" pitchFamily="34" charset="0"/>
                        </a:rPr>
                        <a:t>Razpis za vpis v š. l. 26/27</a:t>
                      </a:r>
                      <a:endParaRPr lang="sl-SI" sz="1600" b="1" dirty="0">
                        <a:solidFill>
                          <a:srgbClr val="FF0000"/>
                        </a:solidFill>
                        <a:effectLst/>
                        <a:latin typeface="+mj-lt"/>
                        <a:ea typeface="Times New Roman"/>
                        <a:cs typeface="Arial" panose="020B0604020202020204" pitchFamily="34" charset="0"/>
                      </a:endParaRPr>
                    </a:p>
                  </a:txBody>
                  <a:tcPr marL="44450" marR="44450" marT="0" marB="0" anchor="ctr"/>
                </a:tc>
                <a:extLst>
                  <a:ext uri="{0D108BD9-81ED-4DB2-BD59-A6C34878D82A}">
                    <a16:rowId xmlns:a16="http://schemas.microsoft.com/office/drawing/2014/main" val="10001"/>
                  </a:ext>
                </a:extLst>
              </a:tr>
              <a:tr h="456317">
                <a:tc>
                  <a:txBody>
                    <a:bodyPr/>
                    <a:lstStyle/>
                    <a:p>
                      <a:pPr>
                        <a:lnSpc>
                          <a:spcPts val="1300"/>
                        </a:lnSpc>
                        <a:spcAft>
                          <a:spcPts val="0"/>
                        </a:spcAft>
                      </a:pPr>
                      <a:r>
                        <a:rPr lang="sl-SI" sz="1600" b="0" dirty="0">
                          <a:solidFill>
                            <a:schemeClr val="tx1"/>
                          </a:solidFill>
                          <a:effectLst/>
                          <a:latin typeface="+mj-lt"/>
                          <a:cs typeface="Arial" panose="020B0604020202020204" pitchFamily="34" charset="0"/>
                        </a:rPr>
                        <a:t>GORENJSKA</a:t>
                      </a:r>
                      <a:endParaRPr lang="sl-SI" sz="1600" b="0" dirty="0">
                        <a:solidFill>
                          <a:schemeClr val="tx1"/>
                        </a:solidFill>
                        <a:effectLst/>
                        <a:latin typeface="+mj-lt"/>
                        <a:ea typeface="Times New Roman"/>
                        <a:cs typeface="Arial" panose="020B0604020202020204" pitchFamily="34" charset="0"/>
                      </a:endParaRPr>
                    </a:p>
                  </a:txBody>
                  <a:tcPr marL="44450" marR="44450" marT="0" marB="0" anchor="b"/>
                </a:tc>
                <a:tc>
                  <a:txBody>
                    <a:bodyPr/>
                    <a:lstStyle/>
                    <a:p>
                      <a:pPr algn="ctr" fontAlgn="b"/>
                      <a:r>
                        <a:rPr lang="sl-SI" sz="1600" b="0" i="0" u="none" strike="noStrike" dirty="0">
                          <a:solidFill>
                            <a:schemeClr val="tx1"/>
                          </a:solidFill>
                          <a:effectLst/>
                          <a:latin typeface="+mj-lt"/>
                          <a:cs typeface="Arial" panose="020B0604020202020204" pitchFamily="34" charset="0"/>
                        </a:rPr>
                        <a:t>72</a:t>
                      </a:r>
                    </a:p>
                  </a:txBody>
                  <a:tcPr marL="7620" marR="7620" marT="7620" marB="0" anchor="b"/>
                </a:tc>
                <a:tc>
                  <a:txBody>
                    <a:bodyPr/>
                    <a:lstStyle/>
                    <a:p>
                      <a:pPr algn="ctr" fontAlgn="b"/>
                      <a:r>
                        <a:rPr lang="sl-SI" sz="1600" b="0" i="0" u="none" strike="noStrike" dirty="0">
                          <a:effectLst/>
                          <a:latin typeface="+mj-lt"/>
                        </a:rPr>
                        <a:t>26</a:t>
                      </a:r>
                    </a:p>
                  </a:txBody>
                  <a:tcPr marL="9525" marR="9525" marT="9525" marB="0" anchor="b"/>
                </a:tc>
                <a:tc>
                  <a:txBody>
                    <a:bodyPr/>
                    <a:lstStyle/>
                    <a:p>
                      <a:pPr algn="ctr">
                        <a:lnSpc>
                          <a:spcPts val="1300"/>
                        </a:lnSpc>
                        <a:spcAft>
                          <a:spcPts val="0"/>
                        </a:spcAft>
                      </a:pPr>
                      <a:endParaRPr lang="sl-SI" sz="1600" b="0" dirty="0">
                        <a:solidFill>
                          <a:schemeClr val="tx1"/>
                        </a:solidFill>
                        <a:effectLst/>
                        <a:latin typeface="+mj-lt"/>
                        <a:ea typeface="Times New Roman"/>
                        <a:cs typeface="Arial" panose="020B0604020202020204" pitchFamily="34" charset="0"/>
                      </a:endParaRPr>
                    </a:p>
                  </a:txBody>
                  <a:tcPr marL="44450" marR="44450" marT="0" marB="0" anchor="b"/>
                </a:tc>
                <a:tc>
                  <a:txBody>
                    <a:bodyPr/>
                    <a:lstStyle/>
                    <a:p>
                      <a:pPr algn="ctr" fontAlgn="b"/>
                      <a:r>
                        <a:rPr lang="sl-SI" sz="1600" b="0" i="0" u="none" strike="noStrike" dirty="0">
                          <a:solidFill>
                            <a:schemeClr val="tx1"/>
                          </a:solidFill>
                          <a:effectLst/>
                          <a:latin typeface="+mj-lt"/>
                          <a:cs typeface="Arial" panose="020B0604020202020204" pitchFamily="34" charset="0"/>
                        </a:rPr>
                        <a:t>36</a:t>
                      </a:r>
                    </a:p>
                  </a:txBody>
                  <a:tcPr marL="7620" marR="7620" marT="7620" marB="0" anchor="b"/>
                </a:tc>
                <a:extLst>
                  <a:ext uri="{0D108BD9-81ED-4DB2-BD59-A6C34878D82A}">
                    <a16:rowId xmlns:a16="http://schemas.microsoft.com/office/drawing/2014/main" val="10002"/>
                  </a:ext>
                </a:extLst>
              </a:tr>
              <a:tr h="456317">
                <a:tc>
                  <a:txBody>
                    <a:bodyPr/>
                    <a:lstStyle/>
                    <a:p>
                      <a:pPr>
                        <a:lnSpc>
                          <a:spcPts val="1300"/>
                        </a:lnSpc>
                        <a:spcAft>
                          <a:spcPts val="0"/>
                        </a:spcAft>
                      </a:pPr>
                      <a:endParaRPr lang="sl-SI" sz="1600" b="0" dirty="0">
                        <a:solidFill>
                          <a:schemeClr val="tx1"/>
                        </a:solidFill>
                        <a:effectLst/>
                        <a:latin typeface="+mj-lt"/>
                        <a:ea typeface="Times New Roman"/>
                        <a:cs typeface="Arial" panose="020B0604020202020204" pitchFamily="34" charset="0"/>
                      </a:endParaRPr>
                    </a:p>
                  </a:txBody>
                  <a:tcPr marL="44450" marR="44450" marT="0" marB="0" anchor="b"/>
                </a:tc>
                <a:tc>
                  <a:txBody>
                    <a:bodyPr/>
                    <a:lstStyle/>
                    <a:p>
                      <a:pPr algn="ctr" fontAlgn="b"/>
                      <a:endParaRPr lang="sl-SI" sz="1600" b="0" i="0" u="none" strike="noStrike" dirty="0">
                        <a:solidFill>
                          <a:schemeClr val="tx1"/>
                        </a:solidFill>
                        <a:effectLst/>
                        <a:latin typeface="+mj-lt"/>
                        <a:cs typeface="Arial" panose="020B0604020202020204" pitchFamily="34" charset="0"/>
                      </a:endParaRPr>
                    </a:p>
                  </a:txBody>
                  <a:tcPr marL="7620" marR="7620" marT="7620" marB="0" anchor="b"/>
                </a:tc>
                <a:tc>
                  <a:txBody>
                    <a:bodyPr/>
                    <a:lstStyle/>
                    <a:p>
                      <a:pPr algn="r" fontAlgn="b"/>
                      <a:endParaRPr lang="sl-SI" sz="1600" b="0" i="0" u="none" strike="noStrike" dirty="0">
                        <a:effectLst/>
                        <a:latin typeface="+mj-lt"/>
                      </a:endParaRPr>
                    </a:p>
                  </a:txBody>
                  <a:tcPr marL="9525" marR="9525" marT="9525" marB="0" anchor="b"/>
                </a:tc>
                <a:tc>
                  <a:txBody>
                    <a:bodyPr/>
                    <a:lstStyle/>
                    <a:p>
                      <a:pPr algn="ctr">
                        <a:lnSpc>
                          <a:spcPts val="1300"/>
                        </a:lnSpc>
                        <a:spcAft>
                          <a:spcPts val="0"/>
                        </a:spcAft>
                      </a:pPr>
                      <a:endParaRPr lang="sl-SI" sz="1600" b="0" dirty="0">
                        <a:solidFill>
                          <a:schemeClr val="tx1"/>
                        </a:solidFill>
                        <a:effectLst/>
                        <a:latin typeface="+mj-lt"/>
                        <a:ea typeface="Times New Roman"/>
                        <a:cs typeface="Arial" panose="020B0604020202020204" pitchFamily="34" charset="0"/>
                      </a:endParaRPr>
                    </a:p>
                  </a:txBody>
                  <a:tcPr marL="44450" marR="44450" marT="0" marB="0" anchor="b"/>
                </a:tc>
                <a:tc>
                  <a:txBody>
                    <a:bodyPr/>
                    <a:lstStyle/>
                    <a:p>
                      <a:pPr algn="ctr" fontAlgn="b"/>
                      <a:endParaRPr lang="sl-SI" sz="1600" b="0" i="0" u="none" strike="noStrike" dirty="0">
                        <a:solidFill>
                          <a:schemeClr val="tx1"/>
                        </a:solidFill>
                        <a:effectLst/>
                        <a:latin typeface="+mj-lt"/>
                        <a:cs typeface="Arial" panose="020B0604020202020204" pitchFamily="34" charset="0"/>
                      </a:endParaRPr>
                    </a:p>
                  </a:txBody>
                  <a:tcPr marL="7620" marR="7620" marT="7620" marB="0" anchor="b"/>
                </a:tc>
                <a:extLst>
                  <a:ext uri="{0D108BD9-81ED-4DB2-BD59-A6C34878D82A}">
                    <a16:rowId xmlns:a16="http://schemas.microsoft.com/office/drawing/2014/main" val="1253342054"/>
                  </a:ext>
                </a:extLst>
              </a:tr>
              <a:tr h="370593">
                <a:tc>
                  <a:txBody>
                    <a:bodyPr/>
                    <a:lstStyle/>
                    <a:p>
                      <a:pPr>
                        <a:lnSpc>
                          <a:spcPts val="1300"/>
                        </a:lnSpc>
                        <a:spcAft>
                          <a:spcPts val="0"/>
                        </a:spcAft>
                      </a:pPr>
                      <a:r>
                        <a:rPr lang="sl-SI" sz="1600" b="0" dirty="0">
                          <a:solidFill>
                            <a:schemeClr val="tx1"/>
                          </a:solidFill>
                          <a:effectLst/>
                          <a:latin typeface="+mj-lt"/>
                          <a:cs typeface="Arial" panose="020B0604020202020204" pitchFamily="34" charset="0"/>
                        </a:rPr>
                        <a:t>GORIŠKA</a:t>
                      </a:r>
                      <a:endParaRPr lang="sl-SI" sz="1600" b="0" dirty="0">
                        <a:solidFill>
                          <a:schemeClr val="tx1"/>
                        </a:solidFill>
                        <a:effectLst/>
                        <a:latin typeface="+mj-lt"/>
                        <a:ea typeface="Times New Roman"/>
                        <a:cs typeface="Arial" panose="020B0604020202020204" pitchFamily="34" charset="0"/>
                      </a:endParaRPr>
                    </a:p>
                  </a:txBody>
                  <a:tcPr marL="44450" marR="44450" marT="0" marB="0" anchor="b"/>
                </a:tc>
                <a:tc>
                  <a:txBody>
                    <a:bodyPr/>
                    <a:lstStyle/>
                    <a:p>
                      <a:pPr algn="ctr" fontAlgn="b"/>
                      <a:r>
                        <a:rPr lang="sl-SI" sz="1600" b="0" i="0" u="none" strike="noStrike" dirty="0">
                          <a:solidFill>
                            <a:schemeClr val="tx1"/>
                          </a:solidFill>
                          <a:effectLst/>
                          <a:latin typeface="+mj-lt"/>
                          <a:cs typeface="Arial" panose="020B0604020202020204" pitchFamily="34" charset="0"/>
                        </a:rPr>
                        <a:t>36</a:t>
                      </a:r>
                    </a:p>
                  </a:txBody>
                  <a:tcPr marL="7620" marR="7620" marT="7620" marB="0" anchor="b"/>
                </a:tc>
                <a:tc>
                  <a:txBody>
                    <a:bodyPr/>
                    <a:lstStyle/>
                    <a:p>
                      <a:pPr algn="ctr" fontAlgn="b"/>
                      <a:r>
                        <a:rPr lang="sl-SI" sz="1600" b="0" i="0" u="none" strike="noStrike" dirty="0">
                          <a:effectLst/>
                          <a:latin typeface="+mj-lt"/>
                        </a:rPr>
                        <a:t>10</a:t>
                      </a:r>
                    </a:p>
                  </a:txBody>
                  <a:tcPr marL="9525" marR="9525" marT="9525" marB="0" anchor="b"/>
                </a:tc>
                <a:tc>
                  <a:txBody>
                    <a:bodyPr/>
                    <a:lstStyle/>
                    <a:p>
                      <a:pPr algn="ctr">
                        <a:lnSpc>
                          <a:spcPts val="1300"/>
                        </a:lnSpc>
                        <a:spcAft>
                          <a:spcPts val="0"/>
                        </a:spcAft>
                      </a:pPr>
                      <a:endParaRPr lang="sl-SI" sz="1600" b="0" dirty="0">
                        <a:solidFill>
                          <a:schemeClr val="tx1"/>
                        </a:solidFill>
                        <a:effectLst/>
                        <a:latin typeface="+mj-lt"/>
                        <a:ea typeface="Times New Roman"/>
                        <a:cs typeface="Arial" panose="020B0604020202020204" pitchFamily="34" charset="0"/>
                      </a:endParaRPr>
                    </a:p>
                  </a:txBody>
                  <a:tcPr marL="44450" marR="44450" marT="0" marB="0" anchor="b"/>
                </a:tc>
                <a:tc>
                  <a:txBody>
                    <a:bodyPr/>
                    <a:lstStyle/>
                    <a:p>
                      <a:pPr algn="ctr" fontAlgn="b"/>
                      <a:r>
                        <a:rPr lang="sl-SI" sz="1600" b="0" i="0" u="none" strike="noStrike" dirty="0">
                          <a:solidFill>
                            <a:schemeClr val="tx1"/>
                          </a:solidFill>
                          <a:effectLst/>
                          <a:latin typeface="+mj-lt"/>
                          <a:cs typeface="Arial" panose="020B0604020202020204" pitchFamily="34" charset="0"/>
                        </a:rPr>
                        <a:t>36</a:t>
                      </a:r>
                    </a:p>
                  </a:txBody>
                  <a:tcPr marL="7620" marR="7620" marT="7620" marB="0" anchor="b"/>
                </a:tc>
                <a:extLst>
                  <a:ext uri="{0D108BD9-81ED-4DB2-BD59-A6C34878D82A}">
                    <a16:rowId xmlns:a16="http://schemas.microsoft.com/office/drawing/2014/main" val="10003"/>
                  </a:ext>
                </a:extLst>
              </a:tr>
              <a:tr h="399415">
                <a:tc>
                  <a:txBody>
                    <a:bodyPr/>
                    <a:lstStyle/>
                    <a:p>
                      <a:pPr>
                        <a:lnSpc>
                          <a:spcPts val="1300"/>
                        </a:lnSpc>
                        <a:spcAft>
                          <a:spcPts val="0"/>
                        </a:spcAft>
                      </a:pPr>
                      <a:r>
                        <a:rPr lang="sl-SI" sz="1600" b="0" dirty="0">
                          <a:solidFill>
                            <a:schemeClr val="tx1"/>
                          </a:solidFill>
                          <a:effectLst/>
                          <a:latin typeface="+mj-lt"/>
                          <a:cs typeface="Arial" panose="020B0604020202020204" pitchFamily="34" charset="0"/>
                        </a:rPr>
                        <a:t>JUGOVZHODNA SLOVENIJA</a:t>
                      </a:r>
                      <a:endParaRPr lang="sl-SI" sz="1600" b="0" dirty="0">
                        <a:solidFill>
                          <a:schemeClr val="tx1"/>
                        </a:solidFill>
                        <a:effectLst/>
                        <a:latin typeface="+mj-lt"/>
                        <a:ea typeface="Times New Roman"/>
                        <a:cs typeface="Arial" panose="020B0604020202020204" pitchFamily="34" charset="0"/>
                      </a:endParaRPr>
                    </a:p>
                  </a:txBody>
                  <a:tcPr marL="44450" marR="44450" marT="0" marB="0" anchor="b"/>
                </a:tc>
                <a:tc>
                  <a:txBody>
                    <a:bodyPr/>
                    <a:lstStyle/>
                    <a:p>
                      <a:pPr algn="ctr" fontAlgn="b"/>
                      <a:r>
                        <a:rPr lang="sl-SI" sz="1600" b="0" i="0" u="none" strike="noStrike" dirty="0">
                          <a:solidFill>
                            <a:schemeClr val="tx1"/>
                          </a:solidFill>
                          <a:effectLst/>
                          <a:latin typeface="+mj-lt"/>
                          <a:cs typeface="Arial" panose="020B0604020202020204" pitchFamily="34" charset="0"/>
                        </a:rPr>
                        <a:t>36</a:t>
                      </a:r>
                    </a:p>
                  </a:txBody>
                  <a:tcPr marL="7620" marR="7620" marT="7620" marB="0" anchor="b"/>
                </a:tc>
                <a:tc>
                  <a:txBody>
                    <a:bodyPr/>
                    <a:lstStyle/>
                    <a:p>
                      <a:pPr algn="ctr" fontAlgn="b"/>
                      <a:r>
                        <a:rPr lang="sl-SI" sz="1600" b="0" i="0" u="none" strike="noStrike" dirty="0">
                          <a:effectLst/>
                          <a:latin typeface="+mj-lt"/>
                        </a:rPr>
                        <a:t>21</a:t>
                      </a:r>
                    </a:p>
                  </a:txBody>
                  <a:tcPr marL="9525" marR="9525" marT="9525" marB="0" anchor="b"/>
                </a:tc>
                <a:tc>
                  <a:txBody>
                    <a:bodyPr/>
                    <a:lstStyle/>
                    <a:p>
                      <a:pPr algn="ctr">
                        <a:lnSpc>
                          <a:spcPts val="1300"/>
                        </a:lnSpc>
                        <a:spcAft>
                          <a:spcPts val="0"/>
                        </a:spcAft>
                      </a:pPr>
                      <a:endParaRPr lang="sl-SI" sz="1600" b="0" dirty="0">
                        <a:solidFill>
                          <a:schemeClr val="tx1"/>
                        </a:solidFill>
                        <a:effectLst/>
                        <a:latin typeface="+mj-lt"/>
                        <a:ea typeface="Times New Roman"/>
                        <a:cs typeface="Arial" panose="020B0604020202020204" pitchFamily="34" charset="0"/>
                      </a:endParaRPr>
                    </a:p>
                  </a:txBody>
                  <a:tcPr marL="44450" marR="44450" marT="0" marB="0" anchor="b"/>
                </a:tc>
                <a:tc>
                  <a:txBody>
                    <a:bodyPr/>
                    <a:lstStyle/>
                    <a:p>
                      <a:pPr algn="ctr" fontAlgn="b"/>
                      <a:r>
                        <a:rPr lang="sl-SI" sz="1600" b="0" i="0" u="none" strike="noStrike" dirty="0">
                          <a:solidFill>
                            <a:schemeClr val="tx1"/>
                          </a:solidFill>
                          <a:effectLst/>
                          <a:latin typeface="+mj-lt"/>
                          <a:cs typeface="Arial" panose="020B0604020202020204" pitchFamily="34" charset="0"/>
                        </a:rPr>
                        <a:t>36</a:t>
                      </a:r>
                    </a:p>
                  </a:txBody>
                  <a:tcPr marL="7620" marR="7620" marT="7620" marB="0" anchor="b"/>
                </a:tc>
                <a:extLst>
                  <a:ext uri="{0D108BD9-81ED-4DB2-BD59-A6C34878D82A}">
                    <a16:rowId xmlns:a16="http://schemas.microsoft.com/office/drawing/2014/main" val="10004"/>
                  </a:ext>
                </a:extLst>
              </a:tr>
              <a:tr h="370593">
                <a:tc>
                  <a:txBody>
                    <a:bodyPr/>
                    <a:lstStyle/>
                    <a:p>
                      <a:pPr>
                        <a:lnSpc>
                          <a:spcPts val="1300"/>
                        </a:lnSpc>
                        <a:spcAft>
                          <a:spcPts val="0"/>
                        </a:spcAft>
                      </a:pPr>
                      <a:r>
                        <a:rPr lang="sl-SI" sz="1600" b="0" dirty="0">
                          <a:solidFill>
                            <a:schemeClr val="tx1"/>
                          </a:solidFill>
                          <a:effectLst/>
                          <a:latin typeface="+mj-lt"/>
                          <a:cs typeface="Arial" panose="020B0604020202020204" pitchFamily="34" charset="0"/>
                        </a:rPr>
                        <a:t>KOROŠKA</a:t>
                      </a:r>
                      <a:endParaRPr lang="sl-SI" sz="1600" b="0" dirty="0">
                        <a:solidFill>
                          <a:schemeClr val="tx1"/>
                        </a:solidFill>
                        <a:effectLst/>
                        <a:latin typeface="+mj-lt"/>
                        <a:ea typeface="Times New Roman"/>
                        <a:cs typeface="Arial" panose="020B0604020202020204" pitchFamily="34" charset="0"/>
                      </a:endParaRPr>
                    </a:p>
                  </a:txBody>
                  <a:tcPr marL="44450" marR="44450" marT="0" marB="0" anchor="b"/>
                </a:tc>
                <a:tc>
                  <a:txBody>
                    <a:bodyPr/>
                    <a:lstStyle/>
                    <a:p>
                      <a:pPr algn="ctr" fontAlgn="b"/>
                      <a:r>
                        <a:rPr lang="sl-SI" sz="1600" b="0" i="0" u="none" strike="noStrike" dirty="0">
                          <a:solidFill>
                            <a:schemeClr val="tx1"/>
                          </a:solidFill>
                          <a:effectLst/>
                          <a:latin typeface="+mj-lt"/>
                          <a:cs typeface="Arial" panose="020B0604020202020204" pitchFamily="34" charset="0"/>
                        </a:rPr>
                        <a:t>36</a:t>
                      </a:r>
                    </a:p>
                  </a:txBody>
                  <a:tcPr marL="7620" marR="7620" marT="7620" marB="0" anchor="b"/>
                </a:tc>
                <a:tc>
                  <a:txBody>
                    <a:bodyPr/>
                    <a:lstStyle/>
                    <a:p>
                      <a:pPr algn="ctr" fontAlgn="b"/>
                      <a:r>
                        <a:rPr lang="sl-SI" sz="1600" b="0" i="0" u="none" strike="noStrike" dirty="0">
                          <a:effectLst/>
                          <a:latin typeface="+mj-lt"/>
                        </a:rPr>
                        <a:t>5</a:t>
                      </a:r>
                    </a:p>
                  </a:txBody>
                  <a:tcPr marL="9525" marR="9525" marT="9525" marB="0" anchor="b"/>
                </a:tc>
                <a:tc>
                  <a:txBody>
                    <a:bodyPr/>
                    <a:lstStyle/>
                    <a:p>
                      <a:pPr algn="ctr">
                        <a:lnSpc>
                          <a:spcPts val="1300"/>
                        </a:lnSpc>
                        <a:spcAft>
                          <a:spcPts val="0"/>
                        </a:spcAft>
                      </a:pPr>
                      <a:endParaRPr lang="sl-SI" sz="1600" b="0" dirty="0">
                        <a:solidFill>
                          <a:schemeClr val="tx1"/>
                        </a:solidFill>
                        <a:effectLst/>
                        <a:latin typeface="+mj-lt"/>
                        <a:ea typeface="Times New Roman"/>
                        <a:cs typeface="Arial" panose="020B0604020202020204" pitchFamily="34" charset="0"/>
                      </a:endParaRPr>
                    </a:p>
                  </a:txBody>
                  <a:tcPr marL="44450" marR="44450" marT="0" marB="0" anchor="b"/>
                </a:tc>
                <a:tc>
                  <a:txBody>
                    <a:bodyPr/>
                    <a:lstStyle/>
                    <a:p>
                      <a:pPr algn="ctr" fontAlgn="b"/>
                      <a:r>
                        <a:rPr lang="sl-SI" sz="1600" b="0" i="0" u="none" strike="noStrike" dirty="0">
                          <a:solidFill>
                            <a:schemeClr val="tx1"/>
                          </a:solidFill>
                          <a:effectLst/>
                          <a:latin typeface="+mj-lt"/>
                          <a:cs typeface="Arial" panose="020B0604020202020204" pitchFamily="34" charset="0"/>
                        </a:rPr>
                        <a:t>36</a:t>
                      </a:r>
                    </a:p>
                  </a:txBody>
                  <a:tcPr marL="7620" marR="7620" marT="7620" marB="0" anchor="b"/>
                </a:tc>
                <a:extLst>
                  <a:ext uri="{0D108BD9-81ED-4DB2-BD59-A6C34878D82A}">
                    <a16:rowId xmlns:a16="http://schemas.microsoft.com/office/drawing/2014/main" val="10005"/>
                  </a:ext>
                </a:extLst>
              </a:tr>
              <a:tr h="370593">
                <a:tc>
                  <a:txBody>
                    <a:bodyPr/>
                    <a:lstStyle/>
                    <a:p>
                      <a:pPr>
                        <a:lnSpc>
                          <a:spcPts val="1300"/>
                        </a:lnSpc>
                        <a:spcAft>
                          <a:spcPts val="0"/>
                        </a:spcAft>
                      </a:pPr>
                      <a:r>
                        <a:rPr lang="sl-SI" sz="1600" b="0" dirty="0">
                          <a:solidFill>
                            <a:schemeClr val="tx1"/>
                          </a:solidFill>
                          <a:effectLst/>
                          <a:latin typeface="+mj-lt"/>
                          <a:cs typeface="Arial" panose="020B0604020202020204" pitchFamily="34" charset="0"/>
                        </a:rPr>
                        <a:t>OBALNO-KRAŠKA</a:t>
                      </a:r>
                      <a:endParaRPr lang="sl-SI" sz="1600" b="0" dirty="0">
                        <a:solidFill>
                          <a:schemeClr val="tx1"/>
                        </a:solidFill>
                        <a:effectLst/>
                        <a:latin typeface="+mj-lt"/>
                        <a:ea typeface="Times New Roman"/>
                        <a:cs typeface="Arial" panose="020B0604020202020204" pitchFamily="34" charset="0"/>
                      </a:endParaRPr>
                    </a:p>
                  </a:txBody>
                  <a:tcPr marL="44450" marR="44450" marT="0" marB="0" anchor="b"/>
                </a:tc>
                <a:tc>
                  <a:txBody>
                    <a:bodyPr/>
                    <a:lstStyle/>
                    <a:p>
                      <a:pPr algn="ctr" fontAlgn="b"/>
                      <a:r>
                        <a:rPr lang="sl-SI" sz="1600" b="0" i="0" u="none" strike="noStrike" dirty="0">
                          <a:solidFill>
                            <a:schemeClr val="tx1"/>
                          </a:solidFill>
                          <a:effectLst/>
                          <a:latin typeface="+mj-lt"/>
                          <a:cs typeface="Arial" panose="020B0604020202020204" pitchFamily="34" charset="0"/>
                        </a:rPr>
                        <a:t>36</a:t>
                      </a:r>
                    </a:p>
                  </a:txBody>
                  <a:tcPr marL="7620" marR="7620" marT="7620" marB="0" anchor="b"/>
                </a:tc>
                <a:tc>
                  <a:txBody>
                    <a:bodyPr/>
                    <a:lstStyle/>
                    <a:p>
                      <a:pPr algn="ctr" fontAlgn="b"/>
                      <a:r>
                        <a:rPr lang="sl-SI" sz="1600" b="0" i="0" u="none" strike="noStrike" dirty="0">
                          <a:effectLst/>
                          <a:latin typeface="+mj-lt"/>
                        </a:rPr>
                        <a:t>0</a:t>
                      </a:r>
                    </a:p>
                  </a:txBody>
                  <a:tcPr marL="9525" marR="9525" marT="9525" marB="0" anchor="b"/>
                </a:tc>
                <a:tc>
                  <a:txBody>
                    <a:bodyPr/>
                    <a:lstStyle/>
                    <a:p>
                      <a:pPr algn="ctr">
                        <a:lnSpc>
                          <a:spcPts val="1300"/>
                        </a:lnSpc>
                        <a:spcAft>
                          <a:spcPts val="0"/>
                        </a:spcAft>
                      </a:pPr>
                      <a:endParaRPr lang="sl-SI" sz="1600" b="0" dirty="0">
                        <a:solidFill>
                          <a:schemeClr val="tx1"/>
                        </a:solidFill>
                        <a:effectLst/>
                        <a:latin typeface="+mj-lt"/>
                        <a:ea typeface="Times New Roman"/>
                        <a:cs typeface="Arial" panose="020B0604020202020204" pitchFamily="34" charset="0"/>
                      </a:endParaRPr>
                    </a:p>
                  </a:txBody>
                  <a:tcPr marL="44450" marR="44450" marT="0" marB="0" anchor="b"/>
                </a:tc>
                <a:tc>
                  <a:txBody>
                    <a:bodyPr/>
                    <a:lstStyle/>
                    <a:p>
                      <a:pPr algn="ctr" fontAlgn="b"/>
                      <a:r>
                        <a:rPr lang="sl-SI" sz="1600" b="0" i="0" u="none" strike="noStrike" dirty="0">
                          <a:solidFill>
                            <a:schemeClr val="tx1"/>
                          </a:solidFill>
                          <a:effectLst/>
                          <a:latin typeface="+mj-lt"/>
                          <a:cs typeface="Arial" panose="020B0604020202020204" pitchFamily="34" charset="0"/>
                        </a:rPr>
                        <a:t>36</a:t>
                      </a:r>
                    </a:p>
                  </a:txBody>
                  <a:tcPr marL="7620" marR="7620" marT="7620" marB="0" anchor="b"/>
                </a:tc>
                <a:extLst>
                  <a:ext uri="{0D108BD9-81ED-4DB2-BD59-A6C34878D82A}">
                    <a16:rowId xmlns:a16="http://schemas.microsoft.com/office/drawing/2014/main" val="10006"/>
                  </a:ext>
                </a:extLst>
              </a:tr>
              <a:tr h="370593">
                <a:tc>
                  <a:txBody>
                    <a:bodyPr/>
                    <a:lstStyle/>
                    <a:p>
                      <a:pPr>
                        <a:lnSpc>
                          <a:spcPts val="1300"/>
                        </a:lnSpc>
                        <a:spcAft>
                          <a:spcPts val="0"/>
                        </a:spcAft>
                      </a:pPr>
                      <a:r>
                        <a:rPr lang="sl-SI" sz="1600" b="0" dirty="0">
                          <a:solidFill>
                            <a:schemeClr val="tx1"/>
                          </a:solidFill>
                          <a:effectLst/>
                          <a:latin typeface="+mj-lt"/>
                          <a:cs typeface="Arial" panose="020B0604020202020204" pitchFamily="34" charset="0"/>
                        </a:rPr>
                        <a:t>OSREDNJESLOVENSKA</a:t>
                      </a:r>
                      <a:endParaRPr lang="sl-SI" sz="1600" b="0" dirty="0">
                        <a:solidFill>
                          <a:schemeClr val="tx1"/>
                        </a:solidFill>
                        <a:effectLst/>
                        <a:latin typeface="+mj-lt"/>
                        <a:ea typeface="Times New Roman"/>
                        <a:cs typeface="Arial" panose="020B0604020202020204" pitchFamily="34" charset="0"/>
                      </a:endParaRPr>
                    </a:p>
                  </a:txBody>
                  <a:tcPr marL="44450" marR="44450" marT="0" marB="0" anchor="b"/>
                </a:tc>
                <a:tc>
                  <a:txBody>
                    <a:bodyPr/>
                    <a:lstStyle/>
                    <a:p>
                      <a:pPr algn="ctr" fontAlgn="b"/>
                      <a:r>
                        <a:rPr lang="sl-SI" sz="1600" b="0" i="0" u="none" strike="noStrike" dirty="0">
                          <a:solidFill>
                            <a:schemeClr val="tx1"/>
                          </a:solidFill>
                          <a:effectLst/>
                          <a:latin typeface="+mj-lt"/>
                          <a:cs typeface="Arial" panose="020B0604020202020204" pitchFamily="34" charset="0"/>
                        </a:rPr>
                        <a:t>72</a:t>
                      </a:r>
                    </a:p>
                  </a:txBody>
                  <a:tcPr marL="7620" marR="7620" marT="7620" marB="0" anchor="b"/>
                </a:tc>
                <a:tc>
                  <a:txBody>
                    <a:bodyPr/>
                    <a:lstStyle/>
                    <a:p>
                      <a:pPr algn="ctr" fontAlgn="b"/>
                      <a:r>
                        <a:rPr lang="sl-SI" sz="1600" b="0" i="0" u="none" strike="noStrike" dirty="0">
                          <a:effectLst/>
                          <a:latin typeface="+mj-lt"/>
                        </a:rPr>
                        <a:t>51</a:t>
                      </a:r>
                    </a:p>
                  </a:txBody>
                  <a:tcPr marL="9525" marR="9525" marT="9525" marB="0" anchor="b"/>
                </a:tc>
                <a:tc>
                  <a:txBody>
                    <a:bodyPr/>
                    <a:lstStyle/>
                    <a:p>
                      <a:pPr algn="ctr">
                        <a:lnSpc>
                          <a:spcPts val="1300"/>
                        </a:lnSpc>
                        <a:spcAft>
                          <a:spcPts val="0"/>
                        </a:spcAft>
                      </a:pPr>
                      <a:endParaRPr lang="sl-SI" sz="1600" b="0" dirty="0">
                        <a:solidFill>
                          <a:schemeClr val="tx1"/>
                        </a:solidFill>
                        <a:effectLst/>
                        <a:latin typeface="+mj-lt"/>
                        <a:ea typeface="Times New Roman"/>
                        <a:cs typeface="Arial" panose="020B0604020202020204" pitchFamily="34" charset="0"/>
                      </a:endParaRPr>
                    </a:p>
                  </a:txBody>
                  <a:tcPr marL="44450" marR="44450" marT="0" marB="0" anchor="b"/>
                </a:tc>
                <a:tc>
                  <a:txBody>
                    <a:bodyPr/>
                    <a:lstStyle/>
                    <a:p>
                      <a:pPr algn="ctr" fontAlgn="b"/>
                      <a:r>
                        <a:rPr lang="sl-SI" sz="1600" b="0" i="0" u="none" strike="noStrike" dirty="0">
                          <a:solidFill>
                            <a:schemeClr val="tx1"/>
                          </a:solidFill>
                          <a:effectLst/>
                          <a:latin typeface="+mj-lt"/>
                          <a:cs typeface="Arial" panose="020B0604020202020204" pitchFamily="34" charset="0"/>
                        </a:rPr>
                        <a:t>72</a:t>
                      </a:r>
                    </a:p>
                  </a:txBody>
                  <a:tcPr marL="7620" marR="7620" marT="7620" marB="0" anchor="b"/>
                </a:tc>
                <a:extLst>
                  <a:ext uri="{0D108BD9-81ED-4DB2-BD59-A6C34878D82A}">
                    <a16:rowId xmlns:a16="http://schemas.microsoft.com/office/drawing/2014/main" val="10007"/>
                  </a:ext>
                </a:extLst>
              </a:tr>
              <a:tr h="370593">
                <a:tc>
                  <a:txBody>
                    <a:bodyPr/>
                    <a:lstStyle/>
                    <a:p>
                      <a:pPr>
                        <a:lnSpc>
                          <a:spcPts val="1300"/>
                        </a:lnSpc>
                        <a:spcAft>
                          <a:spcPts val="0"/>
                        </a:spcAft>
                      </a:pPr>
                      <a:r>
                        <a:rPr lang="sl-SI" sz="1600" b="0" dirty="0">
                          <a:solidFill>
                            <a:schemeClr val="tx1"/>
                          </a:solidFill>
                          <a:effectLst/>
                          <a:latin typeface="+mj-lt"/>
                          <a:cs typeface="Arial" panose="020B0604020202020204" pitchFamily="34" charset="0"/>
                        </a:rPr>
                        <a:t>PODRAVSKA</a:t>
                      </a:r>
                      <a:endParaRPr lang="sl-SI" sz="1600" b="0" dirty="0">
                        <a:solidFill>
                          <a:schemeClr val="tx1"/>
                        </a:solidFill>
                        <a:effectLst/>
                        <a:latin typeface="+mj-lt"/>
                        <a:ea typeface="Times New Roman"/>
                        <a:cs typeface="Arial" panose="020B0604020202020204" pitchFamily="34" charset="0"/>
                      </a:endParaRPr>
                    </a:p>
                  </a:txBody>
                  <a:tcPr marL="44450" marR="44450" marT="0" marB="0" anchor="b"/>
                </a:tc>
                <a:tc>
                  <a:txBody>
                    <a:bodyPr/>
                    <a:lstStyle/>
                    <a:p>
                      <a:pPr algn="ctr" fontAlgn="b"/>
                      <a:r>
                        <a:rPr lang="sl-SI" sz="1600" b="0" i="0" u="none" strike="noStrike" dirty="0">
                          <a:solidFill>
                            <a:schemeClr val="tx1"/>
                          </a:solidFill>
                          <a:effectLst/>
                          <a:latin typeface="+mj-lt"/>
                          <a:cs typeface="Arial" panose="020B0604020202020204" pitchFamily="34" charset="0"/>
                        </a:rPr>
                        <a:t>72</a:t>
                      </a:r>
                    </a:p>
                  </a:txBody>
                  <a:tcPr marL="7620" marR="7620" marT="7620" marB="0" anchor="b"/>
                </a:tc>
                <a:tc>
                  <a:txBody>
                    <a:bodyPr/>
                    <a:lstStyle/>
                    <a:p>
                      <a:pPr algn="ctr" fontAlgn="b"/>
                      <a:r>
                        <a:rPr lang="sl-SI" sz="1600" b="0" i="0" u="none" strike="noStrike" dirty="0">
                          <a:effectLst/>
                          <a:latin typeface="+mj-lt"/>
                        </a:rPr>
                        <a:t>54</a:t>
                      </a:r>
                    </a:p>
                  </a:txBody>
                  <a:tcPr marL="9525" marR="9525" marT="9525" marB="0" anchor="b"/>
                </a:tc>
                <a:tc>
                  <a:txBody>
                    <a:bodyPr/>
                    <a:lstStyle/>
                    <a:p>
                      <a:pPr algn="ctr">
                        <a:lnSpc>
                          <a:spcPts val="1300"/>
                        </a:lnSpc>
                        <a:spcAft>
                          <a:spcPts val="0"/>
                        </a:spcAft>
                      </a:pPr>
                      <a:endParaRPr lang="sl-SI" sz="1600" b="0" dirty="0">
                        <a:solidFill>
                          <a:schemeClr val="tx1"/>
                        </a:solidFill>
                        <a:effectLst/>
                        <a:latin typeface="+mj-lt"/>
                        <a:ea typeface="Times New Roman"/>
                        <a:cs typeface="Arial" panose="020B0604020202020204" pitchFamily="34" charset="0"/>
                      </a:endParaRPr>
                    </a:p>
                  </a:txBody>
                  <a:tcPr marL="44450" marR="44450" marT="0" marB="0" anchor="b"/>
                </a:tc>
                <a:tc>
                  <a:txBody>
                    <a:bodyPr/>
                    <a:lstStyle/>
                    <a:p>
                      <a:pPr algn="ctr" fontAlgn="b"/>
                      <a:r>
                        <a:rPr lang="sl-SI" sz="1600" b="0" i="0" u="none" strike="noStrike" dirty="0">
                          <a:solidFill>
                            <a:schemeClr val="tx1"/>
                          </a:solidFill>
                          <a:effectLst/>
                          <a:latin typeface="+mj-lt"/>
                          <a:cs typeface="Arial" panose="020B0604020202020204" pitchFamily="34" charset="0"/>
                        </a:rPr>
                        <a:t>72</a:t>
                      </a:r>
                    </a:p>
                  </a:txBody>
                  <a:tcPr marL="7620" marR="7620" marT="7620" marB="0" anchor="b"/>
                </a:tc>
                <a:extLst>
                  <a:ext uri="{0D108BD9-81ED-4DB2-BD59-A6C34878D82A}">
                    <a16:rowId xmlns:a16="http://schemas.microsoft.com/office/drawing/2014/main" val="10008"/>
                  </a:ext>
                </a:extLst>
              </a:tr>
              <a:tr h="370593">
                <a:tc>
                  <a:txBody>
                    <a:bodyPr/>
                    <a:lstStyle/>
                    <a:p>
                      <a:pPr>
                        <a:lnSpc>
                          <a:spcPts val="1300"/>
                        </a:lnSpc>
                        <a:spcAft>
                          <a:spcPts val="0"/>
                        </a:spcAft>
                      </a:pPr>
                      <a:r>
                        <a:rPr lang="sl-SI" sz="1600" b="0" dirty="0">
                          <a:solidFill>
                            <a:schemeClr val="tx1"/>
                          </a:solidFill>
                          <a:effectLst/>
                          <a:latin typeface="+mj-lt"/>
                          <a:cs typeface="Arial" panose="020B0604020202020204" pitchFamily="34" charset="0"/>
                        </a:rPr>
                        <a:t>POMURSKA</a:t>
                      </a:r>
                      <a:endParaRPr lang="sl-SI" sz="1600" b="0" dirty="0">
                        <a:solidFill>
                          <a:schemeClr val="tx1"/>
                        </a:solidFill>
                        <a:effectLst/>
                        <a:latin typeface="+mj-lt"/>
                        <a:ea typeface="Times New Roman"/>
                        <a:cs typeface="Arial" panose="020B0604020202020204" pitchFamily="34" charset="0"/>
                      </a:endParaRPr>
                    </a:p>
                  </a:txBody>
                  <a:tcPr marL="44450" marR="44450" marT="0" marB="0" anchor="b"/>
                </a:tc>
                <a:tc>
                  <a:txBody>
                    <a:bodyPr/>
                    <a:lstStyle/>
                    <a:p>
                      <a:pPr algn="ctr" fontAlgn="b"/>
                      <a:r>
                        <a:rPr lang="sl-SI" sz="1600" b="0" i="0" u="none" strike="noStrike" dirty="0">
                          <a:solidFill>
                            <a:schemeClr val="tx1"/>
                          </a:solidFill>
                          <a:effectLst/>
                          <a:latin typeface="+mj-lt"/>
                          <a:cs typeface="Arial" panose="020B0604020202020204" pitchFamily="34" charset="0"/>
                        </a:rPr>
                        <a:t>36</a:t>
                      </a:r>
                    </a:p>
                  </a:txBody>
                  <a:tcPr marL="7620" marR="7620" marT="7620" marB="0" anchor="b"/>
                </a:tc>
                <a:tc>
                  <a:txBody>
                    <a:bodyPr/>
                    <a:lstStyle/>
                    <a:p>
                      <a:pPr algn="ctr" fontAlgn="b"/>
                      <a:r>
                        <a:rPr lang="sl-SI" sz="1600" b="0" i="0" u="none" strike="noStrike" dirty="0">
                          <a:effectLst/>
                          <a:latin typeface="+mj-lt"/>
                        </a:rPr>
                        <a:t>8</a:t>
                      </a:r>
                    </a:p>
                  </a:txBody>
                  <a:tcPr marL="9525" marR="9525" marT="9525" marB="0" anchor="b"/>
                </a:tc>
                <a:tc>
                  <a:txBody>
                    <a:bodyPr/>
                    <a:lstStyle/>
                    <a:p>
                      <a:pPr algn="ctr">
                        <a:lnSpc>
                          <a:spcPts val="1300"/>
                        </a:lnSpc>
                        <a:spcAft>
                          <a:spcPts val="0"/>
                        </a:spcAft>
                      </a:pPr>
                      <a:endParaRPr lang="sl-SI" sz="1600" b="0" dirty="0">
                        <a:solidFill>
                          <a:schemeClr val="tx1"/>
                        </a:solidFill>
                        <a:effectLst/>
                        <a:latin typeface="+mj-lt"/>
                        <a:ea typeface="Times New Roman"/>
                        <a:cs typeface="Arial" panose="020B0604020202020204" pitchFamily="34" charset="0"/>
                      </a:endParaRPr>
                    </a:p>
                  </a:txBody>
                  <a:tcPr marL="44450" marR="44450" marT="0" marB="0" anchor="b"/>
                </a:tc>
                <a:tc>
                  <a:txBody>
                    <a:bodyPr/>
                    <a:lstStyle/>
                    <a:p>
                      <a:pPr algn="ctr" fontAlgn="b"/>
                      <a:r>
                        <a:rPr lang="sl-SI" sz="1600" b="0" i="0" u="none" strike="noStrike" dirty="0">
                          <a:solidFill>
                            <a:schemeClr val="tx1"/>
                          </a:solidFill>
                          <a:effectLst/>
                          <a:latin typeface="+mj-lt"/>
                          <a:cs typeface="Arial" panose="020B0604020202020204" pitchFamily="34" charset="0"/>
                        </a:rPr>
                        <a:t>36</a:t>
                      </a:r>
                    </a:p>
                  </a:txBody>
                  <a:tcPr marL="7620" marR="7620" marT="7620" marB="0" anchor="b"/>
                </a:tc>
                <a:extLst>
                  <a:ext uri="{0D108BD9-81ED-4DB2-BD59-A6C34878D82A}">
                    <a16:rowId xmlns:a16="http://schemas.microsoft.com/office/drawing/2014/main" val="10009"/>
                  </a:ext>
                </a:extLst>
              </a:tr>
              <a:tr h="370593">
                <a:tc>
                  <a:txBody>
                    <a:bodyPr/>
                    <a:lstStyle/>
                    <a:p>
                      <a:pPr>
                        <a:lnSpc>
                          <a:spcPts val="1300"/>
                        </a:lnSpc>
                        <a:spcAft>
                          <a:spcPts val="0"/>
                        </a:spcAft>
                      </a:pPr>
                      <a:r>
                        <a:rPr lang="sl-SI" sz="1600" b="0" dirty="0">
                          <a:solidFill>
                            <a:schemeClr val="tx1"/>
                          </a:solidFill>
                          <a:effectLst/>
                          <a:latin typeface="+mj-lt"/>
                          <a:cs typeface="Arial" panose="020B0604020202020204" pitchFamily="34" charset="0"/>
                        </a:rPr>
                        <a:t>SAVINJSKA</a:t>
                      </a:r>
                      <a:endParaRPr lang="sl-SI" sz="1600" b="0" dirty="0">
                        <a:solidFill>
                          <a:schemeClr val="tx1"/>
                        </a:solidFill>
                        <a:effectLst/>
                        <a:latin typeface="+mj-lt"/>
                        <a:ea typeface="Times New Roman"/>
                        <a:cs typeface="Arial" panose="020B0604020202020204" pitchFamily="34" charset="0"/>
                      </a:endParaRPr>
                    </a:p>
                  </a:txBody>
                  <a:tcPr marL="44450" marR="44450" marT="0" marB="0" anchor="b"/>
                </a:tc>
                <a:tc>
                  <a:txBody>
                    <a:bodyPr/>
                    <a:lstStyle/>
                    <a:p>
                      <a:pPr algn="ctr" fontAlgn="b"/>
                      <a:r>
                        <a:rPr lang="sl-SI" sz="1600" b="0" i="0" u="none" strike="noStrike" dirty="0">
                          <a:solidFill>
                            <a:schemeClr val="tx1"/>
                          </a:solidFill>
                          <a:effectLst/>
                          <a:latin typeface="+mj-lt"/>
                          <a:cs typeface="Arial" panose="020B0604020202020204" pitchFamily="34" charset="0"/>
                        </a:rPr>
                        <a:t>36</a:t>
                      </a:r>
                    </a:p>
                  </a:txBody>
                  <a:tcPr marL="7620" marR="7620" marT="7620" marB="0" anchor="b"/>
                </a:tc>
                <a:tc>
                  <a:txBody>
                    <a:bodyPr/>
                    <a:lstStyle/>
                    <a:p>
                      <a:pPr algn="ctr" fontAlgn="b"/>
                      <a:r>
                        <a:rPr lang="sl-SI" sz="1600" b="0" i="0" u="none" strike="noStrike" dirty="0">
                          <a:effectLst/>
                          <a:latin typeface="+mj-lt"/>
                        </a:rPr>
                        <a:t>14</a:t>
                      </a:r>
                    </a:p>
                  </a:txBody>
                  <a:tcPr marL="9525" marR="9525" marT="9525" marB="0" anchor="b"/>
                </a:tc>
                <a:tc>
                  <a:txBody>
                    <a:bodyPr/>
                    <a:lstStyle/>
                    <a:p>
                      <a:pPr algn="ctr">
                        <a:lnSpc>
                          <a:spcPts val="1300"/>
                        </a:lnSpc>
                        <a:spcAft>
                          <a:spcPts val="0"/>
                        </a:spcAft>
                      </a:pPr>
                      <a:endParaRPr lang="sl-SI" sz="1600" b="0" dirty="0">
                        <a:solidFill>
                          <a:schemeClr val="tx1"/>
                        </a:solidFill>
                        <a:effectLst/>
                        <a:latin typeface="+mj-lt"/>
                        <a:ea typeface="Times New Roman"/>
                        <a:cs typeface="Arial" panose="020B0604020202020204" pitchFamily="34" charset="0"/>
                      </a:endParaRPr>
                    </a:p>
                  </a:txBody>
                  <a:tcPr marL="44450" marR="44450" marT="0" marB="0" anchor="b"/>
                </a:tc>
                <a:tc>
                  <a:txBody>
                    <a:bodyPr/>
                    <a:lstStyle/>
                    <a:p>
                      <a:pPr algn="ctr" fontAlgn="b"/>
                      <a:r>
                        <a:rPr lang="sl-SI" sz="1600" b="0" i="0" u="none" strike="noStrike" dirty="0">
                          <a:solidFill>
                            <a:schemeClr val="tx1"/>
                          </a:solidFill>
                          <a:effectLst/>
                          <a:latin typeface="+mj-lt"/>
                          <a:cs typeface="Arial" panose="020B0604020202020204" pitchFamily="34" charset="0"/>
                        </a:rPr>
                        <a:t>36</a:t>
                      </a:r>
                    </a:p>
                  </a:txBody>
                  <a:tcPr marL="7620" marR="7620" marT="7620" marB="0" anchor="b"/>
                </a:tc>
                <a:extLst>
                  <a:ext uri="{0D108BD9-81ED-4DB2-BD59-A6C34878D82A}">
                    <a16:rowId xmlns:a16="http://schemas.microsoft.com/office/drawing/2014/main" val="10010"/>
                  </a:ext>
                </a:extLst>
              </a:tr>
              <a:tr h="370593">
                <a:tc>
                  <a:txBody>
                    <a:bodyPr/>
                    <a:lstStyle/>
                    <a:p>
                      <a:pPr>
                        <a:lnSpc>
                          <a:spcPts val="1300"/>
                        </a:lnSpc>
                        <a:spcAft>
                          <a:spcPts val="0"/>
                        </a:spcAft>
                      </a:pPr>
                      <a:r>
                        <a:rPr lang="sl-SI" sz="1600" b="1" dirty="0">
                          <a:solidFill>
                            <a:schemeClr val="tx1"/>
                          </a:solidFill>
                          <a:effectLst/>
                          <a:latin typeface="+mj-lt"/>
                          <a:cs typeface="Arial" panose="020B0604020202020204" pitchFamily="34" charset="0"/>
                        </a:rPr>
                        <a:t>SKUPAJ REGIJE</a:t>
                      </a:r>
                      <a:endParaRPr lang="sl-SI" sz="1600" b="1" dirty="0">
                        <a:solidFill>
                          <a:schemeClr val="tx1"/>
                        </a:solidFill>
                        <a:effectLst/>
                        <a:latin typeface="+mj-lt"/>
                        <a:ea typeface="Times New Roman"/>
                        <a:cs typeface="Arial" panose="020B0604020202020204" pitchFamily="34" charset="0"/>
                      </a:endParaRPr>
                    </a:p>
                  </a:txBody>
                  <a:tcPr marL="44450" marR="44450" marT="0" marB="0" anchor="b"/>
                </a:tc>
                <a:tc>
                  <a:txBody>
                    <a:bodyPr/>
                    <a:lstStyle/>
                    <a:p>
                      <a:pPr algn="ctr">
                        <a:lnSpc>
                          <a:spcPts val="1300"/>
                        </a:lnSpc>
                        <a:spcAft>
                          <a:spcPts val="0"/>
                        </a:spcAft>
                      </a:pPr>
                      <a:r>
                        <a:rPr lang="sl-SI" sz="1600" b="1" dirty="0">
                          <a:solidFill>
                            <a:srgbClr val="FF0000"/>
                          </a:solidFill>
                          <a:effectLst/>
                          <a:latin typeface="+mj-lt"/>
                          <a:ea typeface="Times New Roman"/>
                          <a:cs typeface="Arial" panose="020B0604020202020204" pitchFamily="34" charset="0"/>
                        </a:rPr>
                        <a:t>432</a:t>
                      </a:r>
                    </a:p>
                  </a:txBody>
                  <a:tcPr marL="44450" marR="44450" marT="0" marB="0" anchor="b"/>
                </a:tc>
                <a:tc>
                  <a:txBody>
                    <a:bodyPr/>
                    <a:lstStyle/>
                    <a:p>
                      <a:pPr algn="ctr" fontAlgn="b"/>
                      <a:r>
                        <a:rPr lang="sl-SI" sz="1600" b="1" kern="1200" dirty="0">
                          <a:solidFill>
                            <a:srgbClr val="FF0000"/>
                          </a:solidFill>
                          <a:effectLst/>
                          <a:latin typeface="+mj-lt"/>
                          <a:cs typeface="Arial" panose="020B0604020202020204" pitchFamily="34" charset="0"/>
                        </a:rPr>
                        <a:t>189</a:t>
                      </a:r>
                    </a:p>
                  </a:txBody>
                  <a:tcPr marL="9525" marR="9525" marT="9525" marB="0" anchor="b"/>
                </a:tc>
                <a:tc>
                  <a:txBody>
                    <a:bodyPr/>
                    <a:lstStyle/>
                    <a:p>
                      <a:pPr algn="ctr">
                        <a:lnSpc>
                          <a:spcPts val="1300"/>
                        </a:lnSpc>
                        <a:spcAft>
                          <a:spcPts val="0"/>
                        </a:spcAft>
                      </a:pPr>
                      <a:endParaRPr lang="sl-SI" sz="1600" b="1" dirty="0">
                        <a:solidFill>
                          <a:srgbClr val="FF0000"/>
                        </a:solidFill>
                        <a:effectLst/>
                        <a:latin typeface="+mj-lt"/>
                        <a:ea typeface="Times New Roman"/>
                        <a:cs typeface="Arial" panose="020B0604020202020204" pitchFamily="34" charset="0"/>
                      </a:endParaRPr>
                    </a:p>
                  </a:txBody>
                  <a:tcPr marL="44450" marR="44450" marT="0" marB="0" anchor="b"/>
                </a:tc>
                <a:tc>
                  <a:txBody>
                    <a:bodyPr/>
                    <a:lstStyle/>
                    <a:p>
                      <a:pPr algn="ctr" fontAlgn="b"/>
                      <a:r>
                        <a:rPr lang="sl-SI" sz="1600" b="1" i="0" u="none" strike="noStrike" dirty="0">
                          <a:solidFill>
                            <a:srgbClr val="FF0000"/>
                          </a:solidFill>
                          <a:effectLst/>
                          <a:latin typeface="+mj-lt"/>
                          <a:cs typeface="Arial" panose="020B0604020202020204" pitchFamily="34" charset="0"/>
                        </a:rPr>
                        <a:t>396</a:t>
                      </a:r>
                    </a:p>
                  </a:txBody>
                  <a:tcPr marL="7620" marR="7620" marT="7620" marB="0" anchor="b"/>
                </a:tc>
                <a:extLst>
                  <a:ext uri="{0D108BD9-81ED-4DB2-BD59-A6C34878D82A}">
                    <a16:rowId xmlns:a16="http://schemas.microsoft.com/office/drawing/2014/main" val="10011"/>
                  </a:ext>
                </a:extLst>
              </a:tr>
              <a:tr h="313734">
                <a:tc>
                  <a:txBody>
                    <a:bodyPr/>
                    <a:lstStyle/>
                    <a:p>
                      <a:endParaRPr lang="sl-SI" sz="1600" b="0" dirty="0">
                        <a:solidFill>
                          <a:schemeClr val="tx1"/>
                        </a:solidFill>
                        <a:effectLst/>
                        <a:latin typeface="+mj-lt"/>
                        <a:cs typeface="Arial" panose="020B0604020202020204" pitchFamily="34" charset="0"/>
                      </a:endParaRPr>
                    </a:p>
                  </a:txBody>
                  <a:tcPr marL="44450" marR="44450" marT="0" marB="0" anchor="b"/>
                </a:tc>
                <a:tc>
                  <a:txBody>
                    <a:bodyPr/>
                    <a:lstStyle/>
                    <a:p>
                      <a:pPr algn="ctr"/>
                      <a:endParaRPr lang="sl-SI" sz="1600">
                        <a:effectLst/>
                        <a:latin typeface="+mj-lt"/>
                        <a:cs typeface="Arial" panose="020B0604020202020204" pitchFamily="34" charset="0"/>
                      </a:endParaRPr>
                    </a:p>
                  </a:txBody>
                  <a:tcPr marL="44450" marR="44450" marT="0" marB="0" anchor="b"/>
                </a:tc>
                <a:tc>
                  <a:txBody>
                    <a:bodyPr/>
                    <a:lstStyle/>
                    <a:p>
                      <a:pPr algn="ctr" fontAlgn="b"/>
                      <a:endParaRPr lang="sl-SI" sz="1600" b="0" i="0" u="none" strike="noStrike" dirty="0">
                        <a:effectLst/>
                        <a:latin typeface="+mj-lt"/>
                      </a:endParaRPr>
                    </a:p>
                  </a:txBody>
                  <a:tcPr marL="9525" marR="9525" marT="9525" marB="0" anchor="b"/>
                </a:tc>
                <a:tc>
                  <a:txBody>
                    <a:bodyPr/>
                    <a:lstStyle/>
                    <a:p>
                      <a:pPr algn="ctr"/>
                      <a:endParaRPr lang="sl-SI" sz="1600" dirty="0">
                        <a:effectLst/>
                        <a:latin typeface="+mj-lt"/>
                        <a:cs typeface="Arial" panose="020B0604020202020204" pitchFamily="34" charset="0"/>
                      </a:endParaRPr>
                    </a:p>
                  </a:txBody>
                  <a:tcPr marL="44450" marR="44450" marT="0" marB="0" anchor="b"/>
                </a:tc>
                <a:tc>
                  <a:txBody>
                    <a:bodyPr/>
                    <a:lstStyle/>
                    <a:p>
                      <a:pPr algn="ctr"/>
                      <a:endParaRPr lang="sl-SI" sz="1600" dirty="0">
                        <a:effectLst/>
                        <a:latin typeface="+mj-lt"/>
                        <a:cs typeface="Arial" panose="020B0604020202020204" pitchFamily="34" charset="0"/>
                      </a:endParaRPr>
                    </a:p>
                  </a:txBody>
                  <a:tcPr marL="44450" marR="44450" marT="0" marB="0" anchor="b"/>
                </a:tc>
                <a:extLst>
                  <a:ext uri="{0D108BD9-81ED-4DB2-BD59-A6C34878D82A}">
                    <a16:rowId xmlns:a16="http://schemas.microsoft.com/office/drawing/2014/main" val="10012"/>
                  </a:ext>
                </a:extLst>
              </a:tr>
              <a:tr h="280707">
                <a:tc>
                  <a:txBody>
                    <a:bodyPr/>
                    <a:lstStyle/>
                    <a:p>
                      <a:pPr>
                        <a:lnSpc>
                          <a:spcPts val="1300"/>
                        </a:lnSpc>
                        <a:spcAft>
                          <a:spcPts val="0"/>
                        </a:spcAft>
                      </a:pPr>
                      <a:r>
                        <a:rPr lang="sl-SI" sz="1600" b="0" dirty="0">
                          <a:solidFill>
                            <a:schemeClr val="tx1"/>
                          </a:solidFill>
                          <a:effectLst/>
                          <a:latin typeface="+mj-lt"/>
                          <a:cs typeface="Arial" panose="020B0604020202020204" pitchFamily="34" charset="0"/>
                        </a:rPr>
                        <a:t>ZASEBNE ŠOLE - LJ.</a:t>
                      </a:r>
                      <a:endParaRPr lang="sl-SI" sz="1600" b="0" dirty="0">
                        <a:solidFill>
                          <a:schemeClr val="tx1"/>
                        </a:solidFill>
                        <a:effectLst/>
                        <a:latin typeface="+mj-lt"/>
                        <a:ea typeface="Times New Roman"/>
                        <a:cs typeface="Arial" panose="020B0604020202020204" pitchFamily="34" charset="0"/>
                      </a:endParaRPr>
                    </a:p>
                  </a:txBody>
                  <a:tcPr marL="44450" marR="44450" marT="0" marB="0" anchor="b"/>
                </a:tc>
                <a:tc>
                  <a:txBody>
                    <a:bodyPr/>
                    <a:lstStyle/>
                    <a:p>
                      <a:pPr algn="ctr">
                        <a:lnSpc>
                          <a:spcPts val="1300"/>
                        </a:lnSpc>
                        <a:spcAft>
                          <a:spcPts val="0"/>
                        </a:spcAft>
                      </a:pPr>
                      <a:r>
                        <a:rPr lang="sl-SI" sz="1600" b="1" dirty="0">
                          <a:solidFill>
                            <a:srgbClr val="FF0000"/>
                          </a:solidFill>
                          <a:effectLst/>
                          <a:latin typeface="+mj-lt"/>
                          <a:cs typeface="Arial" panose="020B0604020202020204" pitchFamily="34" charset="0"/>
                        </a:rPr>
                        <a:t>36</a:t>
                      </a:r>
                      <a:endParaRPr lang="sl-SI" sz="1600" b="1" dirty="0">
                        <a:solidFill>
                          <a:srgbClr val="FF0000"/>
                        </a:solidFill>
                        <a:effectLst/>
                        <a:latin typeface="+mj-lt"/>
                        <a:ea typeface="Times New Roman"/>
                        <a:cs typeface="Arial" panose="020B0604020202020204" pitchFamily="34" charset="0"/>
                      </a:endParaRPr>
                    </a:p>
                  </a:txBody>
                  <a:tcPr marL="44450" marR="44450" marT="0" marB="0" anchor="b"/>
                </a:tc>
                <a:tc>
                  <a:txBody>
                    <a:bodyPr/>
                    <a:lstStyle/>
                    <a:p>
                      <a:pPr algn="ctr" fontAlgn="b"/>
                      <a:r>
                        <a:rPr lang="sl-SI" sz="1600" b="1" i="0" u="none" strike="noStrike" dirty="0">
                          <a:solidFill>
                            <a:srgbClr val="FF0000"/>
                          </a:solidFill>
                          <a:effectLst/>
                          <a:latin typeface="+mj-lt"/>
                        </a:rPr>
                        <a:t>20</a:t>
                      </a:r>
                    </a:p>
                  </a:txBody>
                  <a:tcPr marL="9525" marR="9525" marT="9525" marB="0" anchor="b"/>
                </a:tc>
                <a:tc>
                  <a:txBody>
                    <a:bodyPr/>
                    <a:lstStyle/>
                    <a:p>
                      <a:pPr algn="ctr">
                        <a:lnSpc>
                          <a:spcPts val="1300"/>
                        </a:lnSpc>
                        <a:spcAft>
                          <a:spcPts val="0"/>
                        </a:spcAft>
                      </a:pPr>
                      <a:endParaRPr lang="sl-SI" sz="1600" b="1" dirty="0">
                        <a:effectLst/>
                        <a:latin typeface="+mj-lt"/>
                        <a:ea typeface="Times New Roman"/>
                        <a:cs typeface="Arial" panose="020B0604020202020204" pitchFamily="34" charset="0"/>
                      </a:endParaRPr>
                    </a:p>
                  </a:txBody>
                  <a:tcPr marL="44450" marR="44450" marT="0" marB="0" anchor="b"/>
                </a:tc>
                <a:tc>
                  <a:txBody>
                    <a:bodyPr/>
                    <a:lstStyle/>
                    <a:p>
                      <a:pPr algn="ctr">
                        <a:lnSpc>
                          <a:spcPts val="1300"/>
                        </a:lnSpc>
                        <a:spcAft>
                          <a:spcPts val="0"/>
                        </a:spcAft>
                      </a:pPr>
                      <a:r>
                        <a:rPr lang="sl-SI" sz="1600" b="1" dirty="0">
                          <a:solidFill>
                            <a:srgbClr val="FF0000"/>
                          </a:solidFill>
                          <a:effectLst/>
                          <a:latin typeface="+mj-lt"/>
                          <a:ea typeface="Times New Roman"/>
                          <a:cs typeface="Arial" panose="020B0604020202020204" pitchFamily="34" charset="0"/>
                        </a:rPr>
                        <a:t>36</a:t>
                      </a:r>
                    </a:p>
                  </a:txBody>
                  <a:tcPr marL="44450" marR="44450" marT="0" marB="0" anchor="b"/>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952721864"/>
      </p:ext>
    </p:extLst>
  </p:cSld>
  <p:clrMapOvr>
    <a:masterClrMapping/>
  </p:clrMapOvr>
</p:sld>
</file>

<file path=ppt/theme/theme1.xml><?xml version="1.0" encoding="utf-8"?>
<a:theme xmlns:a="http://schemas.openxmlformats.org/drawingml/2006/main" name="Gladko">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4307</TotalTime>
  <Words>4407</Words>
  <Application>Microsoft Office PowerPoint</Application>
  <PresentationFormat>Širokozaslonsko</PresentationFormat>
  <Paragraphs>599</Paragraphs>
  <Slides>40</Slides>
  <Notes>11</Notes>
  <HiddenSlides>0</HiddenSlides>
  <MMClips>0</MMClips>
  <ScaleCrop>false</ScaleCrop>
  <HeadingPairs>
    <vt:vector size="6" baseType="variant">
      <vt:variant>
        <vt:lpstr>Uporabljene pisave</vt:lpstr>
      </vt:variant>
      <vt:variant>
        <vt:i4>8</vt:i4>
      </vt:variant>
      <vt:variant>
        <vt:lpstr>Tema</vt:lpstr>
      </vt:variant>
      <vt:variant>
        <vt:i4>1</vt:i4>
      </vt:variant>
      <vt:variant>
        <vt:lpstr>Naslovi diapozitivov</vt:lpstr>
      </vt:variant>
      <vt:variant>
        <vt:i4>40</vt:i4>
      </vt:variant>
    </vt:vector>
  </HeadingPairs>
  <TitlesOfParts>
    <vt:vector size="49" baseType="lpstr">
      <vt:lpstr>arial</vt:lpstr>
      <vt:lpstr>arial</vt:lpstr>
      <vt:lpstr>Calibri</vt:lpstr>
      <vt:lpstr>Cambria Math</vt:lpstr>
      <vt:lpstr>Republika</vt:lpstr>
      <vt:lpstr>Trebuchet MS</vt:lpstr>
      <vt:lpstr>Wingdings</vt:lpstr>
      <vt:lpstr>Wingdings 3</vt:lpstr>
      <vt:lpstr>Gladko</vt:lpstr>
      <vt:lpstr>RAZPIS ZA VPIS V SREDNJE ŠOLE   </vt:lpstr>
      <vt:lpstr>Predstavitev</vt:lpstr>
      <vt:lpstr>I. del</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DODATNE INFORMACIJE</vt:lpstr>
      <vt:lpstr>II. del</vt:lpstr>
      <vt:lpstr>MERILA V PRIMERU OMEJITVE VPISA</vt:lpstr>
      <vt:lpstr>MERILA V PRIMERU OMEJITVE VPISA – dodatne točke</vt:lpstr>
      <vt:lpstr>MERILA V PRIMERU OMEJITVE VPISA – primer seštevka točk</vt:lpstr>
      <vt:lpstr>MERILA V PRIMERU OMEJITVE VPISA – več kandidatov na spodnji meji z istim številom točk iz ocen in NPZ</vt:lpstr>
      <vt:lpstr>MERILA V PRIMERU OMEJITVE VPISA – nadomestne točke NPZ</vt:lpstr>
      <vt:lpstr>MERILA V PRIMERU OMEJITVE VPISA – kdo je upravičen do nadomestnih točk iz NPZ?</vt:lpstr>
      <vt:lpstr>PowerPointova predstavitev</vt:lpstr>
      <vt:lpstr>MOŽNOST ELEKTRONSKE ODDAJE PRIJAVNICE</vt:lpstr>
      <vt:lpstr>MOŽNOST ELEKTRONSKE ODDAJE PRIJAVNICE</vt:lpstr>
      <vt:lpstr>MOŽNOST ELEKTRONSKE ODDAJE PRIJAVNICE</vt:lpstr>
      <vt:lpstr>MOŽNOST ELEKTRONSKE ODDAJE PRIJAVNICE</vt:lpstr>
      <vt:lpstr>IZKUŠNJE DVEH OŠ  -  ELEKTRONSKA ODDAJA PRIJAVNICE</vt:lpstr>
      <vt:lpstr>PREVZEM ELEKTRONSKO ODDANE PRIJAVNICE NA SŠ</vt:lpstr>
      <vt:lpstr>POSTOPEK PRENOSA PRIJAVNICE</vt:lpstr>
      <vt:lpstr>NOVE FUNKCIONALNOSTI VPISNE APLIKACIJE - PRIJAVNICA</vt:lpstr>
      <vt:lpstr>NOVE FUNKCIONALNOSTI VPISNE APLIKACIJE – VSTOPNA MASKA JAVNEGA DELA</vt:lpstr>
      <vt:lpstr>NOVE FUNKCIONALNOSTI VPISNE APLIKACIJE – JAVNI DEL</vt:lpstr>
      <vt:lpstr>NOVE FUNKCIONALNOSTI VPISNE APLIKACIJE – ZA SŠ </vt:lpstr>
      <vt:lpstr>NOVE FUNKCIONALNOSTI VPISNE APLIKACIJE –  ZA SŠ </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RAZPIS ZA VPIS V SREDNJE ŠOLE</dc:title>
  <dc:creator>Mateja Gornik Mrvar</dc:creator>
  <cp:lastModifiedBy>Mateja Gornik Mrvar</cp:lastModifiedBy>
  <cp:revision>142</cp:revision>
  <cp:lastPrinted>2024-01-22T08:30:48Z</cp:lastPrinted>
  <dcterms:created xsi:type="dcterms:W3CDTF">2023-01-19T10:19:16Z</dcterms:created>
  <dcterms:modified xsi:type="dcterms:W3CDTF">2026-01-20T16:07:12Z</dcterms:modified>
</cp:coreProperties>
</file>