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56" r:id="rId2"/>
    <p:sldId id="457" r:id="rId3"/>
    <p:sldId id="458" r:id="rId4"/>
    <p:sldId id="459" r:id="rId5"/>
    <p:sldId id="454" r:id="rId6"/>
    <p:sldId id="460" r:id="rId7"/>
    <p:sldId id="461" r:id="rId8"/>
    <p:sldId id="462" r:id="rId9"/>
    <p:sldId id="463" r:id="rId10"/>
    <p:sldId id="469" r:id="rId11"/>
    <p:sldId id="45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33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vetel slog 2 – poudarek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rednji slog 1 – poudarek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Srednji slog 2 – poudare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rednji slog 1 – poudarek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Srednji slog 4 – poudarek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Srednji slog 4 – poudarek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2" autoAdjust="0"/>
    <p:restoredTop sz="96353" autoAdjust="0"/>
  </p:normalViewPr>
  <p:slideViewPr>
    <p:cSldViewPr snapToGrid="0">
      <p:cViewPr varScale="1">
        <p:scale>
          <a:sx n="66" d="100"/>
          <a:sy n="66" d="100"/>
        </p:scale>
        <p:origin x="102" y="101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-56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9CD74-8854-4BD1-898D-06AC6FE497A7}" type="datetimeFigureOut">
              <a:rPr lang="sl-SI" smtClean="0"/>
              <a:pPr/>
              <a:t>6. 01. 2024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D9CCC-EFE1-407D-9CD1-01047B25351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7707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ABBCF-8114-41A6-9A2B-1BFE50B5F447}" type="datetimeFigureOut">
              <a:rPr lang="sl-SI" smtClean="0"/>
              <a:pPr/>
              <a:t>6. 01. 2024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3FA14-5153-4633-823C-699F448DAEB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2416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3FA14-5153-4633-823C-699F448DAEB4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1295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3FA14-5153-4633-823C-699F448DAEB4}" type="slidenum">
              <a:rPr lang="sl-SI" smtClean="0"/>
              <a:pPr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9479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3FA14-5153-4633-823C-699F448DAEB4}" type="slidenum">
              <a:rPr lang="sl-SI" smtClean="0"/>
              <a:pPr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4715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3FA14-5153-4633-823C-699F448DAEB4}" type="slidenum">
              <a:rPr lang="sl-SI" smtClean="0"/>
              <a:pPr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1840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3FA14-5153-4633-823C-699F448DAEB4}" type="slidenum">
              <a:rPr lang="sl-SI" smtClean="0"/>
              <a:pPr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3131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3FA14-5153-4633-823C-699F448DAEB4}" type="slidenum">
              <a:rPr lang="sl-SI" smtClean="0"/>
              <a:pPr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5391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3FA14-5153-4633-823C-699F448DAEB4}" type="slidenum">
              <a:rPr lang="sl-SI" smtClean="0"/>
              <a:pPr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1794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3FA14-5153-4633-823C-699F448DAEB4}" type="slidenum">
              <a:rPr lang="sl-SI" smtClean="0"/>
              <a:pPr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536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noFill/>
          <a:ln w="38100">
            <a:noFill/>
          </a:ln>
        </p:spPr>
        <p:txBody>
          <a:bodyPr lIns="274320" rIns="274320" anchor="ctr" anchorCtr="1">
            <a:normAutofit/>
          </a:bodyPr>
          <a:lstStyle>
            <a:lvl1pPr algn="ctr">
              <a:defRPr sz="3800" baseline="0">
                <a:solidFill>
                  <a:srgbClr val="0070C0"/>
                </a:solidFill>
              </a:defRPr>
            </a:lvl1pPr>
          </a:lstStyle>
          <a:p>
            <a:r>
              <a:rPr lang="sl-SI" dirty="0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rgbClr val="007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 smtClean="0"/>
              <a:t>Kliknite, da uredite slog podnaslova matrice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399915"/>
            <a:ext cx="7729728" cy="738603"/>
          </a:xfrm>
        </p:spPr>
        <p:txBody>
          <a:bodyPr/>
          <a:lstStyle/>
          <a:p>
            <a:r>
              <a:rPr lang="sl-SI" dirty="0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647" y="1470212"/>
            <a:ext cx="10739718" cy="4796117"/>
          </a:xfrm>
        </p:spPr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noFill/>
          <a:ln w="38100">
            <a:noFill/>
          </a:ln>
        </p:spPr>
        <p:txBody>
          <a:bodyPr lIns="274320" rIns="274320" anchor="ctr" anchorCtr="1">
            <a:normAutofit/>
          </a:bodyPr>
          <a:lstStyle>
            <a:lvl1pPr>
              <a:defRPr sz="3800" spc="0" baseline="0">
                <a:solidFill>
                  <a:srgbClr val="0070C0"/>
                </a:solidFill>
              </a:defRPr>
            </a:lvl1pPr>
          </a:lstStyle>
          <a:p>
            <a:r>
              <a:rPr lang="sl-SI" dirty="0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8800" y="486898"/>
            <a:ext cx="7729728" cy="699351"/>
          </a:xfrm>
          <a:noFill/>
          <a:ln>
            <a:noFill/>
          </a:ln>
        </p:spPr>
        <p:txBody>
          <a:bodyPr/>
          <a:lstStyle>
            <a:lvl1pPr>
              <a:defRPr spc="0" baseline="0">
                <a:solidFill>
                  <a:srgbClr val="0070C0"/>
                </a:solidFill>
              </a:defRPr>
            </a:lvl1pPr>
          </a:lstStyle>
          <a:p>
            <a:r>
              <a:rPr lang="sl-SI" dirty="0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747" y="1482811"/>
            <a:ext cx="5384126" cy="4695567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164" y="1482810"/>
            <a:ext cx="4980474" cy="4695567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l">
              <a:buNone/>
              <a:defRPr sz="1900" b="1" cap="none" spc="0" baseline="0">
                <a:solidFill>
                  <a:srgbClr val="00B050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lang="sl-SI" sz="1900" b="1" kern="1200" cap="none" spc="0" baseline="0" dirty="0" smtClean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sl-SI" dirty="0" smtClean="0"/>
              <a:t>Uredite sloge besedila matrice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noFill/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0070C0"/>
                </a:solidFill>
              </a:defRPr>
            </a:lvl1pPr>
          </a:lstStyle>
          <a:p>
            <a:r>
              <a:rPr lang="sl-SI" dirty="0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rgbClr val="0070C0"/>
                </a:solidFill>
              </a:defRPr>
            </a:lvl1pPr>
            <a:lvl2pPr>
              <a:defRPr sz="1600">
                <a:solidFill>
                  <a:srgbClr val="0070C0"/>
                </a:solidFill>
              </a:defRPr>
            </a:lvl2pPr>
            <a:lvl3pPr>
              <a:defRPr sz="16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0070C0"/>
                </a:solidFill>
              </a:defRPr>
            </a:lvl1pPr>
          </a:lstStyle>
          <a:p>
            <a:r>
              <a:rPr lang="sl-SI" dirty="0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dirty="0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sl-SI" dirty="0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pPr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spc="0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rgbClr val="0070C0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0070C0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0070C0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0070C0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0070C0"/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1456687" y="1459111"/>
            <a:ext cx="9783532" cy="3000821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l-SI" sz="1800" b="0" cap="none" dirty="0" smtClean="0"/>
              <a:t>Doc. dr.</a:t>
            </a:r>
            <a:r>
              <a:rPr lang="sl-SI" sz="1800" b="0" cap="none" spc="0" dirty="0" smtClean="0">
                <a:solidFill>
                  <a:srgbClr val="0070C0"/>
                </a:solidFill>
              </a:rPr>
              <a:t> Lara </a:t>
            </a:r>
            <a:r>
              <a:rPr lang="sl-SI" sz="1800" b="0" cap="none" spc="0" dirty="0">
                <a:solidFill>
                  <a:srgbClr val="0070C0"/>
                </a:solidFill>
              </a:rPr>
              <a:t>G</a:t>
            </a:r>
            <a:r>
              <a:rPr lang="sl-SI" sz="1800" b="0" cap="none" spc="0" dirty="0" smtClean="0">
                <a:solidFill>
                  <a:srgbClr val="0070C0"/>
                </a:solidFill>
              </a:rPr>
              <a:t>odec </a:t>
            </a:r>
            <a:r>
              <a:rPr lang="sl-SI" sz="1800" b="0" cap="none" spc="0" dirty="0">
                <a:solidFill>
                  <a:srgbClr val="0070C0"/>
                </a:solidFill>
              </a:rPr>
              <a:t>S</a:t>
            </a:r>
            <a:r>
              <a:rPr lang="sl-SI" sz="1800" b="0" cap="none" spc="0" dirty="0" smtClean="0">
                <a:solidFill>
                  <a:srgbClr val="0070C0"/>
                </a:solidFill>
              </a:rPr>
              <a:t>oršak</a:t>
            </a:r>
            <a:r>
              <a:rPr lang="sl-SI" dirty="0" smtClean="0">
                <a:solidFill>
                  <a:srgbClr val="0070C0"/>
                </a:solidFill>
              </a:rPr>
              <a:t/>
            </a:r>
            <a:br>
              <a:rPr lang="sl-SI" dirty="0" smtClean="0">
                <a:solidFill>
                  <a:srgbClr val="0070C0"/>
                </a:solidFill>
              </a:rPr>
            </a:br>
            <a:r>
              <a:rPr lang="sl-SI" dirty="0">
                <a:solidFill>
                  <a:srgbClr val="0070C0"/>
                </a:solidFill>
              </a:rPr>
              <a:t> </a:t>
            </a:r>
            <a:br>
              <a:rPr lang="sl-SI" dirty="0">
                <a:solidFill>
                  <a:srgbClr val="0070C0"/>
                </a:solidFill>
              </a:rPr>
            </a:br>
            <a:r>
              <a:rPr lang="sl-SI" b="1" dirty="0" smtClean="0">
                <a:solidFill>
                  <a:srgbClr val="0070C0"/>
                </a:solidFill>
              </a:rPr>
              <a:t>Slovenski jezik </a:t>
            </a:r>
            <a:r>
              <a:rPr lang="sl-SI" b="1" dirty="0" smtClean="0">
                <a:solidFill>
                  <a:srgbClr val="0070C0"/>
                </a:solidFill>
              </a:rPr>
              <a:t>2</a:t>
            </a:r>
            <a:r>
              <a:rPr lang="sl-SI" b="1" dirty="0" smtClean="0">
                <a:solidFill>
                  <a:srgbClr val="0070C0"/>
                </a:solidFill>
              </a:rPr>
              <a:t/>
            </a:r>
            <a:br>
              <a:rPr lang="sl-SI" b="1" dirty="0" smtClean="0">
                <a:solidFill>
                  <a:srgbClr val="0070C0"/>
                </a:solidFill>
              </a:rPr>
            </a:br>
            <a:r>
              <a:rPr lang="sl-SI" b="1" dirty="0" smtClean="0">
                <a:solidFill>
                  <a:srgbClr val="0070C0"/>
                </a:solidFill>
              </a:rPr>
              <a:t/>
            </a:r>
            <a:br>
              <a:rPr lang="sl-SI" b="1" dirty="0" smtClean="0">
                <a:solidFill>
                  <a:srgbClr val="0070C0"/>
                </a:solidFill>
              </a:rPr>
            </a:br>
            <a:r>
              <a:rPr lang="sl-SI" dirty="0" smtClean="0"/>
              <a:t>P </a:t>
            </a:r>
            <a:r>
              <a:rPr lang="sl-SI" dirty="0" smtClean="0"/>
              <a:t>11: SJ ZUNAJ RS</a:t>
            </a:r>
            <a:r>
              <a:rPr lang="sl-SI" b="1" dirty="0" smtClean="0">
                <a:solidFill>
                  <a:srgbClr val="0070C0"/>
                </a:solidFill>
              </a:rPr>
              <a:t/>
            </a:r>
            <a:br>
              <a:rPr lang="sl-SI" b="1" dirty="0" smtClean="0">
                <a:solidFill>
                  <a:srgbClr val="0070C0"/>
                </a:solidFill>
              </a:rPr>
            </a:br>
            <a:endParaRPr lang="sl-SI" sz="2000" b="0" cap="none" dirty="0">
              <a:solidFill>
                <a:srgbClr val="0070C0"/>
              </a:solidFill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2361848" y="4965347"/>
            <a:ext cx="6801612" cy="543411"/>
          </a:xfrm>
        </p:spPr>
        <p:txBody>
          <a:bodyPr/>
          <a:lstStyle/>
          <a:p>
            <a:endParaRPr lang="sl-SI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5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IZSELJENCI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26141" y="1138517"/>
            <a:ext cx="10739718" cy="561062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sl-SI" sz="2600" dirty="0"/>
              <a:t>Koliko slovenskih izseljencev živi po svetu?</a:t>
            </a:r>
          </a:p>
          <a:p>
            <a:r>
              <a:rPr lang="sl-SI" sz="2600" dirty="0"/>
              <a:t>Kje jih je največ? </a:t>
            </a:r>
          </a:p>
          <a:p>
            <a:r>
              <a:rPr lang="sl-SI" sz="2600" dirty="0"/>
              <a:t>Kdaj so se predvsem izseljevali?</a:t>
            </a:r>
          </a:p>
          <a:p>
            <a:r>
              <a:rPr lang="sl-SI" sz="2600" dirty="0"/>
              <a:t>Zakaj so se izseljevali?</a:t>
            </a:r>
          </a:p>
          <a:p>
            <a:r>
              <a:rPr lang="sl-SI" sz="2600" dirty="0"/>
              <a:t>Ali prištevamo med slovenske izseljence samo ljudi, ki dobro govorijo slovensko? </a:t>
            </a:r>
          </a:p>
          <a:p>
            <a:r>
              <a:rPr lang="sl-SI" sz="2600" dirty="0" smtClean="0"/>
              <a:t>Pri </a:t>
            </a:r>
            <a:r>
              <a:rPr lang="sl-SI" sz="2600" dirty="0"/>
              <a:t>katerih izseljencih se slovenščina počasi izgublja ali se je že izgubila?</a:t>
            </a:r>
          </a:p>
          <a:p>
            <a:r>
              <a:rPr lang="sl-SI" sz="2600" dirty="0" smtClean="0"/>
              <a:t>V </a:t>
            </a:r>
            <a:r>
              <a:rPr lang="sl-SI" sz="2600" dirty="0"/>
              <a:t>katerih okoliščinah se v izseljenstvu še govori slovensko?</a:t>
            </a:r>
          </a:p>
          <a:p>
            <a:r>
              <a:rPr lang="sl-SI" sz="2600" dirty="0" smtClean="0"/>
              <a:t>Na </a:t>
            </a:r>
            <a:r>
              <a:rPr lang="sl-SI" sz="2600" dirty="0"/>
              <a:t>katere načine skrbijo izseljenci za ohranjanje slovenstva</a:t>
            </a:r>
            <a:r>
              <a:rPr lang="sl-SI" sz="2600" dirty="0" smtClean="0"/>
              <a:t>?</a:t>
            </a:r>
          </a:p>
          <a:p>
            <a:r>
              <a:rPr lang="sl-SI" sz="2600" dirty="0" smtClean="0"/>
              <a:t>Poznate katerega slovenskega izseljenskega književnika?</a:t>
            </a:r>
            <a:endParaRPr lang="sl-SI" sz="2600" dirty="0"/>
          </a:p>
        </p:txBody>
      </p:sp>
      <p:sp>
        <p:nvSpPr>
          <p:cNvPr id="4" name="AutoShape 2" descr="Slovenski kovan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23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10189029" y="5333126"/>
            <a:ext cx="1770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Vir: </a:t>
            </a:r>
            <a:r>
              <a:rPr lang="sl-SI" sz="1200" dirty="0" smtClean="0"/>
              <a:t>NPB 4 – izdaja s plusom, 2021, str. 16</a:t>
            </a:r>
            <a:endParaRPr lang="sl-SI" sz="1200" dirty="0"/>
          </a:p>
          <a:p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22" y="221342"/>
            <a:ext cx="9674273" cy="6415315"/>
          </a:xfrm>
        </p:spPr>
      </p:pic>
    </p:spTree>
    <p:extLst>
      <p:ext uri="{BB962C8B-B14F-4D97-AF65-F5344CB8AC3E}">
        <p14:creationId xmlns:p14="http://schemas.microsoft.com/office/powerpoint/2010/main" val="163982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ZAMEJCI IN IZSELJENCI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26141" y="1289539"/>
            <a:ext cx="10739718" cy="475957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sl-SI" sz="2600" dirty="0" smtClean="0"/>
              <a:t>Kdo so zamejci in kdo izseljenci?</a:t>
            </a:r>
          </a:p>
          <a:p>
            <a:endParaRPr lang="sl-SI" sz="2600" dirty="0" smtClean="0"/>
          </a:p>
          <a:p>
            <a:pPr lvl="0"/>
            <a:r>
              <a:rPr lang="sl-SI" sz="2600" dirty="0" smtClean="0"/>
              <a:t>V katerih </a:t>
            </a:r>
            <a:r>
              <a:rPr lang="sl-SI" sz="2600" dirty="0"/>
              <a:t>državah živijo slovenski </a:t>
            </a:r>
            <a:r>
              <a:rPr lang="sl-SI" sz="2600" dirty="0" smtClean="0"/>
              <a:t>zamejci? Zakaj </a:t>
            </a:r>
            <a:r>
              <a:rPr lang="sl-SI" sz="2600" dirty="0"/>
              <a:t>so postali državljani teh držav? </a:t>
            </a:r>
            <a:endParaRPr lang="sl-SI" sz="2600" dirty="0" smtClean="0"/>
          </a:p>
          <a:p>
            <a:pPr lvl="0"/>
            <a:endParaRPr lang="sl-SI" sz="2600" dirty="0"/>
          </a:p>
          <a:p>
            <a:pPr lvl="0"/>
            <a:r>
              <a:rPr lang="sl-SI" sz="2600" dirty="0"/>
              <a:t>Kje pa živijo slovenski </a:t>
            </a:r>
            <a:r>
              <a:rPr lang="sl-SI" sz="2600" dirty="0" smtClean="0"/>
              <a:t>izseljenci? Kako </a:t>
            </a:r>
            <a:r>
              <a:rPr lang="sl-SI" sz="2600" dirty="0"/>
              <a:t>so postali državljani teh držav</a:t>
            </a:r>
            <a:r>
              <a:rPr lang="sl-SI" sz="2600" dirty="0" smtClean="0"/>
              <a:t>?</a:t>
            </a:r>
          </a:p>
          <a:p>
            <a:pPr lvl="0"/>
            <a:endParaRPr lang="sl-SI" sz="2600" dirty="0"/>
          </a:p>
          <a:p>
            <a:pPr lvl="0"/>
            <a:r>
              <a:rPr lang="sl-SI" sz="2600" dirty="0" smtClean="0"/>
              <a:t>Ali RS skrbi za zamejce in izseljence?</a:t>
            </a:r>
          </a:p>
          <a:p>
            <a:pPr lvl="0"/>
            <a:r>
              <a:rPr lang="sl-SI" sz="2600" dirty="0" smtClean="0"/>
              <a:t>V katerem členu Ustave RS so omenjeni?</a:t>
            </a:r>
            <a:endParaRPr lang="sl-SI" sz="2600" dirty="0"/>
          </a:p>
          <a:p>
            <a:endParaRPr lang="sl-SI" sz="2600" dirty="0"/>
          </a:p>
        </p:txBody>
      </p:sp>
      <p:sp>
        <p:nvSpPr>
          <p:cNvPr id="4" name="AutoShape 2" descr="Slovenski kovan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462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ija\Documents\Marja\PEDAGOŠKA\PowerPoint\skenirane\slovenci po svetu zemljevi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415" y="178244"/>
            <a:ext cx="10393169" cy="6501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685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ZAMEJCI IN IZSELJENCI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26141" y="1138518"/>
            <a:ext cx="10739718" cy="531446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sl-SI" sz="2600" dirty="0" smtClean="0"/>
              <a:t>Ustava RS (1991)</a:t>
            </a:r>
            <a:endParaRPr lang="sl-SI" sz="2600" dirty="0"/>
          </a:p>
          <a:p>
            <a:pPr marL="0" indent="0" algn="ctr">
              <a:buNone/>
            </a:pPr>
            <a:r>
              <a:rPr lang="sl-SI" sz="2600" b="1" dirty="0">
                <a:cs typeface="Times New Roman" pitchFamily="18" charset="0"/>
              </a:rPr>
              <a:t>5. člen</a:t>
            </a:r>
          </a:p>
          <a:p>
            <a:pPr marL="0" indent="0">
              <a:buNone/>
            </a:pPr>
            <a:r>
              <a:rPr lang="sl-SI" sz="2600" dirty="0">
                <a:cs typeface="Times New Roman" pitchFamily="18" charset="0"/>
              </a:rPr>
              <a:t>Država na svojem ozemlju varuje človekove pravice in temeljne svoboščine. Varuje in zagotavlja pravice avtohtone italijanske in madžarske narodne skupnosti. Skrbi za avtohtone slovenske </a:t>
            </a:r>
            <a:r>
              <a:rPr lang="sl-SI" sz="2600" dirty="0" smtClean="0">
                <a:cs typeface="Times New Roman" pitchFamily="18" charset="0"/>
              </a:rPr>
              <a:t>narodne </a:t>
            </a:r>
            <a:r>
              <a:rPr lang="sl-SI" sz="2600" dirty="0">
                <a:cs typeface="Times New Roman" pitchFamily="18" charset="0"/>
              </a:rPr>
              <a:t>manjšine v sosednjih državah, za slovenske izseljence in zdomce ter pospešuje njihove stike z domovino. Skrbi za ohranjanje naravnega bogastva in kulturne dediščine ter ustvarja možnosti za skladen civilizacijski in kulturni razvoj Slovenije.</a:t>
            </a:r>
          </a:p>
          <a:p>
            <a:pPr marL="0" indent="0">
              <a:buNone/>
            </a:pPr>
            <a:r>
              <a:rPr lang="sl-SI" sz="2600" dirty="0">
                <a:cs typeface="Times New Roman" pitchFamily="18" charset="0"/>
              </a:rPr>
              <a:t>Slovenci brez slovenskega državljanstva lahko uživajo v Sloveniji posebne pravice in ugodnosti. Vrsto in obseg teh pravic in ugodnosti določa zakon.</a:t>
            </a:r>
          </a:p>
          <a:p>
            <a:endParaRPr lang="sl-SI" sz="2600" dirty="0"/>
          </a:p>
        </p:txBody>
      </p:sp>
      <p:sp>
        <p:nvSpPr>
          <p:cNvPr id="4" name="AutoShape 2" descr="Slovenski kovan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771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SLOVENCI V ZAMEJSTVU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10189029" y="5333126"/>
            <a:ext cx="177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Vir: </a:t>
            </a:r>
            <a:r>
              <a:rPr lang="sl-SI" sz="1200" dirty="0" smtClean="0"/>
              <a:t>NPB 4 – izdaja s plusom, 2021, str. 17</a:t>
            </a:r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5" y="156187"/>
            <a:ext cx="9822414" cy="6545625"/>
          </a:xfrm>
        </p:spPr>
      </p:pic>
    </p:spTree>
    <p:extLst>
      <p:ext uri="{BB962C8B-B14F-4D97-AF65-F5344CB8AC3E}">
        <p14:creationId xmlns:p14="http://schemas.microsoft.com/office/powerpoint/2010/main" val="83869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ZAMEJCI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26141" y="1289539"/>
            <a:ext cx="10739718" cy="498063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sl-SI" sz="2600" dirty="0"/>
              <a:t>V kateri državi živi največ slovenskih zamejcev in v kateri jih je najmanj</a:t>
            </a:r>
            <a:r>
              <a:rPr lang="sl-SI" sz="2600" dirty="0" smtClean="0"/>
              <a:t>?</a:t>
            </a:r>
          </a:p>
          <a:p>
            <a:endParaRPr lang="sl-SI" sz="2600" dirty="0"/>
          </a:p>
          <a:p>
            <a:r>
              <a:rPr lang="sl-SI" sz="2600" dirty="0"/>
              <a:t>Ali so zamejski Slovenci na območjih, na katerih živijo, avtohtoni ali priseljeni? </a:t>
            </a:r>
            <a:r>
              <a:rPr lang="sl-SI" sz="2600" dirty="0" smtClean="0"/>
              <a:t>Kaj </a:t>
            </a:r>
            <a:r>
              <a:rPr lang="sl-SI" sz="2600" dirty="0"/>
              <a:t>to pomeni? </a:t>
            </a:r>
            <a:endParaRPr lang="sl-SI" sz="2600" dirty="0" smtClean="0"/>
          </a:p>
          <a:p>
            <a:endParaRPr lang="sl-SI" sz="2600" dirty="0"/>
          </a:p>
          <a:p>
            <a:r>
              <a:rPr lang="sl-SI" sz="2600" dirty="0"/>
              <a:t>Zakaj v teh državah imenujejo zamejske Slovence manjšina</a:t>
            </a:r>
            <a:r>
              <a:rPr lang="sl-SI" sz="2600" dirty="0" smtClean="0"/>
              <a:t>?</a:t>
            </a:r>
          </a:p>
          <a:p>
            <a:endParaRPr lang="sl-SI" sz="2600" dirty="0"/>
          </a:p>
          <a:p>
            <a:r>
              <a:rPr lang="sl-SI" sz="2600" dirty="0"/>
              <a:t>Kateri krovni zakoni zagotavljajo zamejcem rabo slovenščine tudi zunaj doma?</a:t>
            </a:r>
          </a:p>
          <a:p>
            <a:endParaRPr lang="sl-SI" sz="2600" dirty="0"/>
          </a:p>
        </p:txBody>
      </p:sp>
      <p:sp>
        <p:nvSpPr>
          <p:cNvPr id="4" name="AutoShape 2" descr="Slovenski kovan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723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ZAMEJCI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26141" y="1289539"/>
            <a:ext cx="10739718" cy="525640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sz="2600" b="1" dirty="0">
                <a:cs typeface="Times New Roman" pitchFamily="18" charset="0"/>
              </a:rPr>
              <a:t>AVSTRIJSKA DRŽAVNA POGODBA (1955)</a:t>
            </a:r>
            <a:endParaRPr lang="sl-SI" sz="2600" dirty="0"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sl-SI" sz="2600" b="1" dirty="0">
                <a:cs typeface="Times New Roman" pitchFamily="18" charset="0"/>
              </a:rPr>
              <a:t>ČLEN 7</a:t>
            </a:r>
          </a:p>
          <a:p>
            <a:pPr marL="0" indent="0">
              <a:buNone/>
            </a:pPr>
            <a:r>
              <a:rPr lang="sl-SI" sz="2600" dirty="0" smtClean="0">
                <a:cs typeface="Times New Roman" pitchFamily="18" charset="0"/>
              </a:rPr>
              <a:t>Avstrijski </a:t>
            </a:r>
            <a:r>
              <a:rPr lang="sl-SI" sz="2600" dirty="0">
                <a:cs typeface="Times New Roman" pitchFamily="18" charset="0"/>
              </a:rPr>
              <a:t>državljani slovenske in hrvaške manjšine na Koroškem, Gradiščanskem in Štajerskem uživajo iste pravice pod enakimi pogoji kakor vsi drugi avstrijski državljani, vštevši pravico do lastnih organizacij, zborovanj in tiska v svojem lastnem jeziku.</a:t>
            </a:r>
          </a:p>
          <a:p>
            <a:pPr marL="0" indent="0">
              <a:buNone/>
            </a:pPr>
            <a:r>
              <a:rPr lang="sl-SI" sz="2600" dirty="0" smtClean="0">
                <a:cs typeface="Times New Roman" pitchFamily="18" charset="0"/>
              </a:rPr>
              <a:t>Avstrijski </a:t>
            </a:r>
            <a:r>
              <a:rPr lang="sl-SI" sz="2600" dirty="0">
                <a:cs typeface="Times New Roman" pitchFamily="18" charset="0"/>
              </a:rPr>
              <a:t>državljani slovenske in hrvaške manjšine na Koroškem, Gradiščanskem in Štajerskem imajo pravico do osnovnega pouka v slovenskem in hrvaškem jeziku in do sorazmernega števila lastnih srednjih šol; v tej zvezi bodo pregledani šolski učni načrti in ustanovljen bo oddelek šolske nadzorne oblasti za slovenske in hrvaške šole.</a:t>
            </a:r>
            <a:endParaRPr lang="sl-SI" sz="2600" dirty="0"/>
          </a:p>
        </p:txBody>
      </p:sp>
      <p:sp>
        <p:nvSpPr>
          <p:cNvPr id="4" name="AutoShape 2" descr="Slovenski kovan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85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ZAMEJCI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26141" y="1289539"/>
            <a:ext cx="10739718" cy="525640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600" dirty="0">
                <a:cs typeface="Times New Roman" pitchFamily="18" charset="0"/>
              </a:rPr>
              <a:t>V upravnih in sodnih okrajih Koroške, Gradiščanske in Štajerske s slovenskim, hrvaškim in mešanim prebivalstvom je slovenski ali hrvaški jezik dopuščen kot uradni jezik dodatno k nemškemu. V takih okrajih bodo označbe in napisi topografskega značaja prav tako v slovenščini in hrvaščini kakor v nemščini.</a:t>
            </a:r>
          </a:p>
          <a:p>
            <a:pPr marL="0" indent="0">
              <a:buNone/>
            </a:pPr>
            <a:r>
              <a:rPr lang="sl-SI" sz="2600" dirty="0" smtClean="0">
                <a:cs typeface="Times New Roman" pitchFamily="18" charset="0"/>
              </a:rPr>
              <a:t>Avstrijski </a:t>
            </a:r>
            <a:r>
              <a:rPr lang="sl-SI" sz="2600" dirty="0">
                <a:cs typeface="Times New Roman" pitchFamily="18" charset="0"/>
              </a:rPr>
              <a:t>državljani slovenske in hrvaške manjšine na Koroškem, Gradiščanskem in Štajerskem so udeleženi v kulturnih, upravnih in sodnih ustanovah v teh pokrajinah pod enakimi pogoji kakor drugi avstrijski državljani.</a:t>
            </a:r>
          </a:p>
          <a:p>
            <a:pPr marL="0" indent="0">
              <a:buNone/>
            </a:pPr>
            <a:r>
              <a:rPr lang="sl-SI" sz="2600" dirty="0" smtClean="0">
                <a:cs typeface="Times New Roman" pitchFamily="18" charset="0"/>
              </a:rPr>
              <a:t>Dejavnost </a:t>
            </a:r>
            <a:r>
              <a:rPr lang="sl-SI" sz="2600" dirty="0">
                <a:cs typeface="Times New Roman" pitchFamily="18" charset="0"/>
              </a:rPr>
              <a:t>organizacij, ki merijo na to, da odvzamejo hrvaškemu ali slovenskemu prebivalstvu njegov značaj in pravice kot manjšine, se mora prepovedati.</a:t>
            </a:r>
            <a:endParaRPr lang="sl-SI" sz="2600" dirty="0">
              <a:cs typeface="Times New Roman" pitchFamily="18" charset="0"/>
            </a:endParaRPr>
          </a:p>
        </p:txBody>
      </p:sp>
      <p:sp>
        <p:nvSpPr>
          <p:cNvPr id="4" name="AutoShape 2" descr="Slovenski kovan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126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ZAMEJCI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26141" y="1138518"/>
            <a:ext cx="10739718" cy="487039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sl-SI" sz="2600" dirty="0"/>
              <a:t>Zakon o globalni zaščiti slovenske manjšine v Italiji (2001</a:t>
            </a:r>
            <a:r>
              <a:rPr lang="sl-SI" sz="2600" dirty="0" smtClean="0"/>
              <a:t>)</a:t>
            </a:r>
          </a:p>
          <a:p>
            <a:pPr lvl="0"/>
            <a:r>
              <a:rPr lang="sl-SI" sz="2600" dirty="0" smtClean="0"/>
              <a:t>Sporazum </a:t>
            </a:r>
            <a:r>
              <a:rPr lang="sl-SI" sz="2600" dirty="0"/>
              <a:t>o zagotavljanju posebnih pravic madžarske narodne skupnosti v Republiki Sloveniji in slovenske narodne manjšine v Republiki Madžarski (1992</a:t>
            </a:r>
            <a:r>
              <a:rPr lang="sl-SI" sz="2600" dirty="0" smtClean="0"/>
              <a:t>)</a:t>
            </a:r>
          </a:p>
          <a:p>
            <a:pPr lvl="0"/>
            <a:r>
              <a:rPr lang="sl-SI" sz="2600" dirty="0" smtClean="0"/>
              <a:t>Kaj </a:t>
            </a:r>
            <a:r>
              <a:rPr lang="sl-SI" sz="2600" dirty="0"/>
              <a:t>so javne priče obstoja slovenske manjšine v Italiji, Avstriji in na Madžarskem?</a:t>
            </a:r>
          </a:p>
          <a:p>
            <a:pPr lvl="0"/>
            <a:r>
              <a:rPr lang="sl-SI" sz="2600" dirty="0"/>
              <a:t>Katere ustanove v zamejstvu poslujejo samo slovensko?</a:t>
            </a:r>
          </a:p>
          <a:p>
            <a:pPr lvl="0"/>
            <a:r>
              <a:rPr lang="sl-SI" sz="2600" dirty="0"/>
              <a:t>Ali imajo slovenski zamejci tudi svoje (slovenske) časopise in revije, radijske in televizijske postaje?</a:t>
            </a:r>
          </a:p>
          <a:p>
            <a:r>
              <a:rPr lang="sl-SI" sz="2600" dirty="0"/>
              <a:t>Poznate katerega slovenskega zamejskega književnika?</a:t>
            </a:r>
          </a:p>
          <a:p>
            <a:pPr marL="0" lvl="0" indent="0">
              <a:buNone/>
            </a:pPr>
            <a:endParaRPr lang="sl-SI" sz="2600" dirty="0"/>
          </a:p>
          <a:p>
            <a:pPr marL="0" indent="0" algn="ctr">
              <a:buNone/>
            </a:pPr>
            <a:endParaRPr lang="sl-SI" sz="2600" dirty="0"/>
          </a:p>
        </p:txBody>
      </p:sp>
      <p:sp>
        <p:nvSpPr>
          <p:cNvPr id="4" name="AutoShape 2" descr="Slovenski kovan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19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Modro topl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Paket</Template>
  <TotalTime>9444</TotalTime>
  <Words>627</Words>
  <Application>Microsoft Office PowerPoint</Application>
  <PresentationFormat>Širokozaslonsko</PresentationFormat>
  <Paragraphs>60</Paragraphs>
  <Slides>11</Slides>
  <Notes>8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Times New Roman</vt:lpstr>
      <vt:lpstr>Parcel</vt:lpstr>
      <vt:lpstr>Doc. dr. Lara Godec Soršak   Slovenski jezik 2  P 11: SJ ZUNAJ RS </vt:lpstr>
      <vt:lpstr>ZAMEJCI IN IZSELJENCI</vt:lpstr>
      <vt:lpstr>PowerPointova predstavitev</vt:lpstr>
      <vt:lpstr>ZAMEJCI IN IZSELJENCI</vt:lpstr>
      <vt:lpstr>SLOVENCI V ZAMEJSTVU</vt:lpstr>
      <vt:lpstr>ZAMEJCI</vt:lpstr>
      <vt:lpstr>ZAMEJCI</vt:lpstr>
      <vt:lpstr>ZAMEJCI</vt:lpstr>
      <vt:lpstr>ZAMEJCI</vt:lpstr>
      <vt:lpstr>IZSELJENCI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Lara</dc:creator>
  <cp:lastModifiedBy>Lara Soršak</cp:lastModifiedBy>
  <cp:revision>338</cp:revision>
  <dcterms:created xsi:type="dcterms:W3CDTF">2019-04-12T07:35:48Z</dcterms:created>
  <dcterms:modified xsi:type="dcterms:W3CDTF">2024-01-07T12:02:08Z</dcterms:modified>
</cp:coreProperties>
</file>