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6858000" cx="12192000"/>
  <p:notesSz cx="6858000" cy="9144000"/>
  <p:embeddedFontLst>
    <p:embeddedFont>
      <p:font typeface="Quattrocento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5" roundtripDataSignature="AMtx7mgG6HJXLQ/qpfzQi0lZf5N1wa+z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QuattrocentoSans-regular.fntdata"/><Relationship Id="rId50" Type="http://schemas.openxmlformats.org/officeDocument/2006/relationships/slide" Target="slides/slide46.xml"/><Relationship Id="rId53" Type="http://schemas.openxmlformats.org/officeDocument/2006/relationships/font" Target="fonts/QuattrocentoSans-italic.fntdata"/><Relationship Id="rId52" Type="http://schemas.openxmlformats.org/officeDocument/2006/relationships/font" Target="fonts/QuattrocentoSans-bold.fntdata"/><Relationship Id="rId11" Type="http://schemas.openxmlformats.org/officeDocument/2006/relationships/slide" Target="slides/slide7.xml"/><Relationship Id="rId55" Type="http://customschemas.google.com/relationships/presentationmetadata" Target="metadata"/><Relationship Id="rId10" Type="http://schemas.openxmlformats.org/officeDocument/2006/relationships/slide" Target="slides/slide6.xml"/><Relationship Id="rId54" Type="http://schemas.openxmlformats.org/officeDocument/2006/relationships/font" Target="fonts/Quattrocento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l-SI"/>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l-SI"/>
              <a:t>LED na sliki je RUMENA!</a:t>
            </a:r>
            <a:endParaRPr/>
          </a:p>
          <a:p>
            <a:pPr indent="-228600" lvl="0" marL="457200" marR="0" rtl="0" algn="l">
              <a:lnSpc>
                <a:spcPct val="100000"/>
              </a:lnSpc>
              <a:spcBef>
                <a:spcPts val="0"/>
              </a:spcBef>
              <a:spcAft>
                <a:spcPts val="0"/>
              </a:spcAft>
              <a:buSzPts val="1400"/>
              <a:buNone/>
            </a:pPr>
            <a:r>
              <a:rPr lang="sl-SI"/>
              <a:t>Instrument je priključen napačno – na 10A območje! Zato kaže narobe – 0.09 mA</a:t>
            </a:r>
            <a:endParaRPr/>
          </a:p>
        </p:txBody>
      </p:sp>
      <p:sp>
        <p:nvSpPr>
          <p:cNvPr id="176" name="Google Shape;17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sl-SI"/>
              <a:t>Pri tej vaji zamenjajo upore za različne (večje in manjše vrednosti). </a:t>
            </a:r>
            <a:endParaRPr/>
          </a:p>
          <a:p>
            <a:pPr indent="-228600" lvl="0" marL="457200" marR="0" rtl="0" algn="l">
              <a:lnSpc>
                <a:spcPct val="100000"/>
              </a:lnSpc>
              <a:spcBef>
                <a:spcPts val="0"/>
              </a:spcBef>
              <a:spcAft>
                <a:spcPts val="0"/>
              </a:spcAft>
              <a:buSzPts val="1400"/>
              <a:buNone/>
            </a:pPr>
            <a:r>
              <a:rPr lang="sl-SI"/>
              <a:t>(npr. 390E, 10k, 100k, ...)</a:t>
            </a:r>
            <a:endParaRPr/>
          </a:p>
          <a:p>
            <a:pPr indent="-228600" lvl="0" marL="457200" marR="0" rtl="0" algn="l">
              <a:lnSpc>
                <a:spcPct val="100000"/>
              </a:lnSpc>
              <a:spcBef>
                <a:spcPts val="0"/>
              </a:spcBef>
              <a:spcAft>
                <a:spcPts val="0"/>
              </a:spcAft>
              <a:buSzPts val="1400"/>
              <a:buNone/>
            </a:pPr>
            <a:r>
              <a:rPr lang="sl-SI"/>
              <a:t>Nastja naj pove, da je za LED diodo pri 9V priporočljiv upor 1k.</a:t>
            </a:r>
            <a:endParaRPr/>
          </a:p>
          <a:p>
            <a:pPr indent="-228600" lvl="0" marL="457200" marR="0" rtl="0" algn="l">
              <a:lnSpc>
                <a:spcPct val="100000"/>
              </a:lnSpc>
              <a:spcBef>
                <a:spcPts val="0"/>
              </a:spcBef>
              <a:spcAft>
                <a:spcPts val="0"/>
              </a:spcAft>
              <a:buSzPts val="1400"/>
              <a:buNone/>
            </a:pPr>
            <a:r>
              <a:rPr lang="sl-SI"/>
              <a:t>Pri demonstraciji linka povečuješ in zmanjšuješ upornost.</a:t>
            </a:r>
            <a:endParaRPr/>
          </a:p>
        </p:txBody>
      </p:sp>
      <p:sp>
        <p:nvSpPr>
          <p:cNvPr id="190" name="Google Shape;19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sl-SI"/>
              <a:t>Napiši na ekran nastavljeno napetost in tok!!</a:t>
            </a:r>
            <a:endParaRPr/>
          </a:p>
        </p:txBody>
      </p:sp>
      <p:sp>
        <p:nvSpPr>
          <p:cNvPr id="197" name="Google Shape;19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sl-SI"/>
              <a:t>Pri tej vaji spoznajo, da je pomembno kako obrnemo napetost na LED diodi, saj bo svetila vedno samo ena.</a:t>
            </a:r>
            <a:endParaRPr/>
          </a:p>
          <a:p>
            <a:pPr indent="-228600" lvl="0" marL="457200" marR="0" rtl="0" algn="l">
              <a:lnSpc>
                <a:spcPct val="100000"/>
              </a:lnSpc>
              <a:spcBef>
                <a:spcPts val="0"/>
              </a:spcBef>
              <a:spcAft>
                <a:spcPts val="0"/>
              </a:spcAft>
              <a:buSzPts val="1400"/>
              <a:buNone/>
            </a:pPr>
            <a:r>
              <a:rPr lang="sl-SI"/>
              <a:t>Ko bodo obrnili napajalne kable na priključnih kablih bo svetila druga.</a:t>
            </a:r>
            <a:endParaRPr/>
          </a:p>
          <a:p>
            <a:pPr indent="-228600" lvl="0" marL="457200" marR="0" rtl="0" algn="l">
              <a:lnSpc>
                <a:spcPct val="100000"/>
              </a:lnSpc>
              <a:spcBef>
                <a:spcPts val="0"/>
              </a:spcBef>
              <a:spcAft>
                <a:spcPts val="0"/>
              </a:spcAft>
              <a:buSzPts val="1400"/>
              <a:buNone/>
            </a:pPr>
            <a:r>
              <a:rPr lang="sl-SI"/>
              <a:t>Tukaj morajo učenci paziti, da ne naredijo na vezju kratkega stika pri obračanju.</a:t>
            </a:r>
            <a:endParaRPr/>
          </a:p>
          <a:p>
            <a:pPr indent="-228600" lvl="0" marL="457200" marR="0" rtl="0" algn="l">
              <a:lnSpc>
                <a:spcPct val="100000"/>
              </a:lnSpc>
              <a:spcBef>
                <a:spcPts val="0"/>
              </a:spcBef>
              <a:spcAft>
                <a:spcPts val="0"/>
              </a:spcAft>
              <a:buSzPts val="1400"/>
              <a:buNone/>
            </a:pPr>
            <a:r>
              <a:rPr lang="sl-SI"/>
              <a:t>Pri demonstraciji linka se obrača napajalni vir.</a:t>
            </a:r>
            <a:endParaRPr/>
          </a:p>
        </p:txBody>
      </p:sp>
      <p:sp>
        <p:nvSpPr>
          <p:cNvPr id="226" name="Google Shape;22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sl-SI"/>
              <a:t>V sklop te in naslednje vaje spoznajo razliko med stikalo in tipko.</a:t>
            </a:r>
            <a:endParaRPr/>
          </a:p>
          <a:p>
            <a:pPr indent="-228600" lvl="0" marL="457200" marR="0" rtl="0" algn="l">
              <a:lnSpc>
                <a:spcPct val="100000"/>
              </a:lnSpc>
              <a:spcBef>
                <a:spcPts val="0"/>
              </a:spcBef>
              <a:spcAft>
                <a:spcPts val="0"/>
              </a:spcAft>
              <a:buSzPts val="1400"/>
              <a:buNone/>
            </a:pPr>
            <a:r>
              <a:rPr lang="sl-SI"/>
              <a:t>Tipko je potrebno ves čas držati, da je tokokrog sklenjen</a:t>
            </a:r>
            <a:endParaRPr/>
          </a:p>
        </p:txBody>
      </p:sp>
      <p:sp>
        <p:nvSpPr>
          <p:cNvPr id="261" name="Google Shape;26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sl-SI"/>
              <a:t>Tukaj se pokaže, da lahko tok do LED diode priteče po eni poti ali drugi poti, ali pa po obeh.</a:t>
            </a:r>
            <a:endParaRPr/>
          </a:p>
        </p:txBody>
      </p:sp>
      <p:sp>
        <p:nvSpPr>
          <p:cNvPr id="296" name="Google Shape;29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sl-SI"/>
              <a:t>Medtem ko je bilo potrebno tipko držati, da je LED dioda svetila, je stikalo potrebno le prestaviti v pravilno pozicijo in LED dioda ves čas sveti.</a:t>
            </a:r>
            <a:endParaRPr/>
          </a:p>
        </p:txBody>
      </p:sp>
      <p:sp>
        <p:nvSpPr>
          <p:cNvPr id="329" name="Google Shape;32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sl-SI"/>
              <a:t>Enak princip vaje kot vezava dveh diod anti-paralelno.</a:t>
            </a:r>
            <a:endParaRPr/>
          </a:p>
          <a:p>
            <a:pPr indent="-228600" lvl="0" marL="457200" marR="0" rtl="0" algn="l">
              <a:lnSpc>
                <a:spcPct val="100000"/>
              </a:lnSpc>
              <a:spcBef>
                <a:spcPts val="0"/>
              </a:spcBef>
              <a:spcAft>
                <a:spcPts val="0"/>
              </a:spcAft>
              <a:buSzPts val="1400"/>
              <a:buNone/>
            </a:pPr>
            <a:r>
              <a:rPr lang="sl-SI"/>
              <a:t>Le da tukaj uporabljajo navadno diodo, da se spoznajo tudi z njo.</a:t>
            </a:r>
            <a:endParaRPr/>
          </a:p>
          <a:p>
            <a:pPr indent="-228600" lvl="0" marL="457200" marR="0" rtl="0" algn="l">
              <a:lnSpc>
                <a:spcPct val="100000"/>
              </a:lnSpc>
              <a:spcBef>
                <a:spcPts val="0"/>
              </a:spcBef>
              <a:spcAft>
                <a:spcPts val="0"/>
              </a:spcAft>
              <a:buSzPts val="1400"/>
              <a:buNone/>
            </a:pPr>
            <a:r>
              <a:rPr lang="sl-SI"/>
              <a:t>Ko bodo diodo obrnili v pravo smer, bo LED dioda svetila.</a:t>
            </a:r>
            <a:endParaRPr/>
          </a:p>
        </p:txBody>
      </p:sp>
      <p:sp>
        <p:nvSpPr>
          <p:cNvPr id="368" name="Google Shape;36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sl-SI"/>
              <a:t>To je zadnja vezava v sklopu prve zgodbice.</a:t>
            </a:r>
            <a:endParaRPr/>
          </a:p>
          <a:p>
            <a:pPr indent="-228600" lvl="0" marL="457200" marR="0" rtl="0" algn="l">
              <a:lnSpc>
                <a:spcPct val="100000"/>
              </a:lnSpc>
              <a:spcBef>
                <a:spcPts val="0"/>
              </a:spcBef>
              <a:spcAft>
                <a:spcPts val="0"/>
              </a:spcAft>
              <a:buSzPts val="1400"/>
              <a:buNone/>
            </a:pPr>
            <a:r>
              <a:rPr lang="sl-SI"/>
              <a:t>Namen tega vezja je prikaz, da je možno sestaviti vezavo, kjer ni pomembno kako priključiš napajalne kable, LED dioda bo svetila v vsakem primeru.</a:t>
            </a:r>
            <a:endParaRPr/>
          </a:p>
          <a:p>
            <a:pPr indent="-228600" lvl="0" marL="457200" marR="0" rtl="0" algn="l">
              <a:lnSpc>
                <a:spcPct val="100000"/>
              </a:lnSpc>
              <a:spcBef>
                <a:spcPts val="0"/>
              </a:spcBef>
              <a:spcAft>
                <a:spcPts val="0"/>
              </a:spcAft>
              <a:buSzPts val="1400"/>
              <a:buNone/>
            </a:pPr>
            <a:r>
              <a:rPr lang="sl-SI"/>
              <a:t>Tukaj morajo učenci paziti, da ne naredijo na vezju kratkega stika pri obračanju napajalnik kablov, priporočljiv odklop napajalnika.</a:t>
            </a:r>
            <a:endParaRPr/>
          </a:p>
          <a:p>
            <a:pPr indent="-228600" lvl="0" marL="457200" marR="0" rtl="0" algn="l">
              <a:lnSpc>
                <a:spcPct val="100000"/>
              </a:lnSpc>
              <a:spcBef>
                <a:spcPts val="0"/>
              </a:spcBef>
              <a:spcAft>
                <a:spcPts val="0"/>
              </a:spcAft>
              <a:buSzPts val="1400"/>
              <a:buNone/>
            </a:pPr>
            <a:r>
              <a:rPr lang="sl-SI"/>
              <a:t>Pri demonstraciji linka morajo obrniti napajalnik.</a:t>
            </a:r>
            <a:endParaRPr/>
          </a:p>
          <a:p>
            <a:pPr indent="-228600" lvl="0" marL="457200" marR="0" rtl="0" algn="l">
              <a:lnSpc>
                <a:spcPct val="100000"/>
              </a:lnSpc>
              <a:spcBef>
                <a:spcPts val="0"/>
              </a:spcBef>
              <a:spcAft>
                <a:spcPts val="0"/>
              </a:spcAft>
              <a:buSzPts val="1400"/>
              <a:buNone/>
            </a:pPr>
            <a:r>
              <a:t/>
            </a:r>
            <a:endParaRPr/>
          </a:p>
        </p:txBody>
      </p:sp>
      <p:sp>
        <p:nvSpPr>
          <p:cNvPr id="403" name="Google Shape;40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sl-SI"/>
              <a:t>Pri tej vaji zmanjšujejo napetost na napajalniku, da vidijo kdaj LED dioda ugasne.</a:t>
            </a:r>
            <a:endParaRPr/>
          </a:p>
          <a:p>
            <a:pPr indent="-228600" lvl="0" marL="457200" marR="0" rtl="0" algn="l">
              <a:lnSpc>
                <a:spcPct val="100000"/>
              </a:lnSpc>
              <a:spcBef>
                <a:spcPts val="0"/>
              </a:spcBef>
              <a:spcAft>
                <a:spcPts val="0"/>
              </a:spcAft>
              <a:buSzPts val="1400"/>
              <a:buNone/>
            </a:pPr>
            <a:r>
              <a:rPr lang="sl-SI"/>
              <a:t>Multimeter v ampermeter načinu (območje do 10A)</a:t>
            </a:r>
            <a:endParaRPr/>
          </a:p>
          <a:p>
            <a:pPr indent="-228600" lvl="0" marL="457200" marR="0" rtl="0" algn="l">
              <a:lnSpc>
                <a:spcPct val="100000"/>
              </a:lnSpc>
              <a:spcBef>
                <a:spcPts val="0"/>
              </a:spcBef>
              <a:spcAft>
                <a:spcPts val="0"/>
              </a:spcAft>
              <a:buSzPts val="1400"/>
              <a:buNone/>
            </a:pPr>
            <a:r>
              <a:rPr lang="sl-SI"/>
              <a:t>Pri vezavi začnite tako, da bo napetost 3V, tokovna omejitev pa naj bo 0A in jo postopoma dvigujte, bodite pozorni, da ne presežete 20mA. VSE TO NASTAVITE PREDEN PRIŽGETE NAPAJALNIK.</a:t>
            </a:r>
            <a:endParaRPr/>
          </a:p>
          <a:p>
            <a:pPr indent="-228600" lvl="0" marL="457200" marR="0" rtl="0" algn="l">
              <a:lnSpc>
                <a:spcPct val="100000"/>
              </a:lnSpc>
              <a:spcBef>
                <a:spcPts val="0"/>
              </a:spcBef>
              <a:spcAft>
                <a:spcPts val="0"/>
              </a:spcAft>
              <a:buSzPts val="1400"/>
              <a:buNone/>
            </a:pPr>
            <a:r>
              <a:rPr lang="sl-SI"/>
              <a:t>Daj naslov in hyperlink direkten url!!</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Clr>
                <a:srgbClr val="000000"/>
              </a:buClr>
              <a:buSzPts val="1400"/>
              <a:buFont typeface="Arial"/>
              <a:buNone/>
            </a:pPr>
            <a:r>
              <a:rPr lang="sl-SI" sz="1800">
                <a:latin typeface="Quattrocento Sans"/>
                <a:ea typeface="Quattrocento Sans"/>
                <a:cs typeface="Quattrocento Sans"/>
                <a:sym typeface="Quattrocento Sans"/>
              </a:rPr>
              <a:t>A lahko skriješ errorje v altiumu? Lahko tudi tako, da se kopira vektorsko, ne pa screen capture.</a:t>
            </a:r>
            <a:endParaRPr sz="1800">
              <a:latin typeface="Quattrocento Sans"/>
              <a:ea typeface="Quattrocento Sans"/>
              <a:cs typeface="Quattrocento Sans"/>
              <a:sym typeface="Quattrocento Sans"/>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Quattrocento Sans"/>
              <a:ea typeface="Quattrocento Sans"/>
              <a:cs typeface="Quattrocento Sans"/>
              <a:sym typeface="Quattrocento Sans"/>
            </a:endParaRPr>
          </a:p>
          <a:p>
            <a:pPr indent="-228600" lvl="0" marL="457200" marR="0" rtl="0" algn="l">
              <a:lnSpc>
                <a:spcPct val="100000"/>
              </a:lnSpc>
              <a:spcBef>
                <a:spcPts val="0"/>
              </a:spcBef>
              <a:spcAft>
                <a:spcPts val="0"/>
              </a:spcAft>
              <a:buClr>
                <a:srgbClr val="000000"/>
              </a:buClr>
              <a:buSzPts val="1400"/>
              <a:buFont typeface="Arial"/>
              <a:buNone/>
            </a:pPr>
            <a:r>
              <a:rPr lang="sl-SI" sz="1800">
                <a:latin typeface="Quattrocento Sans"/>
                <a:ea typeface="Quattrocento Sans"/>
                <a:cs typeface="Quattrocento Sans"/>
                <a:sym typeface="Quattrocento Sans"/>
              </a:rPr>
              <a:t>Nujno je treba nastavit tokovno omejitev na napajalniku! Lahko tako, da se </a:t>
            </a:r>
            <a:endParaRPr sz="1800">
              <a:latin typeface="Quattrocento Sans"/>
              <a:ea typeface="Quattrocento Sans"/>
              <a:cs typeface="Quattrocento Sans"/>
              <a:sym typeface="Quattrocento Sans"/>
            </a:endParaRPr>
          </a:p>
          <a:p>
            <a:pPr indent="-285750" lvl="0" marL="514350" marR="0" rtl="0" algn="l">
              <a:lnSpc>
                <a:spcPct val="100000"/>
              </a:lnSpc>
              <a:spcBef>
                <a:spcPts val="0"/>
              </a:spcBef>
              <a:spcAft>
                <a:spcPts val="0"/>
              </a:spcAft>
              <a:buClr>
                <a:srgbClr val="000000"/>
              </a:buClr>
              <a:buSzPts val="1400"/>
              <a:buFont typeface="Quattrocento Sans"/>
              <a:buChar char="-"/>
            </a:pPr>
            <a:r>
              <a:rPr lang="sl-SI" sz="1800">
                <a:latin typeface="Quattrocento Sans"/>
                <a:ea typeface="Quattrocento Sans"/>
                <a:cs typeface="Quattrocento Sans"/>
                <a:sym typeface="Quattrocento Sans"/>
              </a:rPr>
              <a:t>nastavi najprej omejitev na 0 in napetost na 3V ali ustrezno več glede na uporabljeno diodo</a:t>
            </a:r>
            <a:endParaRPr sz="1800">
              <a:latin typeface="Quattrocento Sans"/>
              <a:ea typeface="Quattrocento Sans"/>
              <a:cs typeface="Quattrocento Sans"/>
              <a:sym typeface="Quattrocento Sans"/>
            </a:endParaRPr>
          </a:p>
          <a:p>
            <a:pPr indent="-285750" lvl="0" marL="514350" marR="0" rtl="0" algn="l">
              <a:lnSpc>
                <a:spcPct val="100000"/>
              </a:lnSpc>
              <a:spcBef>
                <a:spcPts val="0"/>
              </a:spcBef>
              <a:spcAft>
                <a:spcPts val="0"/>
              </a:spcAft>
              <a:buClr>
                <a:srgbClr val="000000"/>
              </a:buClr>
              <a:buSzPts val="1400"/>
              <a:buFont typeface="Quattrocento Sans"/>
              <a:buChar char="-"/>
            </a:pPr>
            <a:r>
              <a:rPr lang="sl-SI" sz="1800">
                <a:latin typeface="Quattrocento Sans"/>
                <a:ea typeface="Quattrocento Sans"/>
                <a:cs typeface="Quattrocento Sans"/>
                <a:sym typeface="Quattrocento Sans"/>
              </a:rPr>
              <a:t>in potem počasi povečuje tokovno limito, meri tok in opazuje ledico</a:t>
            </a:r>
            <a:endParaRPr sz="1800">
              <a:latin typeface="Quattrocento Sans"/>
              <a:ea typeface="Quattrocento Sans"/>
              <a:cs typeface="Quattrocento Sans"/>
              <a:sym typeface="Quattrocento Sans"/>
            </a:endParaRPr>
          </a:p>
          <a:p>
            <a:pPr indent="-285750" lvl="0" marL="514350" marR="0" rtl="0" algn="l">
              <a:lnSpc>
                <a:spcPct val="100000"/>
              </a:lnSpc>
              <a:spcBef>
                <a:spcPts val="0"/>
              </a:spcBef>
              <a:spcAft>
                <a:spcPts val="0"/>
              </a:spcAft>
              <a:buClr>
                <a:srgbClr val="000000"/>
              </a:buClr>
              <a:buSzPts val="1400"/>
              <a:buFont typeface="Quattrocento Sans"/>
              <a:buChar char="-"/>
            </a:pPr>
            <a:r>
              <a:rPr lang="sl-SI" sz="1800">
                <a:latin typeface="Quattrocento Sans"/>
                <a:ea typeface="Quattrocento Sans"/>
                <a:cs typeface="Quattrocento Sans"/>
                <a:sym typeface="Quattrocento Sans"/>
              </a:rPr>
              <a:t>Tok naj ne preseže 20 mA!!!</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Arial"/>
              <a:ea typeface="Arial"/>
              <a:cs typeface="Arial"/>
              <a:sym typeface="Arial"/>
            </a:endParaRPr>
          </a:p>
        </p:txBody>
      </p:sp>
      <p:sp>
        <p:nvSpPr>
          <p:cNvPr id="152" name="Google Shape;15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514350" marR="0" rtl="0" algn="l">
              <a:lnSpc>
                <a:spcPct val="100000"/>
              </a:lnSpc>
              <a:spcBef>
                <a:spcPts val="0"/>
              </a:spcBef>
              <a:spcAft>
                <a:spcPts val="0"/>
              </a:spcAft>
              <a:buClr>
                <a:srgbClr val="000000"/>
              </a:buClr>
              <a:buSzPts val="1400"/>
              <a:buFont typeface="Quattrocento Sans"/>
              <a:buChar char="-"/>
            </a:pPr>
            <a:r>
              <a:rPr lang="sl-SI" sz="1800">
                <a:latin typeface="Quattrocento Sans"/>
                <a:ea typeface="Quattrocento Sans"/>
                <a:cs typeface="Quattrocento Sans"/>
                <a:sym typeface="Quattrocento Sans"/>
              </a:rPr>
              <a:t>Nastavljeno napetost in tok je treba napisat na ekran na vseh slikcah spodaj!</a:t>
            </a:r>
            <a:endParaRPr/>
          </a:p>
          <a:p>
            <a:pPr indent="-285750" lvl="0" marL="514350" marR="0" rtl="0" algn="l">
              <a:lnSpc>
                <a:spcPct val="100000"/>
              </a:lnSpc>
              <a:spcBef>
                <a:spcPts val="0"/>
              </a:spcBef>
              <a:spcAft>
                <a:spcPts val="0"/>
              </a:spcAft>
              <a:buClr>
                <a:srgbClr val="000000"/>
              </a:buClr>
              <a:buSzPts val="1400"/>
              <a:buFont typeface="Quattrocento Sans"/>
              <a:buChar char="-"/>
            </a:pPr>
            <a:r>
              <a:rPr lang="sl-SI" sz="1800">
                <a:latin typeface="Quattrocento Sans"/>
                <a:ea typeface="Quattrocento Sans"/>
                <a:cs typeface="Quattrocento Sans"/>
                <a:sym typeface="Quattrocento Sans"/>
              </a:rPr>
              <a:t>Položaj gumba pri multimetru mora ustrezati dejanskem položaju za meritev toka. Glede na položaj se ob izbirnem gumbu napiše napis izbranega položaja gumba.</a:t>
            </a:r>
            <a:endParaRPr/>
          </a:p>
          <a:p>
            <a:pPr indent="-196850" lvl="0" marL="514350" marR="0" rtl="0" algn="l">
              <a:lnSpc>
                <a:spcPct val="100000"/>
              </a:lnSpc>
              <a:spcBef>
                <a:spcPts val="0"/>
              </a:spcBef>
              <a:spcAft>
                <a:spcPts val="0"/>
              </a:spcAft>
              <a:buClr>
                <a:srgbClr val="000000"/>
              </a:buClr>
              <a:buSzPts val="1400"/>
              <a:buFont typeface="Calibri"/>
              <a:buNone/>
            </a:pPr>
            <a:r>
              <a:t/>
            </a:r>
            <a:endParaRPr sz="1800">
              <a:latin typeface="Quattrocento Sans"/>
              <a:ea typeface="Quattrocento Sans"/>
              <a:cs typeface="Quattrocento Sans"/>
              <a:sym typeface="Quattrocento Sans"/>
            </a:endParaRPr>
          </a:p>
          <a:p>
            <a:pPr indent="-285750" lvl="0" marL="514350" marR="0" rtl="0" algn="l">
              <a:lnSpc>
                <a:spcPct val="100000"/>
              </a:lnSpc>
              <a:spcBef>
                <a:spcPts val="0"/>
              </a:spcBef>
              <a:spcAft>
                <a:spcPts val="0"/>
              </a:spcAft>
              <a:buClr>
                <a:srgbClr val="000000"/>
              </a:buClr>
              <a:buSzPts val="1400"/>
              <a:buFont typeface="Calibri"/>
              <a:buChar char="-"/>
            </a:pPr>
            <a:r>
              <a:rPr lang="sl-SI" sz="1800"/>
              <a:t>Instrument je priključen napačno – na 10A območje!</a:t>
            </a:r>
            <a:endParaRPr sz="1800"/>
          </a:p>
          <a:p>
            <a:pPr indent="0" lvl="0" marL="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SzPts val="1800"/>
              <a:buChar char="-"/>
            </a:pPr>
            <a:r>
              <a:rPr lang="sl-SI" sz="1800"/>
              <a:t>Tukaj pokaži shemo in ilustracijo hkrati, v nadaljevanju bodo odkrivali sami kako se povezuje, pomoč po potrebi.</a:t>
            </a:r>
            <a:endParaRPr sz="1800"/>
          </a:p>
        </p:txBody>
      </p:sp>
      <p:sp>
        <p:nvSpPr>
          <p:cNvPr id="159" name="Google Shape;15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l-SI"/>
              <a:t>LED na sliki je RUMENA!</a:t>
            </a:r>
            <a:endParaRPr/>
          </a:p>
          <a:p>
            <a:pPr indent="-228600" lvl="0" marL="457200" marR="0" rtl="0" algn="l">
              <a:lnSpc>
                <a:spcPct val="100000"/>
              </a:lnSpc>
              <a:spcBef>
                <a:spcPts val="0"/>
              </a:spcBef>
              <a:spcAft>
                <a:spcPts val="0"/>
              </a:spcAft>
              <a:buClr>
                <a:srgbClr val="000000"/>
              </a:buClr>
              <a:buSzPts val="1400"/>
              <a:buFont typeface="Arial"/>
              <a:buNone/>
            </a:pPr>
            <a:r>
              <a:rPr lang="sl-SI"/>
              <a:t>Instrument je priključen napačno – na 10A območje! Zato kaže narobe – 0.09 mA</a:t>
            </a:r>
            <a:endParaRPr/>
          </a:p>
          <a:p>
            <a:pPr indent="-228600" lvl="0" marL="457200" marR="0" rtl="0" algn="l">
              <a:lnSpc>
                <a:spcPct val="100000"/>
              </a:lnSpc>
              <a:spcBef>
                <a:spcPts val="0"/>
              </a:spcBef>
              <a:spcAft>
                <a:spcPts val="0"/>
              </a:spcAft>
              <a:buSzPts val="1400"/>
              <a:buNone/>
            </a:pPr>
            <a:r>
              <a:t/>
            </a:r>
            <a:endParaRPr/>
          </a:p>
        </p:txBody>
      </p:sp>
      <p:sp>
        <p:nvSpPr>
          <p:cNvPr id="168" name="Google Shape;16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ni diapozitiv" type="title">
  <p:cSld name="TITLE">
    <p:spTree>
      <p:nvGrpSpPr>
        <p:cNvPr id="15" name="Shape 15"/>
        <p:cNvGrpSpPr/>
        <p:nvPr/>
      </p:nvGrpSpPr>
      <p:grpSpPr>
        <a:xfrm>
          <a:off x="0" y="0"/>
          <a:ext cx="0" cy="0"/>
          <a:chOff x="0" y="0"/>
          <a:chExt cx="0" cy="0"/>
        </a:xfrm>
      </p:grpSpPr>
      <p:sp>
        <p:nvSpPr>
          <p:cNvPr id="16" name="Google Shape;16;p3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n navpično besedilo" type="vertTx">
  <p:cSld name="VERTICAL_TEXT">
    <p:spTree>
      <p:nvGrpSpPr>
        <p:cNvPr id="96" name="Shape 96"/>
        <p:cNvGrpSpPr/>
        <p:nvPr/>
      </p:nvGrpSpPr>
      <p:grpSpPr>
        <a:xfrm>
          <a:off x="0" y="0"/>
          <a:ext cx="0" cy="0"/>
          <a:chOff x="0" y="0"/>
          <a:chExt cx="0" cy="0"/>
        </a:xfrm>
      </p:grpSpPr>
      <p:sp>
        <p:nvSpPr>
          <p:cNvPr id="97" name="Google Shape;97;p48"/>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102" name="Google Shape;102;p48"/>
          <p:cNvGrpSpPr/>
          <p:nvPr/>
        </p:nvGrpSpPr>
        <p:grpSpPr>
          <a:xfrm>
            <a:off x="9793518" y="24163"/>
            <a:ext cx="2267853" cy="1622075"/>
            <a:chOff x="9793518" y="24163"/>
            <a:chExt cx="2392472" cy="1796246"/>
          </a:xfrm>
        </p:grpSpPr>
        <p:pic>
          <p:nvPicPr>
            <p:cNvPr id="103" name="Google Shape;103;p48"/>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104" name="Google Shape;104;p48"/>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pični naslov in besedilo" type="vertTitleAndTx">
  <p:cSld name="VERTICAL_TITLE_AND_VERTICAL_TEXT">
    <p:spTree>
      <p:nvGrpSpPr>
        <p:cNvPr id="105" name="Shape 105"/>
        <p:cNvGrpSpPr/>
        <p:nvPr/>
      </p:nvGrpSpPr>
      <p:grpSpPr>
        <a:xfrm>
          <a:off x="0" y="0"/>
          <a:ext cx="0" cy="0"/>
          <a:chOff x="0" y="0"/>
          <a:chExt cx="0" cy="0"/>
        </a:xfrm>
      </p:grpSpPr>
      <p:sp>
        <p:nvSpPr>
          <p:cNvPr id="106" name="Google Shape;106;p4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4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n vsebina" type="obj">
  <p:cSld name="OBJECT">
    <p:spTree>
      <p:nvGrpSpPr>
        <p:cNvPr id="21" name="Shape 21"/>
        <p:cNvGrpSpPr/>
        <p:nvPr/>
      </p:nvGrpSpPr>
      <p:grpSpPr>
        <a:xfrm>
          <a:off x="0" y="0"/>
          <a:ext cx="0" cy="0"/>
          <a:chOff x="0" y="0"/>
          <a:chExt cx="0" cy="0"/>
        </a:xfrm>
      </p:grpSpPr>
      <p:sp>
        <p:nvSpPr>
          <p:cNvPr id="22" name="Google Shape;22;p40"/>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27" name="Google Shape;27;p40"/>
          <p:cNvGrpSpPr/>
          <p:nvPr/>
        </p:nvGrpSpPr>
        <p:grpSpPr>
          <a:xfrm>
            <a:off x="9793518" y="24163"/>
            <a:ext cx="2267853" cy="1622075"/>
            <a:chOff x="9793518" y="24163"/>
            <a:chExt cx="2392472" cy="1796246"/>
          </a:xfrm>
        </p:grpSpPr>
        <p:pic>
          <p:nvPicPr>
            <p:cNvPr id="28" name="Google Shape;28;p40"/>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29" name="Google Shape;29;p40"/>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lava odseka" type="secHead">
  <p:cSld name="SECTION_HEADER">
    <p:spTree>
      <p:nvGrpSpPr>
        <p:cNvPr id="30" name="Shape 30"/>
        <p:cNvGrpSpPr/>
        <p:nvPr/>
      </p:nvGrpSpPr>
      <p:grpSpPr>
        <a:xfrm>
          <a:off x="0" y="0"/>
          <a:ext cx="0" cy="0"/>
          <a:chOff x="0" y="0"/>
          <a:chExt cx="0" cy="0"/>
        </a:xfrm>
      </p:grpSpPr>
      <p:sp>
        <p:nvSpPr>
          <p:cNvPr id="31" name="Google Shape;31;p4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36" name="Google Shape;36;p41"/>
          <p:cNvGrpSpPr/>
          <p:nvPr/>
        </p:nvGrpSpPr>
        <p:grpSpPr>
          <a:xfrm>
            <a:off x="9793518" y="24163"/>
            <a:ext cx="2267853" cy="1622075"/>
            <a:chOff x="9793518" y="24163"/>
            <a:chExt cx="2392472" cy="1796246"/>
          </a:xfrm>
        </p:grpSpPr>
        <p:pic>
          <p:nvPicPr>
            <p:cNvPr id="37" name="Google Shape;37;p41"/>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38" name="Google Shape;38;p41"/>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e vsebini" type="twoObj">
  <p:cSld name="TWO_OBJECTS">
    <p:spTree>
      <p:nvGrpSpPr>
        <p:cNvPr id="39" name="Shape 39"/>
        <p:cNvGrpSpPr/>
        <p:nvPr/>
      </p:nvGrpSpPr>
      <p:grpSpPr>
        <a:xfrm>
          <a:off x="0" y="0"/>
          <a:ext cx="0" cy="0"/>
          <a:chOff x="0" y="0"/>
          <a:chExt cx="0" cy="0"/>
        </a:xfrm>
      </p:grpSpPr>
      <p:sp>
        <p:nvSpPr>
          <p:cNvPr id="40" name="Google Shape;40;p42"/>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46" name="Google Shape;46;p42"/>
          <p:cNvGrpSpPr/>
          <p:nvPr/>
        </p:nvGrpSpPr>
        <p:grpSpPr>
          <a:xfrm>
            <a:off x="9793518" y="24163"/>
            <a:ext cx="2267853" cy="1622075"/>
            <a:chOff x="9793518" y="24163"/>
            <a:chExt cx="2392472" cy="1796246"/>
          </a:xfrm>
        </p:grpSpPr>
        <p:pic>
          <p:nvPicPr>
            <p:cNvPr id="47" name="Google Shape;47;p42"/>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48" name="Google Shape;48;p42"/>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merjava" type="twoTxTwoObj">
  <p:cSld name="TWO_OBJECTS_WITH_TEXT">
    <p:spTree>
      <p:nvGrpSpPr>
        <p:cNvPr id="49" name="Shape 49"/>
        <p:cNvGrpSpPr/>
        <p:nvPr/>
      </p:nvGrpSpPr>
      <p:grpSpPr>
        <a:xfrm>
          <a:off x="0" y="0"/>
          <a:ext cx="0" cy="0"/>
          <a:chOff x="0" y="0"/>
          <a:chExt cx="0" cy="0"/>
        </a:xfrm>
      </p:grpSpPr>
      <p:sp>
        <p:nvSpPr>
          <p:cNvPr id="50" name="Google Shape;50;p43"/>
          <p:cNvSpPr txBox="1"/>
          <p:nvPr>
            <p:ph type="title"/>
          </p:nvPr>
        </p:nvSpPr>
        <p:spPr>
          <a:xfrm>
            <a:off x="839788" y="365125"/>
            <a:ext cx="895373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4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4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4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58" name="Google Shape;58;p43"/>
          <p:cNvGrpSpPr/>
          <p:nvPr/>
        </p:nvGrpSpPr>
        <p:grpSpPr>
          <a:xfrm>
            <a:off x="9793518" y="24163"/>
            <a:ext cx="2267853" cy="1622075"/>
            <a:chOff x="9793518" y="24163"/>
            <a:chExt cx="2392472" cy="1796246"/>
          </a:xfrm>
        </p:grpSpPr>
        <p:pic>
          <p:nvPicPr>
            <p:cNvPr id="59" name="Google Shape;59;p43"/>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60" name="Google Shape;60;p43"/>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o naslov" type="titleOnly">
  <p:cSld name="TITLE_ONLY">
    <p:spTree>
      <p:nvGrpSpPr>
        <p:cNvPr id="61" name="Shape 61"/>
        <p:cNvGrpSpPr/>
        <p:nvPr/>
      </p:nvGrpSpPr>
      <p:grpSpPr>
        <a:xfrm>
          <a:off x="0" y="0"/>
          <a:ext cx="0" cy="0"/>
          <a:chOff x="0" y="0"/>
          <a:chExt cx="0" cy="0"/>
        </a:xfrm>
      </p:grpSpPr>
      <p:sp>
        <p:nvSpPr>
          <p:cNvPr id="62" name="Google Shape;62;p44"/>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66" name="Google Shape;66;p44"/>
          <p:cNvGrpSpPr/>
          <p:nvPr/>
        </p:nvGrpSpPr>
        <p:grpSpPr>
          <a:xfrm>
            <a:off x="9793518" y="24163"/>
            <a:ext cx="2267853" cy="1622075"/>
            <a:chOff x="9793518" y="24163"/>
            <a:chExt cx="2392472" cy="1796246"/>
          </a:xfrm>
        </p:grpSpPr>
        <p:pic>
          <p:nvPicPr>
            <p:cNvPr id="67" name="Google Shape;67;p44"/>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68" name="Google Shape;68;p44"/>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azen" type="blank">
  <p:cSld name="BLANK">
    <p:spTree>
      <p:nvGrpSpPr>
        <p:cNvPr id="69" name="Shape 69"/>
        <p:cNvGrpSpPr/>
        <p:nvPr/>
      </p:nvGrpSpPr>
      <p:grpSpPr>
        <a:xfrm>
          <a:off x="0" y="0"/>
          <a:ext cx="0" cy="0"/>
          <a:chOff x="0" y="0"/>
          <a:chExt cx="0" cy="0"/>
        </a:xfrm>
      </p:grpSpPr>
      <p:sp>
        <p:nvSpPr>
          <p:cNvPr id="70" name="Google Shape;70;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73" name="Google Shape;73;p45"/>
          <p:cNvGrpSpPr/>
          <p:nvPr/>
        </p:nvGrpSpPr>
        <p:grpSpPr>
          <a:xfrm>
            <a:off x="9793518" y="24163"/>
            <a:ext cx="2267853" cy="1622075"/>
            <a:chOff x="9793518" y="24163"/>
            <a:chExt cx="2392472" cy="1796246"/>
          </a:xfrm>
        </p:grpSpPr>
        <p:pic>
          <p:nvPicPr>
            <p:cNvPr id="74" name="Google Shape;74;p45"/>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75" name="Google Shape;75;p45"/>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sebina z naslovom" type="objTx">
  <p:cSld name="OBJECT_WITH_CAPTION_TEXT">
    <p:spTree>
      <p:nvGrpSpPr>
        <p:cNvPr id="76" name="Shape 76"/>
        <p:cNvGrpSpPr/>
        <p:nvPr/>
      </p:nvGrpSpPr>
      <p:grpSpPr>
        <a:xfrm>
          <a:off x="0" y="0"/>
          <a:ext cx="0" cy="0"/>
          <a:chOff x="0" y="0"/>
          <a:chExt cx="0" cy="0"/>
        </a:xfrm>
      </p:grpSpPr>
      <p:sp>
        <p:nvSpPr>
          <p:cNvPr id="77" name="Google Shape;77;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6"/>
          <p:cNvSpPr txBox="1"/>
          <p:nvPr>
            <p:ph idx="1" type="body"/>
          </p:nvPr>
        </p:nvSpPr>
        <p:spPr>
          <a:xfrm>
            <a:off x="5183188" y="1646238"/>
            <a:ext cx="6172200" cy="4214812"/>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9" name="Google Shape;79;p4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83" name="Google Shape;83;p46"/>
          <p:cNvGrpSpPr/>
          <p:nvPr/>
        </p:nvGrpSpPr>
        <p:grpSpPr>
          <a:xfrm>
            <a:off x="9793518" y="24163"/>
            <a:ext cx="2267853" cy="1622075"/>
            <a:chOff x="9793518" y="24163"/>
            <a:chExt cx="2392472" cy="1796246"/>
          </a:xfrm>
        </p:grpSpPr>
        <p:pic>
          <p:nvPicPr>
            <p:cNvPr id="84" name="Google Shape;84;p46"/>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85" name="Google Shape;85;p46"/>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n slika" type="picTx">
  <p:cSld name="PICTURE_WITH_CAPTION_TEXT">
    <p:spTree>
      <p:nvGrpSpPr>
        <p:cNvPr id="86" name="Shape 86"/>
        <p:cNvGrpSpPr/>
        <p:nvPr/>
      </p:nvGrpSpPr>
      <p:grpSpPr>
        <a:xfrm>
          <a:off x="0" y="0"/>
          <a:ext cx="0" cy="0"/>
          <a:chOff x="0" y="0"/>
          <a:chExt cx="0" cy="0"/>
        </a:xfrm>
      </p:grpSpPr>
      <p:sp>
        <p:nvSpPr>
          <p:cNvPr id="87" name="Google Shape;87;p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7"/>
          <p:cNvSpPr/>
          <p:nvPr>
            <p:ph idx="2" type="pic"/>
          </p:nvPr>
        </p:nvSpPr>
        <p:spPr>
          <a:xfrm>
            <a:off x="5180012" y="1646238"/>
            <a:ext cx="6172200" cy="4222750"/>
          </a:xfrm>
          <a:prstGeom prst="rect">
            <a:avLst/>
          </a:prstGeom>
          <a:noFill/>
          <a:ln>
            <a:noFill/>
          </a:ln>
        </p:spPr>
      </p:sp>
      <p:sp>
        <p:nvSpPr>
          <p:cNvPr id="89" name="Google Shape;89;p4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 name="Google Shape;90;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93" name="Google Shape;93;p47"/>
          <p:cNvGrpSpPr/>
          <p:nvPr/>
        </p:nvGrpSpPr>
        <p:grpSpPr>
          <a:xfrm>
            <a:off x="9793518" y="24163"/>
            <a:ext cx="2267853" cy="1622075"/>
            <a:chOff x="9793518" y="24163"/>
            <a:chExt cx="2392472" cy="1796246"/>
          </a:xfrm>
        </p:grpSpPr>
        <p:pic>
          <p:nvPicPr>
            <p:cNvPr id="94" name="Google Shape;94;p47"/>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95" name="Google Shape;95;p47"/>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tinyurl.com/yjxqrssz"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tinyurl.com/yzfomg7c"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tinyurl.com/ye2qdyz8" TargetMode="Externa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tinyurl.com/yzcc776k" TargetMode="Externa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tinyurl.com/ygh5o8vd" TargetMode="Externa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tinyurl.com/yzlcvgtj" TargetMode="Externa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tinyurl.com/yfoyjul4" TargetMode="Externa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tinyurl.com/ygnvnfdp"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
          <p:cNvSpPr txBox="1"/>
          <p:nvPr>
            <p:ph type="ctrTitle"/>
          </p:nvPr>
        </p:nvSpPr>
        <p:spPr>
          <a:xfrm>
            <a:off x="1524000" y="1267778"/>
            <a:ext cx="9144000" cy="12540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sl-SI" sz="7200"/>
              <a:t>LED dioda</a:t>
            </a:r>
            <a:endParaRPr sz="7200"/>
          </a:p>
        </p:txBody>
      </p:sp>
      <p:pic>
        <p:nvPicPr>
          <p:cNvPr id="117" name="Google Shape;117;p1"/>
          <p:cNvPicPr preferRelativeResize="0"/>
          <p:nvPr/>
        </p:nvPicPr>
        <p:blipFill rotWithShape="1">
          <a:blip r:embed="rId3">
            <a:alphaModFix/>
          </a:blip>
          <a:srcRect b="0" l="0" r="0" t="0"/>
          <a:stretch/>
        </p:blipFill>
        <p:spPr>
          <a:xfrm>
            <a:off x="7047481" y="3640324"/>
            <a:ext cx="4416135" cy="1837112"/>
          </a:xfrm>
          <a:prstGeom prst="rect">
            <a:avLst/>
          </a:prstGeom>
          <a:noFill/>
          <a:ln>
            <a:noFill/>
          </a:ln>
        </p:spPr>
      </p:pic>
      <p:pic>
        <p:nvPicPr>
          <p:cNvPr descr="A picture containing sunburst chart&#10;&#10;Description automatically generated" id="118" name="Google Shape;118;p1"/>
          <p:cNvPicPr preferRelativeResize="0"/>
          <p:nvPr/>
        </p:nvPicPr>
        <p:blipFill rotWithShape="1">
          <a:blip r:embed="rId4">
            <a:alphaModFix/>
          </a:blip>
          <a:srcRect b="34298" l="0" r="0" t="28242"/>
          <a:stretch/>
        </p:blipFill>
        <p:spPr>
          <a:xfrm>
            <a:off x="728384" y="3551303"/>
            <a:ext cx="5717833" cy="21419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179" name="Google Shape;179;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180" name="Google Shape;180;p29"/>
          <p:cNvPicPr preferRelativeResize="0"/>
          <p:nvPr/>
        </p:nvPicPr>
        <p:blipFill rotWithShape="1">
          <a:blip r:embed="rId3">
            <a:alphaModFix/>
          </a:blip>
          <a:srcRect b="0" l="0" r="0" t="0"/>
          <a:stretch/>
        </p:blipFill>
        <p:spPr>
          <a:xfrm>
            <a:off x="1438623" y="365125"/>
            <a:ext cx="7754471" cy="58158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1"/>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186" name="Google Shape;186;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sl-SI"/>
              <a:t>Vendar kmalu ugotovi, da bi lahko uničil LED diodo, saj bi lahko skozi njo stekel prevelik tok. Toda kako sedaj naprej. V šoli je slišal da obstaja nek element, ki omejuje tok, malo je pogledal po zapiskih in ugotovil, da je ta element upor. Vendar kateri upor bi bil najboljši za to dioda. Janko tega ne ve, zato proba več različnih in sicer po shemi na naslednji strani.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4"/>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sz="3600" u="sng">
                <a:solidFill>
                  <a:schemeClr val="hlink"/>
                </a:solidFill>
                <a:hlinkClick r:id="rId3"/>
              </a:rPr>
              <a:t>LED DIODA Z UPOROM IN NAPAJALNIKOM</a:t>
            </a:r>
            <a:endParaRPr sz="3600"/>
          </a:p>
        </p:txBody>
      </p:sp>
      <p:pic>
        <p:nvPicPr>
          <p:cNvPr id="193" name="Google Shape;193;p14"/>
          <p:cNvPicPr preferRelativeResize="0"/>
          <p:nvPr/>
        </p:nvPicPr>
        <p:blipFill rotWithShape="1">
          <a:blip r:embed="rId4">
            <a:alphaModFix/>
          </a:blip>
          <a:srcRect b="0" l="0" r="0" t="0"/>
          <a:stretch/>
        </p:blipFill>
        <p:spPr>
          <a:xfrm>
            <a:off x="838200" y="1509713"/>
            <a:ext cx="7909118" cy="45672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200" name="Google Shape;200;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201" name="Google Shape;201;p30"/>
          <p:cNvPicPr preferRelativeResize="0"/>
          <p:nvPr/>
        </p:nvPicPr>
        <p:blipFill rotWithShape="1">
          <a:blip r:embed="rId3">
            <a:alphaModFix/>
          </a:blip>
          <a:srcRect b="0" l="0" r="0" t="0"/>
          <a:stretch/>
        </p:blipFill>
        <p:spPr>
          <a:xfrm>
            <a:off x="838200" y="896190"/>
            <a:ext cx="8903104" cy="5023209"/>
          </a:xfrm>
          <a:prstGeom prst="rect">
            <a:avLst/>
          </a:prstGeom>
          <a:noFill/>
          <a:ln>
            <a:noFill/>
          </a:ln>
        </p:spPr>
      </p:pic>
      <p:sp>
        <p:nvSpPr>
          <p:cNvPr id="202" name="Google Shape;202;p30"/>
          <p:cNvSpPr txBox="1"/>
          <p:nvPr/>
        </p:nvSpPr>
        <p:spPr>
          <a:xfrm>
            <a:off x="1376363" y="1429078"/>
            <a:ext cx="191452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sl-SI" sz="2800" u="none" cap="none" strike="noStrike">
                <a:solidFill>
                  <a:srgbClr val="00FF00"/>
                </a:solidFill>
                <a:latin typeface="Arial"/>
                <a:ea typeface="Arial"/>
                <a:cs typeface="Arial"/>
                <a:sym typeface="Arial"/>
              </a:rPr>
              <a:t>09.0   0.00</a:t>
            </a:r>
            <a:endParaRPr b="1" i="0" sz="2800" u="none" cap="none" strike="noStrike">
              <a:solidFill>
                <a:srgbClr val="00FF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1"/>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208" name="Google Shape;208;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209" name="Google Shape;209;p31"/>
          <p:cNvPicPr preferRelativeResize="0"/>
          <p:nvPr/>
        </p:nvPicPr>
        <p:blipFill rotWithShape="1">
          <a:blip r:embed="rId3">
            <a:alphaModFix/>
          </a:blip>
          <a:srcRect b="0" l="0" r="0" t="0"/>
          <a:stretch/>
        </p:blipFill>
        <p:spPr>
          <a:xfrm>
            <a:off x="1428513" y="345944"/>
            <a:ext cx="7774692" cy="583101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2"/>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215" name="Google Shape;215;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216" name="Google Shape;216;p32"/>
          <p:cNvPicPr preferRelativeResize="0"/>
          <p:nvPr/>
        </p:nvPicPr>
        <p:blipFill rotWithShape="1">
          <a:blip r:embed="rId3">
            <a:alphaModFix/>
          </a:blip>
          <a:srcRect b="0" l="0" r="0" t="0"/>
          <a:stretch/>
        </p:blipFill>
        <p:spPr>
          <a:xfrm>
            <a:off x="1443317" y="365125"/>
            <a:ext cx="7749117" cy="58118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2"/>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222" name="Google Shape;222;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sl-SI"/>
              <a:t>Janko zavpije »EVREKA!!«, dioda sveti. Vendar ga sedaj daje radovedno in ga zanima, kaj bi se zgodilo, če bi LED diodo obrnil v nasprotno smer. Zato poveže še eno LED diodo vzporedno, toda tokrat v drugo smer. Kot prikazuje naslednja shema.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5"/>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sz="3600" u="sng">
                <a:solidFill>
                  <a:schemeClr val="hlink"/>
                </a:solidFill>
                <a:hlinkClick r:id="rId3"/>
              </a:rPr>
              <a:t>LED DIODI V NASPROTNI VEZAVI</a:t>
            </a:r>
            <a:endParaRPr sz="3600"/>
          </a:p>
        </p:txBody>
      </p:sp>
      <p:pic>
        <p:nvPicPr>
          <p:cNvPr id="229" name="Google Shape;229;p15"/>
          <p:cNvPicPr preferRelativeResize="0"/>
          <p:nvPr/>
        </p:nvPicPr>
        <p:blipFill rotWithShape="1">
          <a:blip r:embed="rId4">
            <a:alphaModFix/>
          </a:blip>
          <a:srcRect b="0" l="0" r="0" t="0"/>
          <a:stretch/>
        </p:blipFill>
        <p:spPr>
          <a:xfrm>
            <a:off x="838200" y="1466849"/>
            <a:ext cx="9707255" cy="41243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3"/>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235" name="Google Shape;235;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236" name="Google Shape;236;p33"/>
          <p:cNvPicPr preferRelativeResize="0"/>
          <p:nvPr/>
        </p:nvPicPr>
        <p:blipFill rotWithShape="1">
          <a:blip r:embed="rId3">
            <a:alphaModFix/>
          </a:blip>
          <a:srcRect b="0" l="0" r="0" t="0"/>
          <a:stretch/>
        </p:blipFill>
        <p:spPr>
          <a:xfrm>
            <a:off x="838200" y="1290919"/>
            <a:ext cx="9066698" cy="3982094"/>
          </a:xfrm>
          <a:prstGeom prst="rect">
            <a:avLst/>
          </a:prstGeom>
          <a:noFill/>
          <a:ln>
            <a:noFill/>
          </a:ln>
        </p:spPr>
      </p:pic>
      <p:sp>
        <p:nvSpPr>
          <p:cNvPr id="237" name="Google Shape;237;p33"/>
          <p:cNvSpPr txBox="1"/>
          <p:nvPr/>
        </p:nvSpPr>
        <p:spPr>
          <a:xfrm>
            <a:off x="1262063" y="1690688"/>
            <a:ext cx="198596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sl-SI" sz="2800" u="none" cap="none" strike="noStrike">
                <a:solidFill>
                  <a:srgbClr val="00FF00"/>
                </a:solidFill>
                <a:latin typeface="Arial"/>
                <a:ea typeface="Arial"/>
                <a:cs typeface="Arial"/>
                <a:sym typeface="Arial"/>
              </a:rPr>
              <a:t>09.0   0.00</a:t>
            </a:r>
            <a:endParaRPr b="1" i="0" sz="2800" u="none" cap="none" strike="noStrike">
              <a:solidFill>
                <a:srgbClr val="00FF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50"/>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243" name="Google Shape;243;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244" name="Google Shape;244;p50"/>
          <p:cNvPicPr preferRelativeResize="0"/>
          <p:nvPr/>
        </p:nvPicPr>
        <p:blipFill rotWithShape="1">
          <a:blip r:embed="rId3">
            <a:alphaModFix/>
          </a:blip>
          <a:srcRect b="0" l="0" r="0" t="0"/>
          <a:stretch/>
        </p:blipFill>
        <p:spPr>
          <a:xfrm>
            <a:off x="1441300" y="365125"/>
            <a:ext cx="7749118" cy="58118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sl-SI"/>
              <a:t>Cilj naloge</a:t>
            </a:r>
            <a:endParaRPr/>
          </a:p>
        </p:txBody>
      </p:sp>
      <p:sp>
        <p:nvSpPr>
          <p:cNvPr id="124" name="Google Shape;124;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sl-SI"/>
              <a:t>Cilj vaje je, da učeni v praksi spoznajo kako delujejo elementi, ki so jih v prejšnji vaji spajkali. Učenec naj bi po tej vaji znal:</a:t>
            </a:r>
            <a:endParaRPr/>
          </a:p>
          <a:p>
            <a:pPr indent="-228600" lvl="0" marL="228600" rtl="0" algn="l">
              <a:lnSpc>
                <a:spcPct val="90000"/>
              </a:lnSpc>
              <a:spcBef>
                <a:spcPts val="1000"/>
              </a:spcBef>
              <a:spcAft>
                <a:spcPts val="0"/>
              </a:spcAft>
              <a:buClr>
                <a:schemeClr val="dk1"/>
              </a:buClr>
              <a:buSzPts val="2800"/>
              <a:buChar char="•"/>
            </a:pPr>
            <a:r>
              <a:rPr lang="sl-SI"/>
              <a:t>   Kako preprosti elementi delujejo v vezju.</a:t>
            </a:r>
            <a:endParaRPr/>
          </a:p>
          <a:p>
            <a:pPr indent="-228600" lvl="0" marL="228600" rtl="0" algn="l">
              <a:lnSpc>
                <a:spcPct val="90000"/>
              </a:lnSpc>
              <a:spcBef>
                <a:spcPts val="1000"/>
              </a:spcBef>
              <a:spcAft>
                <a:spcPts val="0"/>
              </a:spcAft>
              <a:buClr>
                <a:schemeClr val="dk1"/>
              </a:buClr>
              <a:buSzPts val="2800"/>
              <a:buChar char="•"/>
            </a:pPr>
            <a:r>
              <a:rPr lang="sl-SI"/>
              <a:t>   Poznati pri katerih elementih je potrebno paziti, kako jih priključimo in kako se jih priključi.</a:t>
            </a:r>
            <a:br>
              <a:rPr lang="sl-SI"/>
            </a:b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4"/>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250" name="Google Shape;250;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251" name="Google Shape;251;p34"/>
          <p:cNvPicPr preferRelativeResize="0"/>
          <p:nvPr/>
        </p:nvPicPr>
        <p:blipFill rotWithShape="1">
          <a:blip r:embed="rId3">
            <a:alphaModFix/>
          </a:blip>
          <a:srcRect b="0" l="0" r="0" t="0"/>
          <a:stretch/>
        </p:blipFill>
        <p:spPr>
          <a:xfrm>
            <a:off x="1389317" y="365125"/>
            <a:ext cx="7853083" cy="58898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3"/>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257" name="Google Shape;25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sl-SI"/>
              <a:t>Ugotovi, da LED dioda v zaporno smer ne prevaja toka in zato ne sveti, kar je tudi že slišal v šoli vendar temu ni verjel. Ampak še vedno to vezje ne deluje kot luč v sobi. Janko malo razmišlja na kar opazi, da se luč v sobi prižiga in ugaša s tipko na steni sobe. Zato hitro pobrska po škatli, kjer najde dve tipki.  Najprej poveže eno tipko pred upor. Kot vidimo na naslednji shemi.</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6"/>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sz="3600" u="sng">
                <a:solidFill>
                  <a:schemeClr val="hlink"/>
                </a:solidFill>
                <a:hlinkClick r:id="rId3"/>
              </a:rPr>
              <a:t>LED DIODA IN TIPKA</a:t>
            </a:r>
            <a:endParaRPr sz="3600"/>
          </a:p>
        </p:txBody>
      </p:sp>
      <p:pic>
        <p:nvPicPr>
          <p:cNvPr id="264" name="Google Shape;264;p16"/>
          <p:cNvPicPr preferRelativeResize="0"/>
          <p:nvPr/>
        </p:nvPicPr>
        <p:blipFill rotWithShape="1">
          <a:blip r:embed="rId4">
            <a:alphaModFix/>
          </a:blip>
          <a:srcRect b="0" l="0" r="0" t="0"/>
          <a:stretch/>
        </p:blipFill>
        <p:spPr>
          <a:xfrm>
            <a:off x="723900" y="1457324"/>
            <a:ext cx="9286764" cy="4181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6"/>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270" name="Google Shape;270;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271" name="Google Shape;271;p36"/>
          <p:cNvPicPr preferRelativeResize="0"/>
          <p:nvPr/>
        </p:nvPicPr>
        <p:blipFill rotWithShape="1">
          <a:blip r:embed="rId3">
            <a:alphaModFix/>
          </a:blip>
          <a:srcRect b="0" l="0" r="0" t="0"/>
          <a:stretch/>
        </p:blipFill>
        <p:spPr>
          <a:xfrm>
            <a:off x="778542" y="1324445"/>
            <a:ext cx="9014976" cy="4209110"/>
          </a:xfrm>
          <a:prstGeom prst="rect">
            <a:avLst/>
          </a:prstGeom>
          <a:noFill/>
          <a:ln>
            <a:noFill/>
          </a:ln>
        </p:spPr>
      </p:pic>
      <p:sp>
        <p:nvSpPr>
          <p:cNvPr id="272" name="Google Shape;272;p36"/>
          <p:cNvSpPr txBox="1"/>
          <p:nvPr/>
        </p:nvSpPr>
        <p:spPr>
          <a:xfrm>
            <a:off x="1338263" y="1750782"/>
            <a:ext cx="197643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sl-SI" sz="2800" u="none" cap="none" strike="noStrike">
                <a:solidFill>
                  <a:srgbClr val="00FF00"/>
                </a:solidFill>
                <a:latin typeface="Arial"/>
                <a:ea typeface="Arial"/>
                <a:cs typeface="Arial"/>
                <a:sym typeface="Arial"/>
              </a:rPr>
              <a:t>09.0   0.00</a:t>
            </a:r>
            <a:endParaRPr b="1" i="0" sz="2800" u="none" cap="none" strike="noStrike">
              <a:solidFill>
                <a:srgbClr val="00FF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1"/>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278" name="Google Shape;278;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279" name="Google Shape;279;p51"/>
          <p:cNvPicPr preferRelativeResize="0"/>
          <p:nvPr/>
        </p:nvPicPr>
        <p:blipFill rotWithShape="1">
          <a:blip r:embed="rId3">
            <a:alphaModFix/>
          </a:blip>
          <a:srcRect b="0" l="0" r="0" t="0"/>
          <a:stretch/>
        </p:blipFill>
        <p:spPr>
          <a:xfrm>
            <a:off x="1420694" y="365125"/>
            <a:ext cx="7772400" cy="5829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5"/>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285" name="Google Shape;285;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286" name="Google Shape;286;p35"/>
          <p:cNvPicPr preferRelativeResize="0"/>
          <p:nvPr/>
        </p:nvPicPr>
        <p:blipFill rotWithShape="1">
          <a:blip r:embed="rId3">
            <a:alphaModFix/>
          </a:blip>
          <a:srcRect b="0" l="0" r="0" t="0"/>
          <a:stretch/>
        </p:blipFill>
        <p:spPr>
          <a:xfrm>
            <a:off x="1416423" y="365125"/>
            <a:ext cx="7790329" cy="584274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7"/>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292" name="Google Shape;292;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sl-SI"/>
              <a:t>Ugotovi, da LED dioda sveti samo kadar je tipka pritisnjena, ne pa da bi svetila ves čas kot luč v sobi. Zato še malo razmišlja in sam pri sebi pravi »hmmm mogoče bi mi pa druga tipka pomagala?«. Janko vzame drugo tipko in jo poveže vzporedno prvi tipki. Kot prikazuje naslednja shema.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8"/>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sz="3600" u="sng">
                <a:solidFill>
                  <a:schemeClr val="hlink"/>
                </a:solidFill>
                <a:hlinkClick r:id="rId3"/>
              </a:rPr>
              <a:t>VKLOP LED DIODE Z IZBIRO TIPKE</a:t>
            </a:r>
            <a:endParaRPr sz="3600"/>
          </a:p>
        </p:txBody>
      </p:sp>
      <p:pic>
        <p:nvPicPr>
          <p:cNvPr id="299" name="Google Shape;299;p18"/>
          <p:cNvPicPr preferRelativeResize="0"/>
          <p:nvPr/>
        </p:nvPicPr>
        <p:blipFill rotWithShape="1">
          <a:blip r:embed="rId4">
            <a:alphaModFix/>
          </a:blip>
          <a:srcRect b="0" l="0" r="0" t="0"/>
          <a:stretch/>
        </p:blipFill>
        <p:spPr>
          <a:xfrm>
            <a:off x="838200" y="1538287"/>
            <a:ext cx="8345704" cy="45005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7"/>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305" name="Google Shape;305;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306" name="Google Shape;306;p37"/>
          <p:cNvPicPr preferRelativeResize="0"/>
          <p:nvPr/>
        </p:nvPicPr>
        <p:blipFill rotWithShape="1">
          <a:blip r:embed="rId3">
            <a:alphaModFix/>
          </a:blip>
          <a:srcRect b="0" l="0" r="0" t="0"/>
          <a:stretch/>
        </p:blipFill>
        <p:spPr>
          <a:xfrm>
            <a:off x="838200" y="1253330"/>
            <a:ext cx="8955318" cy="4272311"/>
          </a:xfrm>
          <a:prstGeom prst="rect">
            <a:avLst/>
          </a:prstGeom>
          <a:noFill/>
          <a:ln>
            <a:noFill/>
          </a:ln>
        </p:spPr>
      </p:pic>
      <p:sp>
        <p:nvSpPr>
          <p:cNvPr id="307" name="Google Shape;307;p37"/>
          <p:cNvSpPr txBox="1"/>
          <p:nvPr/>
        </p:nvSpPr>
        <p:spPr>
          <a:xfrm>
            <a:off x="1352550" y="1754739"/>
            <a:ext cx="2038349"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sl-SI" sz="2800" u="none" cap="none" strike="noStrike">
                <a:solidFill>
                  <a:srgbClr val="00FF00"/>
                </a:solidFill>
                <a:latin typeface="Arial"/>
                <a:ea typeface="Arial"/>
                <a:cs typeface="Arial"/>
                <a:sym typeface="Arial"/>
              </a:rPr>
              <a:t>09.0   0.00</a:t>
            </a:r>
            <a:endParaRPr b="1" i="0" sz="2800" u="none" cap="none" strike="noStrike">
              <a:solidFill>
                <a:srgbClr val="00FF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52"/>
          <p:cNvPicPr preferRelativeResize="0"/>
          <p:nvPr/>
        </p:nvPicPr>
        <p:blipFill rotWithShape="1">
          <a:blip r:embed="rId3">
            <a:alphaModFix/>
          </a:blip>
          <a:srcRect b="0" l="0" r="0" t="0"/>
          <a:stretch/>
        </p:blipFill>
        <p:spPr>
          <a:xfrm>
            <a:off x="1434352" y="354386"/>
            <a:ext cx="7763436" cy="58225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sl-SI"/>
              <a:t>Oprema</a:t>
            </a:r>
            <a:endParaRPr/>
          </a:p>
        </p:txBody>
      </p:sp>
      <p:sp>
        <p:nvSpPr>
          <p:cNvPr id="130" name="Google Shape;130;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sl-SI"/>
              <a:t>Komplet elektronskih elementov,</a:t>
            </a:r>
            <a:endParaRPr/>
          </a:p>
          <a:p>
            <a:pPr indent="-228600" lvl="0" marL="228600" rtl="0" algn="l">
              <a:lnSpc>
                <a:spcPct val="90000"/>
              </a:lnSpc>
              <a:spcBef>
                <a:spcPts val="0"/>
              </a:spcBef>
              <a:spcAft>
                <a:spcPts val="0"/>
              </a:spcAft>
              <a:buClr>
                <a:schemeClr val="dk1"/>
              </a:buClr>
              <a:buSzPts val="2800"/>
              <a:buChar char="•"/>
            </a:pPr>
            <a:r>
              <a:rPr lang="sl-SI"/>
              <a:t>Laboratorijski napajalnik,</a:t>
            </a:r>
            <a:endParaRPr/>
          </a:p>
          <a:p>
            <a:pPr indent="-228600" lvl="0" marL="228600" rtl="0" algn="l">
              <a:lnSpc>
                <a:spcPct val="90000"/>
              </a:lnSpc>
              <a:spcBef>
                <a:spcPts val="0"/>
              </a:spcBef>
              <a:spcAft>
                <a:spcPts val="0"/>
              </a:spcAft>
              <a:buClr>
                <a:schemeClr val="dk1"/>
              </a:buClr>
              <a:buSzPts val="2800"/>
              <a:buChar char="•"/>
            </a:pPr>
            <a:r>
              <a:rPr lang="sl-SI"/>
              <a:t>Žice,</a:t>
            </a:r>
            <a:endParaRPr/>
          </a:p>
          <a:p>
            <a:pPr indent="-228600" lvl="0" marL="228600" rtl="0" algn="l">
              <a:lnSpc>
                <a:spcPct val="90000"/>
              </a:lnSpc>
              <a:spcBef>
                <a:spcPts val="0"/>
              </a:spcBef>
              <a:spcAft>
                <a:spcPts val="0"/>
              </a:spcAft>
              <a:buClr>
                <a:schemeClr val="dk1"/>
              </a:buClr>
              <a:buSzPts val="2800"/>
              <a:buChar char="•"/>
            </a:pPr>
            <a:r>
              <a:rPr lang="sl-SI"/>
              <a:t>Multimeter.</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3"/>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318" name="Google Shape;318;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319" name="Google Shape;319;p53"/>
          <p:cNvPicPr preferRelativeResize="0"/>
          <p:nvPr/>
        </p:nvPicPr>
        <p:blipFill rotWithShape="1">
          <a:blip r:embed="rId3">
            <a:alphaModFix/>
          </a:blip>
          <a:srcRect b="0" l="0" r="0" t="0"/>
          <a:stretch/>
        </p:blipFill>
        <p:spPr>
          <a:xfrm>
            <a:off x="1432448" y="351847"/>
            <a:ext cx="7766822" cy="582511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9"/>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325" name="Google Shape;325;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Clr>
                <a:schemeClr val="dk1"/>
              </a:buClr>
              <a:buSzPts val="1800"/>
              <a:buChar char="•"/>
            </a:pPr>
            <a:r>
              <a:rPr lang="sl-SI"/>
              <a:t>Sedaj je ugotovil, da se LED dioda prižge, ko ima katero koli tipko pritisnjeno in tudi ko ima obe. Vendar ves razočaran še vedno ne ve, kako bi lahko naredil, da bi LED dioda svetila kot luč v sobi. Malo razmišlja in nikakor ne najde rešitve zato se obrne na mami. Pove ji, da je probal že vse od ene do dveh tipk, LED diodo obrnjeno v eno in drugo smer pa še vedno ne ve kako bi naredil pravo luč. Mami malo razmišlja in nato reče »Veš ne vem veliko, vendar tvoj oče vedno reče prižgi stikalo, ko hoče imeti prižgano luč. Misliš, da je kaj na tem?« Janko se nasmeji, saj ve da je prej v škatli zagledal neko tipko, ki ni delovala kot tipka ampak nekoliko drugače, mogoče je pa to rešitev. Hitro skoči po stikalo, ga poveže kot na naslednji shemi.</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0"/>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sz="3600" u="sng">
                <a:solidFill>
                  <a:schemeClr val="hlink"/>
                </a:solidFill>
                <a:hlinkClick r:id="rId3"/>
              </a:rPr>
              <a:t>LED DIODA IN STIKALO</a:t>
            </a:r>
            <a:endParaRPr sz="3600"/>
          </a:p>
        </p:txBody>
      </p:sp>
      <p:pic>
        <p:nvPicPr>
          <p:cNvPr id="332" name="Google Shape;332;p20"/>
          <p:cNvPicPr preferRelativeResize="0"/>
          <p:nvPr/>
        </p:nvPicPr>
        <p:blipFill rotWithShape="1">
          <a:blip r:embed="rId4">
            <a:alphaModFix/>
          </a:blip>
          <a:srcRect b="0" l="0" r="0" t="0"/>
          <a:stretch/>
        </p:blipFill>
        <p:spPr>
          <a:xfrm>
            <a:off x="838200" y="1543050"/>
            <a:ext cx="9223301" cy="4152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4"/>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338" name="Google Shape;338;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339" name="Google Shape;339;p54"/>
          <p:cNvPicPr preferRelativeResize="0"/>
          <p:nvPr/>
        </p:nvPicPr>
        <p:blipFill rotWithShape="1">
          <a:blip r:embed="rId3">
            <a:alphaModFix/>
          </a:blip>
          <a:srcRect b="0" l="0" r="0" t="0"/>
          <a:stretch/>
        </p:blipFill>
        <p:spPr>
          <a:xfrm>
            <a:off x="809935" y="1117553"/>
            <a:ext cx="8983583" cy="4224104"/>
          </a:xfrm>
          <a:prstGeom prst="rect">
            <a:avLst/>
          </a:prstGeom>
          <a:noFill/>
          <a:ln>
            <a:noFill/>
          </a:ln>
        </p:spPr>
      </p:pic>
      <p:sp>
        <p:nvSpPr>
          <p:cNvPr id="340" name="Google Shape;340;p54"/>
          <p:cNvSpPr txBox="1"/>
          <p:nvPr/>
        </p:nvSpPr>
        <p:spPr>
          <a:xfrm>
            <a:off x="1319213" y="1564015"/>
            <a:ext cx="204311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sl-SI" sz="2800" u="none" cap="none" strike="noStrike">
                <a:solidFill>
                  <a:srgbClr val="00FF00"/>
                </a:solidFill>
                <a:latin typeface="Arial"/>
                <a:ea typeface="Arial"/>
                <a:cs typeface="Arial"/>
                <a:sym typeface="Arial"/>
              </a:rPr>
              <a:t>09.0   0.00</a:t>
            </a:r>
            <a:endParaRPr b="1" i="0" sz="2800" u="none" cap="none" strike="noStrike">
              <a:solidFill>
                <a:srgbClr val="00FF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5"/>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346" name="Google Shape;346;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347" name="Google Shape;347;p55"/>
          <p:cNvPicPr preferRelativeResize="0"/>
          <p:nvPr/>
        </p:nvPicPr>
        <p:blipFill rotWithShape="1">
          <a:blip r:embed="rId3">
            <a:alphaModFix/>
          </a:blip>
          <a:srcRect b="0" l="0" r="0" t="0"/>
          <a:stretch/>
        </p:blipFill>
        <p:spPr>
          <a:xfrm>
            <a:off x="1443106" y="365125"/>
            <a:ext cx="7745505" cy="580912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6"/>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353" name="Google Shape;353;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354" name="Google Shape;354;p56"/>
          <p:cNvPicPr preferRelativeResize="0"/>
          <p:nvPr/>
        </p:nvPicPr>
        <p:blipFill rotWithShape="1">
          <a:blip r:embed="rId3">
            <a:alphaModFix/>
          </a:blip>
          <a:srcRect b="0" l="0" r="0" t="0"/>
          <a:stretch/>
        </p:blipFill>
        <p:spPr>
          <a:xfrm rot="-5400000">
            <a:off x="2402889" y="-605864"/>
            <a:ext cx="5825939" cy="776791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sl-SI"/>
              <a:t>in glej ga zlomka. LED dioda res deluje kot luč v sobi. </a:t>
            </a:r>
            <a:endParaRPr/>
          </a:p>
          <a:p>
            <a:pPr indent="-342900" lvl="0" marL="457200" rtl="0" algn="l">
              <a:lnSpc>
                <a:spcPct val="90000"/>
              </a:lnSpc>
              <a:spcBef>
                <a:spcPts val="1000"/>
              </a:spcBef>
              <a:spcAft>
                <a:spcPts val="0"/>
              </a:spcAft>
              <a:buClr>
                <a:schemeClr val="dk1"/>
              </a:buClr>
              <a:buSzPts val="1800"/>
              <a:buChar char="•"/>
            </a:pPr>
            <a:r>
              <a:rPr lang="sl-SI"/>
              <a:t>Ves ponosen na samega sebe projekt predstavi v šoli in učiteljica je tako navdušena nad njim, da mu da kar petico v redovalnico. Komaj čaka, da tudi očetu pove kaj je sam naredil in kako so bili vsi navdušeni. Kmalu zvoni zvonec za konec 8. šolske ure, Janko odhiti domov da pove veselo novico. Ko pove očetu, kaj se je vse zgodilo, oče žari od navdušenja. Ker pa ne želi, da bi Janko tukaj nehal mu da nalogo. »No povej Janko, kaj bi se pa zgodilo, če bi napajanje tukaj obrnil okoli?«. Janko odgovori, da ne ve. Zato se hitro loti poizkusa in poveže vezje kjer je laboratorijski napajalnik obrnjen okoli.</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sl-SI"/>
              <a:t>Ugotovi, da njegov projekt, ne dela več. Oče  ga pogleda in se nasmeji »Pridi bova skupaj rešila, da bo LED dioda svetila in ne bo važno, kako bo najin napajalnik obrnjen.« Pokaže mu neko čudno vezje, kjer vidi polno diod in mu pravi. Janko opazi tudi da te diode niso enaki tej, ki sveti. Zato vpraša »Kaj pa je to?«. Oče mu odgovori »To je greatzov mostič, vezje ki bo za nas naredilo da bo dioda svetila ne glede na to kako bo priključeno napajanje, vendar morava za njegovo delovanje najprej pogledati kako se navadna dioda obnaša v vezju.«, zato Janko in oče najprej sestavita prvo vezje.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4"/>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sz="3600" u="sng">
                <a:solidFill>
                  <a:schemeClr val="hlink"/>
                </a:solidFill>
                <a:hlinkClick r:id="rId3"/>
              </a:rPr>
              <a:t>LED DIODA IN DIODA</a:t>
            </a:r>
            <a:endParaRPr sz="3600"/>
          </a:p>
        </p:txBody>
      </p:sp>
      <p:pic>
        <p:nvPicPr>
          <p:cNvPr id="371" name="Google Shape;371;p24"/>
          <p:cNvPicPr preferRelativeResize="0"/>
          <p:nvPr/>
        </p:nvPicPr>
        <p:blipFill rotWithShape="1">
          <a:blip r:embed="rId4">
            <a:alphaModFix/>
          </a:blip>
          <a:srcRect b="0" l="0" r="0" t="0"/>
          <a:stretch/>
        </p:blipFill>
        <p:spPr>
          <a:xfrm>
            <a:off x="700087" y="1500187"/>
            <a:ext cx="9562287" cy="41052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7"/>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377" name="Google Shape;377;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378" name="Google Shape;378;p57"/>
          <p:cNvPicPr preferRelativeResize="0"/>
          <p:nvPr/>
        </p:nvPicPr>
        <p:blipFill rotWithShape="1">
          <a:blip r:embed="rId3">
            <a:alphaModFix/>
          </a:blip>
          <a:srcRect b="0" l="0" r="0" t="0"/>
          <a:stretch/>
        </p:blipFill>
        <p:spPr>
          <a:xfrm>
            <a:off x="721589" y="1280942"/>
            <a:ext cx="9071929" cy="4296116"/>
          </a:xfrm>
          <a:prstGeom prst="rect">
            <a:avLst/>
          </a:prstGeom>
          <a:noFill/>
          <a:ln>
            <a:noFill/>
          </a:ln>
        </p:spPr>
      </p:pic>
      <p:sp>
        <p:nvSpPr>
          <p:cNvPr id="379" name="Google Shape;379;p57"/>
          <p:cNvSpPr txBox="1"/>
          <p:nvPr/>
        </p:nvSpPr>
        <p:spPr>
          <a:xfrm>
            <a:off x="1166813" y="1690688"/>
            <a:ext cx="191452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sl-SI" sz="2800" u="none" cap="none" strike="noStrike">
                <a:solidFill>
                  <a:srgbClr val="00FF00"/>
                </a:solidFill>
                <a:latin typeface="Arial"/>
                <a:ea typeface="Arial"/>
                <a:cs typeface="Arial"/>
                <a:sym typeface="Arial"/>
              </a:rPr>
              <a:t>09.0   0.00</a:t>
            </a:r>
            <a:endParaRPr b="1" i="0" sz="2800" u="none" cap="none" strike="noStrike">
              <a:solidFill>
                <a:srgbClr val="00FF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sl-SI"/>
              <a:t>Potek vaje</a:t>
            </a:r>
            <a:endParaRPr/>
          </a:p>
        </p:txBody>
      </p:sp>
      <p:sp>
        <p:nvSpPr>
          <p:cNvPr id="136" name="Google Shape;136;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sl-SI"/>
              <a:t>Namen te vaje je učencem predstaviti delovanje preprostih elementov v praksi. Najprej bomo začeli čisto preprosto samo z LED diodo in napajalnikom, kar bomo vse skupaj pomerili, nato pa bomo nadaljevali proti težjim primerom, ki se bodo med seboj dopolnjevali.</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8"/>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385" name="Google Shape;385;p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386" name="Google Shape;386;p58"/>
          <p:cNvPicPr preferRelativeResize="0"/>
          <p:nvPr/>
        </p:nvPicPr>
        <p:blipFill rotWithShape="1">
          <a:blip r:embed="rId3">
            <a:alphaModFix/>
          </a:blip>
          <a:srcRect b="0" l="0" r="0" t="0"/>
          <a:stretch/>
        </p:blipFill>
        <p:spPr>
          <a:xfrm>
            <a:off x="1441300" y="365125"/>
            <a:ext cx="7749117" cy="581183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9"/>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392" name="Google Shape;392;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393" name="Google Shape;393;p59"/>
          <p:cNvPicPr preferRelativeResize="0"/>
          <p:nvPr/>
        </p:nvPicPr>
        <p:blipFill rotWithShape="1">
          <a:blip r:embed="rId3">
            <a:alphaModFix/>
          </a:blip>
          <a:srcRect b="0" l="0" r="0" t="0"/>
          <a:stretch/>
        </p:blipFill>
        <p:spPr>
          <a:xfrm>
            <a:off x="1429659" y="365125"/>
            <a:ext cx="7772400" cy="58293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5"/>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399" name="Google Shape;399;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sl-SI"/>
              <a:t>Sedaj ko vesta kako delujeta sestavita še Greatzov mostič, pri katerem lahko obračamo napajanje kakor želimo in bo LED dioda delovala. Janko in oče vsa nasmejana odkorakata iz delavnice saj sta prvič naredila nekaj skupaj.</a:t>
            </a:r>
            <a:endParaRPr/>
          </a:p>
          <a:p>
            <a:pPr indent="0" lvl="0" marL="114300" rtl="0" algn="l">
              <a:lnSpc>
                <a:spcPct val="90000"/>
              </a:lnSpc>
              <a:spcBef>
                <a:spcPts val="1000"/>
              </a:spcBef>
              <a:spcAft>
                <a:spcPts val="0"/>
              </a:spcAft>
              <a:buSzPts val="18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6"/>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sz="3600" u="sng">
                <a:solidFill>
                  <a:schemeClr val="hlink"/>
                </a:solidFill>
                <a:hlinkClick r:id="rId3"/>
              </a:rPr>
              <a:t>GREATZOV MOSTIČ</a:t>
            </a:r>
            <a:endParaRPr sz="3600"/>
          </a:p>
        </p:txBody>
      </p:sp>
      <p:pic>
        <p:nvPicPr>
          <p:cNvPr id="406" name="Google Shape;406;p26"/>
          <p:cNvPicPr preferRelativeResize="0"/>
          <p:nvPr/>
        </p:nvPicPr>
        <p:blipFill rotWithShape="1">
          <a:blip r:embed="rId4">
            <a:alphaModFix/>
          </a:blip>
          <a:srcRect b="0" l="0" r="0" t="0"/>
          <a:stretch/>
        </p:blipFill>
        <p:spPr>
          <a:xfrm>
            <a:off x="713509" y="1371600"/>
            <a:ext cx="10764982" cy="49339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0"/>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412" name="Google Shape;412;p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413" name="Google Shape;413;p60"/>
          <p:cNvPicPr preferRelativeResize="0"/>
          <p:nvPr/>
        </p:nvPicPr>
        <p:blipFill rotWithShape="1">
          <a:blip r:embed="rId3">
            <a:alphaModFix/>
          </a:blip>
          <a:srcRect b="0" l="0" r="0" t="0"/>
          <a:stretch/>
        </p:blipFill>
        <p:spPr>
          <a:xfrm>
            <a:off x="838200" y="1274435"/>
            <a:ext cx="8969557" cy="4122318"/>
          </a:xfrm>
          <a:prstGeom prst="rect">
            <a:avLst/>
          </a:prstGeom>
          <a:noFill/>
          <a:ln>
            <a:noFill/>
          </a:ln>
        </p:spPr>
      </p:pic>
      <p:sp>
        <p:nvSpPr>
          <p:cNvPr id="414" name="Google Shape;414;p60"/>
          <p:cNvSpPr txBox="1"/>
          <p:nvPr/>
        </p:nvSpPr>
        <p:spPr>
          <a:xfrm>
            <a:off x="947738" y="1625570"/>
            <a:ext cx="1914525"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sl-SI" sz="2000" u="none" cap="none" strike="noStrike">
                <a:solidFill>
                  <a:srgbClr val="00FF00"/>
                </a:solidFill>
                <a:latin typeface="Arial"/>
                <a:ea typeface="Arial"/>
                <a:cs typeface="Arial"/>
                <a:sym typeface="Arial"/>
              </a:rPr>
              <a:t>09.0   0.00</a:t>
            </a:r>
            <a:endParaRPr b="1" i="0" sz="2000" u="none" cap="none" strike="noStrike">
              <a:solidFill>
                <a:srgbClr val="00FF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1"/>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420" name="Google Shape;420;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421" name="Google Shape;421;p61"/>
          <p:cNvPicPr preferRelativeResize="0"/>
          <p:nvPr/>
        </p:nvPicPr>
        <p:blipFill rotWithShape="1">
          <a:blip r:embed="rId3">
            <a:alphaModFix/>
          </a:blip>
          <a:srcRect b="0" l="0" r="0" t="0"/>
          <a:stretch/>
        </p:blipFill>
        <p:spPr>
          <a:xfrm>
            <a:off x="1452282" y="385763"/>
            <a:ext cx="7721600" cy="57912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2"/>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427" name="Google Shape;427;p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428" name="Google Shape;428;p62"/>
          <p:cNvPicPr preferRelativeResize="0"/>
          <p:nvPr/>
        </p:nvPicPr>
        <p:blipFill rotWithShape="1">
          <a:blip r:embed="rId3">
            <a:alphaModFix/>
          </a:blip>
          <a:srcRect b="0" l="0" r="0" t="0"/>
          <a:stretch/>
        </p:blipFill>
        <p:spPr>
          <a:xfrm rot="-5400000">
            <a:off x="2396166" y="-608106"/>
            <a:ext cx="5839385" cy="77858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a:t>PRVI PROJEKT:</a:t>
            </a:r>
            <a:endParaRPr/>
          </a:p>
        </p:txBody>
      </p:sp>
      <p:sp>
        <p:nvSpPr>
          <p:cNvPr id="142" name="Google Shape;142;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342900" lvl="0" marL="457200" rtl="0" algn="l">
              <a:lnSpc>
                <a:spcPct val="90000"/>
              </a:lnSpc>
              <a:spcBef>
                <a:spcPts val="1000"/>
              </a:spcBef>
              <a:spcAft>
                <a:spcPts val="0"/>
              </a:spcAft>
              <a:buClr>
                <a:schemeClr val="dk1"/>
              </a:buClr>
              <a:buSzPct val="82949"/>
              <a:buChar char="•"/>
            </a:pPr>
            <a:r>
              <a:rPr lang="sl-SI"/>
              <a:t>Pred davnimi časi je živel fant z imenom Janko. Janko je bil radoveden fant, ki je rad delal poskuse in izumljal stvari. Še danes se spomni svojega prvega poizkusa. </a:t>
            </a:r>
            <a:endParaRPr/>
          </a:p>
          <a:p>
            <a:pPr indent="-342900" lvl="0" marL="457200" rtl="0" algn="l">
              <a:lnSpc>
                <a:spcPct val="90000"/>
              </a:lnSpc>
              <a:spcBef>
                <a:spcPts val="1000"/>
              </a:spcBef>
              <a:spcAft>
                <a:spcPts val="0"/>
              </a:spcAft>
              <a:buClr>
                <a:schemeClr val="dk1"/>
              </a:buClr>
              <a:buSzPct val="82949"/>
              <a:buChar char="•"/>
            </a:pPr>
            <a:r>
              <a:rPr lang="sl-SI"/>
              <a:t>Začelo se je tako, da so v šoli dobili nalogo, kjer morajo predstaviti delo svojih staršev. Ker je njegova mami delala kot učiteljica tega poklica ni hotel predstaviti, saj so že vsi vedeli kaj učitelji delajo. Vendar pa se je ustrašil saj ni vedel kaj njegov oči dela. Janko je tisti dan odšel popolnoma žalosten iz šole, saj se je do sedaj z očetom samo igral ne pa pogovarjal o delu in zato sploh ni vedel kaj njegov oče dela. Vendar si je med potjo domov zabičal, da ga bo vprašal! Popoldne, ko sta odšla na sladoled, se Janko le opogumi in prestrašeno vpraša »Veš oči, danes smo dobili nalogo, kjer moramo predstaviti poklice svojih staršev in sem se odločil, da bom tebe. Vendar ne vem kaj dejansko ti sploh počneš.« Oče ga pogleda in se nasmeji. Z roko pokaže na podhod in reče »Vidiš te luči? To sem naredil jaz.« Janko začudeno pogleda in vpraša »Ti si ta, ki lahko spremeni noč v dan?«. Oče se zasmeji na ves glas in pravi »Ne jaz sem samo električar, ki poskrbim da stvari delujejo.«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9"/>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148" name="Google Shape;148;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342900" lvl="0" marL="457200" rtl="0" algn="l">
              <a:lnSpc>
                <a:spcPct val="90000"/>
              </a:lnSpc>
              <a:spcBef>
                <a:spcPts val="1000"/>
              </a:spcBef>
              <a:spcAft>
                <a:spcPts val="0"/>
              </a:spcAft>
              <a:buClr>
                <a:schemeClr val="dk1"/>
              </a:buClr>
              <a:buSzPct val="75630"/>
              <a:buChar char="•"/>
            </a:pPr>
            <a:r>
              <a:rPr lang="sl-SI"/>
              <a:t>Janko je presrečen, ne da je samo izvedel kaj njegov oče dela, ampak je tudi ugotovil kako zanimivo delo ima. Na poti domov Janko razmišlja kako bi predstavil ta poklic, na kar zavpije »EVREKA!!«. Oče ga pogleda in vpraša »Kaj je Janko?« Janko mu pove »Ugotovil sem kako bom predstavil tvoj poklic, naredil bom prototip na katerem bom prižgal manjšo lučko.« Vendar Janko postane ponovno žalosten, saj ne ve nič o elektrotehniki. Oče ga pogleda in mu reče »Nič ne skrbi, jaz ti bom pomagal.«</a:t>
            </a:r>
            <a:endParaRPr/>
          </a:p>
          <a:p>
            <a:pPr indent="-342900" lvl="0" marL="457200" rtl="0" algn="l">
              <a:lnSpc>
                <a:spcPct val="90000"/>
              </a:lnSpc>
              <a:spcBef>
                <a:spcPts val="1000"/>
              </a:spcBef>
              <a:spcAft>
                <a:spcPts val="0"/>
              </a:spcAft>
              <a:buClr>
                <a:schemeClr val="dk1"/>
              </a:buClr>
              <a:buSzPct val="75630"/>
              <a:buChar char="•"/>
            </a:pPr>
            <a:r>
              <a:rPr lang="sl-SI"/>
              <a:t>Naslednjega dne se lotita izdelave prototipa. Oče prinese škatlo polno električnih komponent, na mizo postavi LED diodo in napajalnik. Na kar oče dobi klic. Ojoj, Janku se opraviči na kar se odpravi nazaj v službo. Vendar Janko se odloči, da bo tudi brez očeta probal narediti sam. Ker je v šoli slišal, kje ima LED dioda plus in minus. Poveže plus iz napajalnika na plus od diode in minus diode na minus napajalnika. Tako kot prikazuje shema na naslednji strani. </a:t>
            </a:r>
            <a:endParaRPr/>
          </a:p>
          <a:p>
            <a:pPr indent="-228600" lvl="0" marL="457200" rtl="0" algn="l">
              <a:lnSpc>
                <a:spcPct val="90000"/>
              </a:lnSpc>
              <a:spcBef>
                <a:spcPts val="1000"/>
              </a:spcBef>
              <a:spcAft>
                <a:spcPts val="0"/>
              </a:spcAft>
              <a:buClr>
                <a:schemeClr val="dk1"/>
              </a:buClr>
              <a:buSzPct val="7563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0"/>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sl-SI" sz="3600" u="sng">
                <a:solidFill>
                  <a:schemeClr val="hlink"/>
                </a:solidFill>
                <a:hlinkClick r:id="rId3"/>
              </a:rPr>
              <a:t>LED DIODA IN NAPAJALNIK</a:t>
            </a:r>
            <a:endParaRPr sz="3600"/>
          </a:p>
        </p:txBody>
      </p:sp>
      <p:pic>
        <p:nvPicPr>
          <p:cNvPr id="155" name="Google Shape;155;p10"/>
          <p:cNvPicPr preferRelativeResize="0"/>
          <p:nvPr/>
        </p:nvPicPr>
        <p:blipFill rotWithShape="1">
          <a:blip r:embed="rId4">
            <a:alphaModFix/>
          </a:blip>
          <a:srcRect b="0" l="0" r="0" t="0"/>
          <a:stretch/>
        </p:blipFill>
        <p:spPr>
          <a:xfrm>
            <a:off x="838200" y="1452562"/>
            <a:ext cx="6379296" cy="43576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8"/>
          <p:cNvPicPr preferRelativeResize="0"/>
          <p:nvPr/>
        </p:nvPicPr>
        <p:blipFill rotWithShape="1">
          <a:blip r:embed="rId3">
            <a:alphaModFix/>
          </a:blip>
          <a:srcRect b="0" l="0" r="0" t="0"/>
          <a:stretch/>
        </p:blipFill>
        <p:spPr>
          <a:xfrm>
            <a:off x="1890713" y="605755"/>
            <a:ext cx="6148387" cy="5452671"/>
          </a:xfrm>
          <a:prstGeom prst="rect">
            <a:avLst/>
          </a:prstGeom>
          <a:noFill/>
          <a:ln>
            <a:noFill/>
          </a:ln>
        </p:spPr>
      </p:pic>
      <p:sp>
        <p:nvSpPr>
          <p:cNvPr id="162" name="Google Shape;162;p28"/>
          <p:cNvSpPr txBox="1"/>
          <p:nvPr/>
        </p:nvSpPr>
        <p:spPr>
          <a:xfrm>
            <a:off x="2376488" y="971878"/>
            <a:ext cx="191452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sl-SI" sz="2800" u="none" cap="none" strike="noStrike">
                <a:solidFill>
                  <a:srgbClr val="00FF00"/>
                </a:solidFill>
                <a:latin typeface="Arial"/>
                <a:ea typeface="Arial"/>
                <a:cs typeface="Arial"/>
                <a:sym typeface="Arial"/>
              </a:rPr>
              <a:t>03.0   0.09</a:t>
            </a:r>
            <a:endParaRPr b="1" i="0" sz="2800" u="none" cap="none" strike="noStrike">
              <a:solidFill>
                <a:srgbClr val="00FF00"/>
              </a:solidFill>
              <a:latin typeface="Arial"/>
              <a:ea typeface="Arial"/>
              <a:cs typeface="Arial"/>
              <a:sym typeface="Arial"/>
            </a:endParaRPr>
          </a:p>
        </p:txBody>
      </p:sp>
      <p:sp>
        <p:nvSpPr>
          <p:cNvPr id="163" name="Google Shape;163;p28"/>
          <p:cNvSpPr txBox="1"/>
          <p:nvPr/>
        </p:nvSpPr>
        <p:spPr>
          <a:xfrm>
            <a:off x="6291263" y="888534"/>
            <a:ext cx="15811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sl-SI" sz="2400" u="none" cap="none" strike="noStrike">
                <a:solidFill>
                  <a:schemeClr val="dk1"/>
                </a:solidFill>
                <a:latin typeface="Arial"/>
                <a:ea typeface="Arial"/>
                <a:cs typeface="Arial"/>
                <a:sym typeface="Arial"/>
              </a:rPr>
              <a:t>0.09</a:t>
            </a:r>
            <a:endParaRPr b="1" i="0" sz="2400" u="none" cap="none" strike="noStrike">
              <a:solidFill>
                <a:schemeClr val="dk1"/>
              </a:solidFill>
              <a:latin typeface="Arial"/>
              <a:ea typeface="Arial"/>
              <a:cs typeface="Arial"/>
              <a:sym typeface="Arial"/>
            </a:endParaRPr>
          </a:p>
        </p:txBody>
      </p:sp>
      <p:sp>
        <p:nvSpPr>
          <p:cNvPr id="164" name="Google Shape;164;p28"/>
          <p:cNvSpPr txBox="1"/>
          <p:nvPr/>
        </p:nvSpPr>
        <p:spPr>
          <a:xfrm>
            <a:off x="5643563" y="2712572"/>
            <a:ext cx="1581151" cy="2154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sl-SI" sz="800" u="none" cap="none" strike="noStrike">
                <a:solidFill>
                  <a:schemeClr val="lt1"/>
                </a:solidFill>
                <a:latin typeface="Arial"/>
                <a:ea typeface="Arial"/>
                <a:cs typeface="Arial"/>
                <a:sym typeface="Arial"/>
              </a:rPr>
              <a:t>20m</a:t>
            </a:r>
            <a:endParaRPr b="1" i="0" sz="8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171" name="Google Shape;17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172" name="Google Shape;172;p27"/>
          <p:cNvPicPr preferRelativeResize="0"/>
          <p:nvPr/>
        </p:nvPicPr>
        <p:blipFill rotWithShape="1">
          <a:blip r:embed="rId3">
            <a:alphaModFix/>
          </a:blip>
          <a:srcRect b="0" l="0" r="0" t="0"/>
          <a:stretch/>
        </p:blipFill>
        <p:spPr>
          <a:xfrm>
            <a:off x="1441300" y="365125"/>
            <a:ext cx="7749117" cy="58118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2021-09-06T16:04:03Z</dcterms:created>
  <dc:creator>Mitja Brkopec</dc:creator>
</cp:coreProperties>
</file>