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5F5F5F"/>
    <a:srgbClr val="6633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81" d="100"/>
          <a:sy n="81" d="100"/>
        </p:scale>
        <p:origin x="142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54115F-A4C4-4288-9E90-491880524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DEFBEF-84AC-49CE-B341-CD88E8AD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195ED67-03B0-43C0-8634-F460CD3B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233AB9-0DDE-4C1C-96E6-8154DEE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9FC1DAF-3D0A-4766-A8C2-55771E45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7FDB6-E347-4C99-9872-51FAEB6A28FB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47113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3C3038-8939-4106-8944-667EE5C4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D78E711-A9DF-4749-BFC0-FA9AF4EE6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224AE0-D11A-45E7-B8D9-9E90E3FF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BE7589-9894-4FE4-B525-2ED3FF92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D5D4E76-4088-46E0-9DF6-F74533A3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F9A01-C575-44DC-B704-E3C8A14569D9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81651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8DFD2F4-96FC-456D-9DEF-664D2CD15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5EA34BD-6853-4C18-9276-E7B290F24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3C9FD0C-7840-42EB-B7FC-EDA628EA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EACB66A-8384-49BE-B364-DEB507AB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45BF92B-36CC-459C-B1D2-301F136F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DF6B7-2AC5-4BFB-9942-1E1054B98062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6931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172FC2-70AF-40BF-B897-C0B973B7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052A68-895C-4B5A-9354-58896758E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A395DF-E689-49C0-A277-917CBEF3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04AB62-FD67-4084-A2E2-D84FE713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C7C01E4-DFA4-439A-A161-A4A04A40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5C3FD-A8EC-458D-979E-5ED424A97159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9227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8ECD22-72EB-40F1-9F99-C7E0ADE8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02E8F81-9A52-46AB-94F0-61788A9D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C6C8D36-7FFA-49C0-84A7-191BEAC1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51BBA4-3EB5-4B14-B4BF-DF88D0E3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124821E-8239-42E0-B16D-AFF2AFF7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D1BFA-2B67-4DEF-8E37-B37840BD94CF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1844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01548A-E78D-4A61-9681-4CD9AC75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20BD10-55C9-45AD-806A-5FEAAE5B5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0D551FE-B342-48BD-BAFE-50EE0F40B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65AE59A-42ED-4478-B04C-E8649631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C0CF2B9-626E-4CD0-B06F-3DD3AC8F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5FAD519-9F87-443A-ADD9-1AB7FE34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F4776-EDE3-41FB-962A-861394168867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55732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00C1CF-6573-4B49-89E2-9BA85D7A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BD4883-0D7A-49E9-8EF6-287E4A33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76E439E-D3B1-43B1-8F28-FA91908F0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5356A26-BA6B-45EF-933E-5EBA859A7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0A381CD-7280-436C-BC59-343AF7DDF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AB738918-FC31-498D-9584-4EDD6F7B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E3F38A2-D74C-4028-9463-989549D6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922FF01-1932-4D12-A68F-5A40CEC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5075E-7B42-44C7-9690-29C7750D0F96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67771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1EBA7C-74CA-486B-A708-1C9C0531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EBFDFE8-BD8C-4F35-B382-27FA11C9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BAF226A-11E7-4C5C-924B-050521EA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E9163B7-B152-487A-8548-8843A98A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85B5D-274C-4B62-B9DD-D31AF07B5ECB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89165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F6DA0C0-7131-47FA-B76E-0572F005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DF83D6B-B1F8-4A2D-934E-0159E13E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943FA15-6659-4902-9D62-44C657ED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EDF08-CBEB-428C-918D-1A0C2BFA0E28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468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BE01E-12C4-42C4-AF8B-195B942E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380A16E-73C9-491D-94BB-2A9908289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6CA4916-11BF-4865-9ADB-8AF13678D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EA294D4-69AB-4363-9D24-A55C6472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7B8E9EF-2AEE-4757-9B1C-6CE0F05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1A0F03E-0A95-4D84-B22D-A983FD5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7EFB0-9A2F-4B89-ACB1-473C0184200A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89429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BE9688-63F7-4E3E-A7B1-4F782150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EF992BE-17A3-4792-8C6E-3188EC008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62C5352-39F7-4DCA-924E-94BB91383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6E1F60-59B9-42C3-8C1F-165A5AD0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51FE139-76EF-4697-8E42-1C28B358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C9AAA81-C848-4940-8270-FF9BBAFE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998D0-19A0-464D-849C-2A7452360533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224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9D9E3D-C783-4D38-9B9C-36C569D268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DE5B8F-DB57-4135-855A-3A0BFA010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/>
              <a:t>Haga clic para modificar el estilo de texto del patrón</a:t>
            </a:r>
          </a:p>
          <a:p>
            <a:pPr lvl="1"/>
            <a:r>
              <a:rPr lang="es-ES" altLang="sl-SI"/>
              <a:t>Segundo nivel</a:t>
            </a:r>
          </a:p>
          <a:p>
            <a:pPr lvl="2"/>
            <a:r>
              <a:rPr lang="es-ES" altLang="sl-SI"/>
              <a:t>Tercer nivel</a:t>
            </a:r>
          </a:p>
          <a:p>
            <a:pPr lvl="3"/>
            <a:r>
              <a:rPr lang="es-ES" altLang="sl-SI"/>
              <a:t>Cuarto nivel</a:t>
            </a:r>
          </a:p>
          <a:p>
            <a:pPr lvl="4"/>
            <a:r>
              <a:rPr lang="es-ES" altLang="sl-SI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9ECE310-88A2-4056-88E9-EB1DC4E9D6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F21820B-0B8E-48DF-970E-C06CB8D024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F8AE80-0CE9-4E71-8817-4F4A83EC1B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F4EA65-8667-4BD3-B610-0D37F19EC584}" type="slidenum">
              <a:rPr lang="es-ES" altLang="sl-SI"/>
              <a:pPr/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Rectangle 166">
            <a:extLst>
              <a:ext uri="{FF2B5EF4-FFF2-40B4-BE49-F238E27FC236}">
                <a16:creationId xmlns:a16="http://schemas.microsoft.com/office/drawing/2014/main" id="{F69D9EA0-F84D-4C3F-88E1-3F2A8C11EC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468560" y="2780928"/>
            <a:ext cx="7561262" cy="83832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Dodam še enice</a:t>
            </a:r>
            <a:endParaRPr lang="es-ES" altLang="sl-SI" sz="48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AD1BDB2-2F71-4903-8E29-B064F356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59">
            <a:off x="5477406" y="2966255"/>
            <a:ext cx="3790950" cy="379095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BA92FD0F-A85C-4903-A338-8E4F80991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"/>
    </mc:Choice>
    <mc:Fallback>
      <p:transition spd="slow" advTm="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7BDAE-57C1-4E71-97D3-A4FDD249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Delo v DZ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48049D-97A5-44BE-9386-8D2D1F6E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925144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12. naloga zahteva, da napišeš naslednik števila.</a:t>
            </a: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V spodnjo razpredelnico pa zapisuješ predhodnik, število in naslednik.</a:t>
            </a:r>
          </a:p>
          <a:p>
            <a:pPr marL="0" indent="0" algn="just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Izziv tokrat ni zahteven.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DA8F1A59-2FDD-46B5-8028-F3A818E3B5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1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46"/>
    </mc:Choice>
    <mc:Fallback>
      <p:transition spd="slow" advTm="6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48049D-97A5-44BE-9386-8D2D1F6E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40" y="1340768"/>
            <a:ext cx="3621088" cy="2808312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To je to za tokrat. </a:t>
            </a:r>
          </a:p>
          <a:p>
            <a:pPr marL="0" indent="0" algn="just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Ko končaš, mi s starši posredujte stran 77.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1F44F4-9749-42A4-B793-88E174DDE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5254"/>
            <a:ext cx="5688632" cy="5688632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4A968553-8CBF-4221-A497-AC4CF415DB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21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7"/>
    </mc:Choice>
    <mc:Fallback>
      <p:transition spd="slow" advTm="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3AA11563-676A-4337-A373-6DBB5D8A0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r>
              <a:rPr lang="sl-SI" altLang="sl-SI" dirty="0">
                <a:solidFill>
                  <a:schemeClr val="bg1"/>
                </a:solidFill>
              </a:rPr>
              <a:t>Ponovimo zapis </a:t>
            </a:r>
            <a:r>
              <a:rPr lang="sl-SI" altLang="sl-SI" dirty="0" err="1">
                <a:solidFill>
                  <a:schemeClr val="bg1"/>
                </a:solidFill>
              </a:rPr>
              <a:t>stotic</a:t>
            </a:r>
            <a:r>
              <a:rPr lang="sl-SI" altLang="sl-SI" dirty="0">
                <a:solidFill>
                  <a:schemeClr val="bg1"/>
                </a:solidFill>
              </a:rPr>
              <a:t> in desetic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5CB9387D-01FB-4AD5-9B68-4C26CBD31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43075"/>
            <a:ext cx="8229600" cy="4781550"/>
          </a:xfrm>
        </p:spPr>
        <p:txBody>
          <a:bodyPr/>
          <a:lstStyle/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600 = </a:t>
            </a:r>
            <a:r>
              <a:rPr lang="sl-SI" altLang="sl-SI" dirty="0">
                <a:solidFill>
                  <a:srgbClr val="92D050"/>
                </a:solidFill>
              </a:rPr>
              <a:t>6S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0D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 </a:t>
            </a:r>
            <a:r>
              <a:rPr lang="sl-SI" altLang="sl-SI" dirty="0">
                <a:solidFill>
                  <a:schemeClr val="bg1"/>
                </a:solidFill>
              </a:rPr>
              <a:t>= šeststo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200 =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92D050"/>
                </a:solidFill>
              </a:rPr>
              <a:t>2S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0D</a:t>
            </a:r>
            <a:r>
              <a:rPr lang="sl-SI" altLang="sl-SI" dirty="0">
                <a:solidFill>
                  <a:srgbClr val="00B0F0"/>
                </a:solidFill>
              </a:rPr>
              <a:t> 0E </a:t>
            </a:r>
            <a:r>
              <a:rPr lang="sl-SI" altLang="sl-SI" dirty="0">
                <a:solidFill>
                  <a:schemeClr val="bg1"/>
                </a:solidFill>
              </a:rPr>
              <a:t>= dvesto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350 =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92D050"/>
                </a:solidFill>
              </a:rPr>
              <a:t>3S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5D</a:t>
            </a:r>
            <a:r>
              <a:rPr lang="sl-SI" altLang="sl-SI" dirty="0">
                <a:solidFill>
                  <a:srgbClr val="00B0F0"/>
                </a:solidFill>
              </a:rPr>
              <a:t> 0E </a:t>
            </a:r>
            <a:r>
              <a:rPr lang="sl-SI" altLang="sl-SI" dirty="0">
                <a:solidFill>
                  <a:schemeClr val="bg1"/>
                </a:solidFill>
              </a:rPr>
              <a:t>= tristo petdeset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680 = </a:t>
            </a:r>
            <a:r>
              <a:rPr lang="sl-SI" altLang="sl-SI" dirty="0">
                <a:solidFill>
                  <a:srgbClr val="92D050"/>
                </a:solidFill>
              </a:rPr>
              <a:t>6S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8D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 </a:t>
            </a:r>
            <a:r>
              <a:rPr lang="sl-SI" altLang="sl-SI" dirty="0">
                <a:solidFill>
                  <a:schemeClr val="bg1"/>
                </a:solidFill>
              </a:rPr>
              <a:t>= šeststo osemdeset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570 = </a:t>
            </a:r>
            <a:r>
              <a:rPr lang="sl-SI" altLang="sl-SI" dirty="0">
                <a:solidFill>
                  <a:srgbClr val="92D050"/>
                </a:solidFill>
              </a:rPr>
              <a:t>5S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7D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</a:t>
            </a:r>
            <a:r>
              <a:rPr lang="sl-SI" altLang="sl-SI" dirty="0">
                <a:solidFill>
                  <a:schemeClr val="bg1"/>
                </a:solidFill>
              </a:rPr>
              <a:t> = petsto sedemdeset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920 = </a:t>
            </a:r>
            <a:r>
              <a:rPr lang="sl-SI" altLang="sl-SI" dirty="0">
                <a:solidFill>
                  <a:srgbClr val="92D050"/>
                </a:solidFill>
              </a:rPr>
              <a:t>9S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2D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</a:t>
            </a:r>
            <a:r>
              <a:rPr lang="sl-SI" altLang="sl-SI" dirty="0">
                <a:solidFill>
                  <a:schemeClr val="bg1"/>
                </a:solidFill>
              </a:rPr>
              <a:t> = devetsto dvajset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410 = </a:t>
            </a:r>
            <a:r>
              <a:rPr lang="sl-SI" altLang="sl-SI" dirty="0">
                <a:solidFill>
                  <a:srgbClr val="92D050"/>
                </a:solidFill>
              </a:rPr>
              <a:t>4S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1D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</a:t>
            </a:r>
            <a:r>
              <a:rPr lang="sl-SI" altLang="sl-SI" dirty="0">
                <a:solidFill>
                  <a:schemeClr val="bg1"/>
                </a:solidFill>
              </a:rPr>
              <a:t> = štiristo deset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190 = </a:t>
            </a:r>
            <a:r>
              <a:rPr lang="sl-SI" altLang="sl-SI" dirty="0">
                <a:solidFill>
                  <a:srgbClr val="92D050"/>
                </a:solidFill>
              </a:rPr>
              <a:t>1S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9D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0E</a:t>
            </a:r>
            <a:r>
              <a:rPr lang="sl-SI" altLang="sl-SI" dirty="0">
                <a:solidFill>
                  <a:schemeClr val="bg1"/>
                </a:solidFill>
              </a:rPr>
              <a:t> = sto devetdeset</a:t>
            </a:r>
            <a:endParaRPr lang="sl-SI" altLang="sl-SI" dirty="0">
              <a:solidFill>
                <a:srgbClr val="00B0F0"/>
              </a:solidFill>
            </a:endParaRP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80CC023B-F875-4E4E-A4CD-DCA877D103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37"/>
    </mc:Choice>
    <mc:Fallback>
      <p:transition spd="slow" advTm="7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3AA11563-676A-4337-A373-6DBB5D8A0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r>
              <a:rPr lang="sl-SI" altLang="sl-SI" sz="4000" dirty="0">
                <a:solidFill>
                  <a:schemeClr val="bg1"/>
                </a:solidFill>
              </a:rPr>
              <a:t>Številom lahko dodamo še enice …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5CB9387D-01FB-4AD5-9B68-4C26CBD31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43075"/>
            <a:ext cx="8229600" cy="4781550"/>
          </a:xfrm>
        </p:spPr>
        <p:txBody>
          <a:bodyPr/>
          <a:lstStyle/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603 = </a:t>
            </a:r>
            <a:r>
              <a:rPr lang="sl-SI" altLang="sl-SI" dirty="0">
                <a:solidFill>
                  <a:srgbClr val="92D050"/>
                </a:solidFill>
              </a:rPr>
              <a:t>6S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0D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3E </a:t>
            </a:r>
            <a:r>
              <a:rPr lang="sl-SI" altLang="sl-SI" dirty="0">
                <a:solidFill>
                  <a:schemeClr val="bg1"/>
                </a:solidFill>
              </a:rPr>
              <a:t>= šeststo tri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207 =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92D050"/>
                </a:solidFill>
              </a:rPr>
              <a:t>2S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0D</a:t>
            </a:r>
            <a:r>
              <a:rPr lang="sl-SI" altLang="sl-SI" dirty="0">
                <a:solidFill>
                  <a:srgbClr val="00B0F0"/>
                </a:solidFill>
              </a:rPr>
              <a:t> 7E </a:t>
            </a:r>
            <a:r>
              <a:rPr lang="sl-SI" altLang="sl-SI" dirty="0">
                <a:solidFill>
                  <a:schemeClr val="bg1"/>
                </a:solidFill>
              </a:rPr>
              <a:t>= dvesto sedem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354 =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92D050"/>
                </a:solidFill>
              </a:rPr>
              <a:t>3S</a:t>
            </a:r>
            <a:r>
              <a:rPr lang="sl-SI" altLang="sl-SI" dirty="0">
                <a:solidFill>
                  <a:srgbClr val="00B0F0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5D</a:t>
            </a:r>
            <a:r>
              <a:rPr lang="sl-SI" altLang="sl-SI" dirty="0">
                <a:solidFill>
                  <a:srgbClr val="00B0F0"/>
                </a:solidFill>
              </a:rPr>
              <a:t> 4E </a:t>
            </a:r>
            <a:r>
              <a:rPr lang="sl-SI" altLang="sl-SI" dirty="0">
                <a:solidFill>
                  <a:schemeClr val="bg1"/>
                </a:solidFill>
              </a:rPr>
              <a:t>= tristo štiriinpetdeset</a:t>
            </a:r>
            <a:endParaRPr lang="sl-SI" altLang="sl-SI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689 = </a:t>
            </a:r>
            <a:r>
              <a:rPr lang="sl-SI" altLang="sl-SI" dirty="0">
                <a:solidFill>
                  <a:srgbClr val="92D050"/>
                </a:solidFill>
              </a:rPr>
              <a:t>6S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8D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9E </a:t>
            </a:r>
            <a:r>
              <a:rPr lang="sl-SI" altLang="sl-SI" dirty="0">
                <a:solidFill>
                  <a:schemeClr val="bg1"/>
                </a:solidFill>
              </a:rPr>
              <a:t>= šeststo devetinosemdeset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577 = </a:t>
            </a:r>
            <a:r>
              <a:rPr lang="sl-SI" altLang="sl-SI" dirty="0">
                <a:solidFill>
                  <a:srgbClr val="92D050"/>
                </a:solidFill>
              </a:rPr>
              <a:t>5S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7D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7E</a:t>
            </a:r>
            <a:r>
              <a:rPr lang="sl-SI" altLang="sl-SI" dirty="0">
                <a:solidFill>
                  <a:schemeClr val="bg1"/>
                </a:solidFill>
              </a:rPr>
              <a:t> = </a:t>
            </a:r>
            <a:r>
              <a:rPr lang="sl-SI" altLang="sl-SI" sz="2800" dirty="0">
                <a:solidFill>
                  <a:schemeClr val="bg1"/>
                </a:solidFill>
              </a:rPr>
              <a:t>petsto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sz="2800" dirty="0">
                <a:solidFill>
                  <a:schemeClr val="bg1"/>
                </a:solidFill>
              </a:rPr>
              <a:t>sedeminsedemdeset</a:t>
            </a:r>
            <a:endParaRPr lang="sl-SI" alt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921 = </a:t>
            </a:r>
            <a:r>
              <a:rPr lang="sl-SI" altLang="sl-SI" dirty="0">
                <a:solidFill>
                  <a:srgbClr val="92D050"/>
                </a:solidFill>
              </a:rPr>
              <a:t>9S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2D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1E</a:t>
            </a:r>
            <a:r>
              <a:rPr lang="sl-SI" altLang="sl-SI" dirty="0">
                <a:solidFill>
                  <a:schemeClr val="bg1"/>
                </a:solidFill>
              </a:rPr>
              <a:t> = devetsto enaindvajset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412 = </a:t>
            </a:r>
            <a:r>
              <a:rPr lang="sl-SI" altLang="sl-SI" dirty="0">
                <a:solidFill>
                  <a:srgbClr val="92D050"/>
                </a:solidFill>
              </a:rPr>
              <a:t>4S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1D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2E</a:t>
            </a:r>
            <a:r>
              <a:rPr lang="sl-SI" altLang="sl-SI" dirty="0">
                <a:solidFill>
                  <a:schemeClr val="bg1"/>
                </a:solidFill>
              </a:rPr>
              <a:t> = štiristo dvanajst</a:t>
            </a:r>
          </a:p>
          <a:p>
            <a:pPr marL="0" indent="0">
              <a:buNone/>
            </a:pPr>
            <a:r>
              <a:rPr lang="sl-SI" altLang="sl-SI" dirty="0">
                <a:solidFill>
                  <a:schemeClr val="bg1"/>
                </a:solidFill>
              </a:rPr>
              <a:t>195 = </a:t>
            </a:r>
            <a:r>
              <a:rPr lang="sl-SI" altLang="sl-SI" dirty="0">
                <a:solidFill>
                  <a:srgbClr val="92D050"/>
                </a:solidFill>
              </a:rPr>
              <a:t>1S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9D</a:t>
            </a:r>
            <a:r>
              <a:rPr lang="sl-SI" altLang="sl-SI" dirty="0">
                <a:solidFill>
                  <a:schemeClr val="bg1"/>
                </a:solidFill>
              </a:rPr>
              <a:t> </a:t>
            </a:r>
            <a:r>
              <a:rPr lang="sl-SI" altLang="sl-SI" dirty="0">
                <a:solidFill>
                  <a:srgbClr val="00B0F0"/>
                </a:solidFill>
              </a:rPr>
              <a:t>5E</a:t>
            </a:r>
            <a:r>
              <a:rPr lang="sl-SI" altLang="sl-SI" dirty="0">
                <a:solidFill>
                  <a:schemeClr val="bg1"/>
                </a:solidFill>
              </a:rPr>
              <a:t> = sto petindevetdeset</a:t>
            </a:r>
            <a:endParaRPr lang="sl-SI" altLang="sl-SI" dirty="0">
              <a:solidFill>
                <a:srgbClr val="00B0F0"/>
              </a:solidFill>
            </a:endParaRP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E32ED2DB-549C-45F9-96CE-984DB0C0FE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20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17"/>
    </mc:Choice>
    <mc:Fallback>
      <p:transition spd="slow" advTm="9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: zaokroženi vogali 15">
            <a:extLst>
              <a:ext uri="{FF2B5EF4-FFF2-40B4-BE49-F238E27FC236}">
                <a16:creationId xmlns:a16="http://schemas.microsoft.com/office/drawing/2014/main" id="{FA798228-3230-4D84-8DA0-7E7E1A3955EC}"/>
              </a:ext>
            </a:extLst>
          </p:cNvPr>
          <p:cNvSpPr/>
          <p:nvPr/>
        </p:nvSpPr>
        <p:spPr>
          <a:xfrm>
            <a:off x="1979712" y="4653028"/>
            <a:ext cx="1944216" cy="110799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3AA11563-676A-4337-A373-6DBB5D8A0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r>
              <a:rPr lang="sl-SI" altLang="sl-SI" dirty="0">
                <a:solidFill>
                  <a:schemeClr val="bg1"/>
                </a:solidFill>
              </a:rPr>
              <a:t>Grafična ponazoritev števila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492B6C-6B4F-48B8-941F-89A7E6C0D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71" y="2852936"/>
            <a:ext cx="1629162" cy="1368152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A44605F-26FD-4639-8313-6B895D133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77633"/>
              </p:ext>
            </p:extLst>
          </p:nvPr>
        </p:nvGraphicFramePr>
        <p:xfrm>
          <a:off x="2411760" y="2852936"/>
          <a:ext cx="167629" cy="1451864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3068095771"/>
                    </a:ext>
                  </a:extLst>
                </a:gridCol>
              </a:tblGrid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36674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00827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25346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52801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10012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7179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17048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26135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6A5B181-01BC-4DDF-AACE-6BA138A03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85284"/>
              </p:ext>
            </p:extLst>
          </p:nvPr>
        </p:nvGraphicFramePr>
        <p:xfrm>
          <a:off x="2832001" y="2852936"/>
          <a:ext cx="167629" cy="1451864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3068095771"/>
                    </a:ext>
                  </a:extLst>
                </a:gridCol>
              </a:tblGrid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36674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00827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25346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52801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10012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7179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17048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26135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3B1F983-99C5-42B3-B85D-DD9A2FD14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143987"/>
              </p:ext>
            </p:extLst>
          </p:nvPr>
        </p:nvGraphicFramePr>
        <p:xfrm>
          <a:off x="3252242" y="2871471"/>
          <a:ext cx="167629" cy="1451864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3068095771"/>
                    </a:ext>
                  </a:extLst>
                </a:gridCol>
              </a:tblGrid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36674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00827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25346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528019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10012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7179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170488"/>
                  </a:ext>
                </a:extLst>
              </a:tr>
              <a:tr h="171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26135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F28246E7-36B0-4B3D-BAE5-CF8C98AE4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20225"/>
              </p:ext>
            </p:extLst>
          </p:nvPr>
        </p:nvGraphicFramePr>
        <p:xfrm>
          <a:off x="3672483" y="4107759"/>
          <a:ext cx="167629" cy="197041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2571078482"/>
                    </a:ext>
                  </a:extLst>
                </a:gridCol>
              </a:tblGrid>
              <a:tr h="155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7489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4A125F5-A5B2-40C6-ABFD-56B54D388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88720"/>
              </p:ext>
            </p:extLst>
          </p:nvPr>
        </p:nvGraphicFramePr>
        <p:xfrm>
          <a:off x="4089773" y="4107759"/>
          <a:ext cx="167629" cy="197041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2571078482"/>
                    </a:ext>
                  </a:extLst>
                </a:gridCol>
              </a:tblGrid>
              <a:tr h="1970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7489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55CD33B8-4147-40C8-A21C-FFE7FE675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534461"/>
              </p:ext>
            </p:extLst>
          </p:nvPr>
        </p:nvGraphicFramePr>
        <p:xfrm>
          <a:off x="4507063" y="4107759"/>
          <a:ext cx="167629" cy="215576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2571078482"/>
                    </a:ext>
                  </a:extLst>
                </a:gridCol>
              </a:tblGrid>
              <a:tr h="2155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7489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ADCE1B8B-0DFE-417A-8113-4A2C676AF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63822"/>
              </p:ext>
            </p:extLst>
          </p:nvPr>
        </p:nvGraphicFramePr>
        <p:xfrm>
          <a:off x="4924353" y="4107759"/>
          <a:ext cx="167629" cy="215576"/>
        </p:xfrm>
        <a:graphic>
          <a:graphicData uri="http://schemas.openxmlformats.org/drawingml/2006/table">
            <a:tbl>
              <a:tblPr firstRow="1" firstCol="1" bandRow="1"/>
              <a:tblGrid>
                <a:gridCol w="167629">
                  <a:extLst>
                    <a:ext uri="{9D8B030D-6E8A-4147-A177-3AD203B41FA5}">
                      <a16:colId xmlns:a16="http://schemas.microsoft.com/office/drawing/2014/main" val="2571078482"/>
                    </a:ext>
                  </a:extLst>
                </a:gridCol>
              </a:tblGrid>
              <a:tr h="2155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97489"/>
                  </a:ext>
                </a:extLst>
              </a:tr>
            </a:tbl>
          </a:graphicData>
        </a:graphic>
      </p:graphicFrame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FE43A41-12BF-44B4-BAB7-F6D7F2488205}"/>
              </a:ext>
            </a:extLst>
          </p:cNvPr>
          <p:cNvSpPr txBox="1"/>
          <p:nvPr/>
        </p:nvSpPr>
        <p:spPr>
          <a:xfrm>
            <a:off x="502544" y="1650974"/>
            <a:ext cx="489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92D050"/>
                </a:solidFill>
              </a:rPr>
              <a:t>1 S</a:t>
            </a:r>
            <a:r>
              <a:rPr lang="sl-SI" sz="4800" dirty="0"/>
              <a:t>	</a:t>
            </a:r>
            <a:r>
              <a:rPr lang="sl-SI" sz="4800" dirty="0">
                <a:solidFill>
                  <a:srgbClr val="FF0000"/>
                </a:solidFill>
              </a:rPr>
              <a:t>3 D</a:t>
            </a:r>
            <a:r>
              <a:rPr lang="sl-SI" sz="4800" dirty="0"/>
              <a:t>	</a:t>
            </a:r>
            <a:r>
              <a:rPr lang="sl-SI" sz="4800" dirty="0">
                <a:solidFill>
                  <a:srgbClr val="00B0F0"/>
                </a:solidFill>
              </a:rPr>
              <a:t>4 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7680FCF-6086-491A-A37B-84D4A7FEF2A4}"/>
              </a:ext>
            </a:extLst>
          </p:cNvPr>
          <p:cNvSpPr txBox="1"/>
          <p:nvPr/>
        </p:nvSpPr>
        <p:spPr>
          <a:xfrm>
            <a:off x="2183928" y="4653028"/>
            <a:ext cx="3312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chemeClr val="bg1"/>
                </a:solidFill>
              </a:rPr>
              <a:t>134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384A600A-CFAB-4BBE-802E-829F408B4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57" y="2277527"/>
            <a:ext cx="2602681" cy="2602681"/>
          </a:xfrm>
          <a:prstGeom prst="rect">
            <a:avLst/>
          </a:prstGeom>
        </p:spPr>
      </p:pic>
      <p:pic>
        <p:nvPicPr>
          <p:cNvPr id="21" name="Zvok 20">
            <a:hlinkClick r:id="" action="ppaction://media"/>
            <a:extLst>
              <a:ext uri="{FF2B5EF4-FFF2-40B4-BE49-F238E27FC236}">
                <a16:creationId xmlns:a16="http://schemas.microsoft.com/office/drawing/2014/main" id="{37109F0E-5B40-4AE0-9A07-6E8ECAC7D2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7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0"/>
    </mc:Choice>
    <mc:Fallback>
      <p:transition spd="slow" advTm="3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5462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3AA11563-676A-4337-A373-6DBB5D8A04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2265536"/>
            <a:ext cx="6858000" cy="1163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dirty="0">
                <a:solidFill>
                  <a:schemeClr val="bg1"/>
                </a:solidFill>
                <a:latin typeface="Lucida Handwriting" panose="03010101010101010101" pitchFamily="66" charset="0"/>
              </a:rPr>
              <a:t>Zapis v zvezek</a:t>
            </a:r>
            <a:endParaRPr lang="es-ES" altLang="sl-SI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F733A31-691E-4991-A3AD-9B6C26835F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81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8"/>
    </mc:Choice>
    <mc:Fallback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46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1DDF35-0DE4-4ED4-AAED-ADE10D6F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		Dodam še enice	</a:t>
            </a:r>
            <a:r>
              <a:rPr lang="sl-SI" sz="3600" dirty="0">
                <a:solidFill>
                  <a:schemeClr val="bg1"/>
                </a:solidFill>
              </a:rPr>
              <a:t>(datum)</a:t>
            </a:r>
            <a:endParaRPr lang="sl-SI" dirty="0">
              <a:solidFill>
                <a:schemeClr val="bg1"/>
              </a:solidFill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3E6F4AE-F181-406D-80F8-407D9D34F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77801"/>
              </p:ext>
            </p:extLst>
          </p:nvPr>
        </p:nvGraphicFramePr>
        <p:xfrm>
          <a:off x="1524000" y="1477040"/>
          <a:ext cx="6096000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74930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921493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94297484"/>
                    </a:ext>
                  </a:extLst>
                </a:gridCol>
              </a:tblGrid>
              <a:tr h="51971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94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90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16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92D05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00B0F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1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92D05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00B0F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6497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sz="4000" dirty="0">
                          <a:solidFill>
                            <a:schemeClr val="bg1"/>
                          </a:solidFill>
                        </a:rPr>
                        <a:t>203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3661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sz="4000" dirty="0">
                          <a:solidFill>
                            <a:schemeClr val="bg1"/>
                          </a:solidFill>
                        </a:rPr>
                        <a:t>dvesto tri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21839"/>
                  </a:ext>
                </a:extLst>
              </a:tr>
            </a:tbl>
          </a:graphicData>
        </a:graphic>
      </p:graphicFrame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66A340CB-E569-4795-8A29-2442C3102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43"/>
    </mc:Choice>
    <mc:Fallback>
      <p:transition spd="slow" advTm="4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1DDF35-0DE4-4ED4-AAED-ADE10D6F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		Dodam še enice	</a:t>
            </a:r>
            <a:r>
              <a:rPr lang="sl-SI" sz="3600" dirty="0">
                <a:solidFill>
                  <a:schemeClr val="bg1"/>
                </a:solidFill>
              </a:rPr>
              <a:t>(datum)</a:t>
            </a:r>
            <a:endParaRPr lang="sl-SI" dirty="0">
              <a:solidFill>
                <a:schemeClr val="bg1"/>
              </a:solidFill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3E6F4AE-F181-406D-80F8-407D9D34F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49998"/>
              </p:ext>
            </p:extLst>
          </p:nvPr>
        </p:nvGraphicFramePr>
        <p:xfrm>
          <a:off x="1524000" y="1477040"/>
          <a:ext cx="6096000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74930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921493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94297484"/>
                    </a:ext>
                  </a:extLst>
                </a:gridCol>
              </a:tblGrid>
              <a:tr h="51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94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90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16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92D05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00B0F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1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92D05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l-SI" sz="3200" dirty="0">
                          <a:solidFill>
                            <a:srgbClr val="00B0F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6497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sz="4000" dirty="0">
                          <a:solidFill>
                            <a:schemeClr val="bg1"/>
                          </a:solidFill>
                        </a:rPr>
                        <a:t>313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3661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sz="4000" dirty="0">
                          <a:solidFill>
                            <a:schemeClr val="bg1"/>
                          </a:solidFill>
                        </a:rPr>
                        <a:t>tristo trinajst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21839"/>
                  </a:ext>
                </a:extLst>
              </a:tr>
            </a:tbl>
          </a:graphicData>
        </a:graphic>
      </p:graphicFrame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01733C7A-D4A4-444E-9F36-99123D93C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41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8"/>
    </mc:Choice>
    <mc:Fallback>
      <p:transition spd="slow" advTm="2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7BDAE-57C1-4E71-97D3-A4FDD249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Delo v DZ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48049D-97A5-44BE-9386-8D2D1F6E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V DZ na strani 72 zgoraj si poglej, kako so sestavljena števila.</a:t>
            </a:r>
          </a:p>
          <a:p>
            <a:pPr marL="0" indent="0" algn="just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Reši strani od 72 do 78.</a:t>
            </a:r>
          </a:p>
          <a:p>
            <a:pPr marL="0" indent="0" algn="just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Pri 8. nalogi na 77. strani je zapisano število. Ti ga moraš zapisati z desetiškimi enotami in razstaviti. Pomagaj si s prvim primerom, ki je že rešen.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6944A9C6-40F5-4DC0-B98C-09B33EBD9C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09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10"/>
    </mc:Choice>
    <mc:Fallback>
      <p:transition spd="slow" advTm="7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7BDAE-57C1-4E71-97D3-A4FDD249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Delo v DZ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83B5F349-ABF0-45AE-84A3-365F52944EE1}"/>
              </a:ext>
            </a:extLst>
          </p:cNvPr>
          <p:cNvSpPr/>
          <p:nvPr/>
        </p:nvSpPr>
        <p:spPr>
          <a:xfrm>
            <a:off x="971600" y="371703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48049D-97A5-44BE-9386-8D2D1F6E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25144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Na isti strani 9. naloga zahteva, da v zapisanih številih obkrožiš 2 in na črto zapišeš katero desetiško enoto predstavlja. Na primer:</a:t>
            </a: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702 = 2</a:t>
            </a: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213 = 200</a:t>
            </a: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627 = 20</a:t>
            </a:r>
          </a:p>
          <a:p>
            <a:pPr marL="0" indent="0" algn="just">
              <a:buNone/>
            </a:pPr>
            <a:endParaRPr lang="sl-SI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</a:rPr>
              <a:t>Pri 10. nalogi samo nadaljuješ zaporedje.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35A857AC-66FF-433A-B815-9B93DF26DEA9}"/>
              </a:ext>
            </a:extLst>
          </p:cNvPr>
          <p:cNvSpPr/>
          <p:nvPr/>
        </p:nvSpPr>
        <p:spPr>
          <a:xfrm>
            <a:off x="539552" y="4278981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4F57B7B8-8B8D-4682-8950-10FFEE15EBE0}"/>
              </a:ext>
            </a:extLst>
          </p:cNvPr>
          <p:cNvSpPr/>
          <p:nvPr/>
        </p:nvSpPr>
        <p:spPr>
          <a:xfrm>
            <a:off x="717715" y="486916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0B81F806-9053-4EC1-A13A-98393AA7A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14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0"/>
    </mc:Choice>
    <mc:Fallback>
      <p:transition spd="slow" advTm="6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|10.4|6.4|9.9|9.3|7.8|8.7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8|11.8|8.8|10.9|11.7|12.1|8.9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2|3.8|2.2|1.5|2.9|1.2|1.2|1.3|3.5|6.7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5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2.1|12.7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379</Words>
  <Application>Microsoft Office PowerPoint</Application>
  <PresentationFormat>Diaprojekcija na zaslonu (4:3)</PresentationFormat>
  <Paragraphs>102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Lucida Handwriting</vt:lpstr>
      <vt:lpstr>Diseño predeterminado</vt:lpstr>
      <vt:lpstr>PowerPointova predstavitev</vt:lpstr>
      <vt:lpstr>Ponovimo zapis stotic in desetic</vt:lpstr>
      <vt:lpstr>Številom lahko dodamo še enice …</vt:lpstr>
      <vt:lpstr>Grafična ponazoritev števila</vt:lpstr>
      <vt:lpstr>Zapis v zvezek</vt:lpstr>
      <vt:lpstr>  Dodam še enice (datum)</vt:lpstr>
      <vt:lpstr>  Dodam še enice (datum)</vt:lpstr>
      <vt:lpstr>Delo v DZ</vt:lpstr>
      <vt:lpstr>Delo v DZ</vt:lpstr>
      <vt:lpstr>Delo v DZ</vt:lpstr>
      <vt:lpstr>PowerPointova predstavitev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Urška Omahna</dc:creator>
  <cp:lastModifiedBy>Urška Omahna</cp:lastModifiedBy>
  <cp:revision>744</cp:revision>
  <dcterms:created xsi:type="dcterms:W3CDTF">2010-05-23T14:28:12Z</dcterms:created>
  <dcterms:modified xsi:type="dcterms:W3CDTF">2020-05-13T05:31:40Z</dcterms:modified>
</cp:coreProperties>
</file>