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72" r:id="rId2"/>
    <p:sldId id="273" r:id="rId3"/>
    <p:sldId id="274" r:id="rId4"/>
    <p:sldId id="275" r:id="rId5"/>
    <p:sldId id="276" r:id="rId6"/>
    <p:sldId id="280" r:id="rId7"/>
    <p:sldId id="277" r:id="rId8"/>
    <p:sldId id="278" r:id="rId9"/>
    <p:sldId id="279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1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0E85-CDFC-47F1-B291-8ED6AA818EC6}" type="datetimeFigureOut">
              <a:rPr lang="sl-SI" smtClean="0"/>
              <a:t>28.11.2018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A0F1B4-2A10-4E38-88AD-DB3BF7EB314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10811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0D1B-4973-4FE9-BA4D-F979866D0F0B}" type="datetimeFigureOut">
              <a:rPr lang="sl-SI" smtClean="0"/>
              <a:t>28.11.2018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B5D72-527A-46EE-BFB5-776E1E3FD4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51751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0D1B-4973-4FE9-BA4D-F979866D0F0B}" type="datetimeFigureOut">
              <a:rPr lang="sl-SI" smtClean="0"/>
              <a:t>28.11.2018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B5D72-527A-46EE-BFB5-776E1E3FD4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7146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0D1B-4973-4FE9-BA4D-F979866D0F0B}" type="datetimeFigureOut">
              <a:rPr lang="sl-SI" smtClean="0"/>
              <a:t>28.11.2018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B5D72-527A-46EE-BFB5-776E1E3FD4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4143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0D1B-4973-4FE9-BA4D-F979866D0F0B}" type="datetimeFigureOut">
              <a:rPr lang="sl-SI" smtClean="0"/>
              <a:t>28.11.2018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B5D72-527A-46EE-BFB5-776E1E3FD4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0853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0D1B-4973-4FE9-BA4D-F979866D0F0B}" type="datetimeFigureOut">
              <a:rPr lang="sl-SI" smtClean="0"/>
              <a:t>28.11.2018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B5D72-527A-46EE-BFB5-776E1E3FD4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5192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0D1B-4973-4FE9-BA4D-F979866D0F0B}" type="datetimeFigureOut">
              <a:rPr lang="sl-SI" smtClean="0"/>
              <a:t>28.11.2018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B5D72-527A-46EE-BFB5-776E1E3FD4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681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0D1B-4973-4FE9-BA4D-F979866D0F0B}" type="datetimeFigureOut">
              <a:rPr lang="sl-SI" smtClean="0"/>
              <a:t>28.11.2018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B5D72-527A-46EE-BFB5-776E1E3FD4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73728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0D1B-4973-4FE9-BA4D-F979866D0F0B}" type="datetimeFigureOut">
              <a:rPr lang="sl-SI" smtClean="0"/>
              <a:t>28.11.2018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B5D72-527A-46EE-BFB5-776E1E3FD4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11530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0D1B-4973-4FE9-BA4D-F979866D0F0B}" type="datetimeFigureOut">
              <a:rPr lang="sl-SI" smtClean="0"/>
              <a:t>28.11.2018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B5D72-527A-46EE-BFB5-776E1E3FD4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9558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0D1B-4973-4FE9-BA4D-F979866D0F0B}" type="datetimeFigureOut">
              <a:rPr lang="sl-SI" smtClean="0"/>
              <a:t>28.11.2018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B5D72-527A-46EE-BFB5-776E1E3FD4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9712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0D1B-4973-4FE9-BA4D-F979866D0F0B}" type="datetimeFigureOut">
              <a:rPr lang="sl-SI" smtClean="0"/>
              <a:t>28.11.2018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B5D72-527A-46EE-BFB5-776E1E3FD4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98927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20D1B-4973-4FE9-BA4D-F979866D0F0B}" type="datetimeFigureOut">
              <a:rPr lang="sl-SI" smtClean="0"/>
              <a:t>28.11.2018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B5D72-527A-46EE-BFB5-776E1E3FD4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6666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l.wikipedia.org/wiki/Severni_te%C4%8Daj" TargetMode="External"/><Relationship Id="rId7" Type="http://schemas.openxmlformats.org/officeDocument/2006/relationships/image" Target="../media/image3.gif"/><Relationship Id="rId2" Type="http://schemas.openxmlformats.org/officeDocument/2006/relationships/hyperlink" Target="https://sl.wikipedia.org/wiki/Nebesni_ekvator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sl.wikipedia.org/wiki/Ekliptika" TargetMode="External"/><Relationship Id="rId5" Type="http://schemas.openxmlformats.org/officeDocument/2006/relationships/hyperlink" Target="https://sl.wikipedia.org/wiki/Polobla" TargetMode="External"/><Relationship Id="rId4" Type="http://schemas.openxmlformats.org/officeDocument/2006/relationships/hyperlink" Target="https://sl.wikipedia.org/wiki/Ju%C5%BEni_te%C4%8Daj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l-SI" dirty="0" smtClean="0">
                <a:latin typeface="Bradley Hand ITC" panose="03070402050302030203" pitchFamily="66" charset="0"/>
              </a:rPr>
              <a:t>OSNOVE ORIENTACIJE NA NEBU</a:t>
            </a:r>
            <a:endParaRPr lang="sl-SI" dirty="0">
              <a:latin typeface="Bradley Hand ITC" panose="03070402050302030203" pitchFamily="66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81226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Osnovna orientacija na nebu</a:t>
            </a:r>
            <a:endParaRPr lang="sl-SI" dirty="0"/>
          </a:p>
        </p:txBody>
      </p:sp>
      <p:pic>
        <p:nvPicPr>
          <p:cNvPr id="5" name="Označba mesta slike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6" b="3556"/>
          <a:stretch>
            <a:fillRect/>
          </a:stretch>
        </p:blipFill>
        <p:spPr>
          <a:xfrm>
            <a:off x="7244152" y="482600"/>
            <a:ext cx="4348548" cy="6059652"/>
          </a:xfrm>
        </p:spPr>
      </p:pic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sl-SI" sz="2000" dirty="0" smtClean="0"/>
              <a:t>Da si lažje zapomnimo ali najdemo kakšno ozvezdje, najsvetlejše zvezde v njem v mislih povežemo med seboj z daljicami tako, da dobimo čim preprostejše geometrične like ali shematične slike.</a:t>
            </a:r>
          </a:p>
          <a:p>
            <a:r>
              <a:rPr lang="sl-SI" sz="2000" dirty="0" smtClean="0"/>
              <a:t>Na nebu se najlažje orientiramo, če vzamemo za izhodišče Veliki voz, ki je viden vsako jasno noč.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27520765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7388" y="161364"/>
            <a:ext cx="10131425" cy="1456267"/>
          </a:xfrm>
        </p:spPr>
        <p:txBody>
          <a:bodyPr/>
          <a:lstStyle/>
          <a:p>
            <a:r>
              <a:rPr lang="sl-SI" dirty="0" smtClean="0"/>
              <a:t>OSNOVNA ORIENTACIJA NA NEBU</a:t>
            </a:r>
            <a:endParaRPr lang="sl-SI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044046" y="1426744"/>
            <a:ext cx="4709054" cy="576262"/>
          </a:xfrm>
        </p:spPr>
        <p:txBody>
          <a:bodyPr/>
          <a:lstStyle/>
          <a:p>
            <a:r>
              <a:rPr lang="sl-SI" dirty="0" smtClean="0"/>
              <a:t>POIŠČIMO ZVEZDO SEVERNICO</a:t>
            </a:r>
            <a:endParaRPr lang="sl-SI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87388" y="2188883"/>
            <a:ext cx="4996923" cy="2920998"/>
          </a:xfrm>
        </p:spPr>
        <p:txBody>
          <a:bodyPr>
            <a:noAutofit/>
          </a:bodyPr>
          <a:lstStyle/>
          <a:p>
            <a:pPr algn="just"/>
            <a:r>
              <a:rPr lang="sl-SI" sz="2000" dirty="0"/>
              <a:t>Najprej </a:t>
            </a:r>
            <a:r>
              <a:rPr lang="sl-SI" sz="2000" dirty="0" smtClean="0"/>
              <a:t>poiščemo torej </a:t>
            </a:r>
            <a:r>
              <a:rPr lang="sl-SI" sz="2000" dirty="0"/>
              <a:t>znano skupino sedmih svetlih zvezd, ki ji pravimo Veliki voz in je del ozvezdja Veliki medved. </a:t>
            </a:r>
            <a:r>
              <a:rPr lang="sl-SI" sz="2000" dirty="0" smtClean="0"/>
              <a:t>Veliki </a:t>
            </a:r>
            <a:r>
              <a:rPr lang="sl-SI" sz="2000" dirty="0"/>
              <a:t>voz </a:t>
            </a:r>
            <a:r>
              <a:rPr lang="sl-SI" sz="2000" dirty="0" smtClean="0"/>
              <a:t>je iz </a:t>
            </a:r>
            <a:r>
              <a:rPr lang="sl-SI" sz="2000" dirty="0"/>
              <a:t>naših krajev viden v vseh jasnih nočeh, saj nikoli ne </a:t>
            </a:r>
            <a:r>
              <a:rPr lang="sl-SI" sz="2000" dirty="0" smtClean="0"/>
              <a:t>zaide.</a:t>
            </a:r>
          </a:p>
          <a:p>
            <a:pPr algn="just"/>
            <a:r>
              <a:rPr lang="sl-SI" sz="2000" dirty="0" smtClean="0"/>
              <a:t>Za </a:t>
            </a:r>
            <a:r>
              <a:rPr lang="sl-SI" sz="2000" dirty="0"/>
              <a:t>določitev severa sta pomembni zvezdi, ki označujeta zadnjo os Velikega voza. </a:t>
            </a:r>
            <a:endParaRPr lang="sl-SI" sz="2000" dirty="0" smtClean="0"/>
          </a:p>
          <a:p>
            <a:pPr algn="just"/>
            <a:r>
              <a:rPr lang="sl-SI" sz="2000" dirty="0" smtClean="0"/>
              <a:t>Razdaljo </a:t>
            </a:r>
            <a:r>
              <a:rPr lang="sl-SI" sz="2000" dirty="0"/>
              <a:t>med zvezdama v zadnji osi petkrat podaljšamo v smeri </a:t>
            </a:r>
            <a:r>
              <a:rPr lang="sl-SI" sz="2000" dirty="0" smtClean="0"/>
              <a:t>kjer je oje izbočen. </a:t>
            </a:r>
            <a:r>
              <a:rPr lang="sl-SI" sz="2000" dirty="0"/>
              <a:t>Svetla zvezda, do katere pridemo, je Severnica. </a:t>
            </a:r>
            <a:endParaRPr lang="sl-SI" sz="2000" dirty="0" smtClean="0"/>
          </a:p>
          <a:p>
            <a:pPr algn="just"/>
            <a:r>
              <a:rPr lang="sl-SI" sz="2000" dirty="0" smtClean="0"/>
              <a:t>Smer </a:t>
            </a:r>
            <a:r>
              <a:rPr lang="sl-SI" sz="2000" dirty="0"/>
              <a:t>proti severu je na obzorju točno pod Severnico. Če se obrnemo proti Severnici in severu, je za nami jug, levo zahod in desno vzhod.</a:t>
            </a:r>
          </a:p>
        </p:txBody>
      </p:sp>
      <p:pic>
        <p:nvPicPr>
          <p:cNvPr id="8200" name="Picture 8" descr="Rezultat iskanja slik za big dipper north star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2950" y="2964644"/>
            <a:ext cx="4995863" cy="2732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179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/>
              <a:t>Nebesna krogla in zemlja</a:t>
            </a:r>
            <a:endParaRPr lang="sl-SI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970494" y="1642268"/>
            <a:ext cx="4709054" cy="897732"/>
          </a:xfrm>
        </p:spPr>
        <p:txBody>
          <a:bodyPr/>
          <a:lstStyle/>
          <a:p>
            <a:r>
              <a:rPr lang="sl-SI" dirty="0" smtClean="0"/>
              <a:t>Navidezno vrtenje neba</a:t>
            </a:r>
            <a:endParaRPr lang="sl-SI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26560" y="2540001"/>
            <a:ext cx="4996923" cy="2413000"/>
          </a:xfrm>
        </p:spPr>
        <p:txBody>
          <a:bodyPr>
            <a:normAutofit/>
          </a:bodyPr>
          <a:lstStyle/>
          <a:p>
            <a:r>
              <a:rPr lang="sl-SI" sz="2000" dirty="0" smtClean="0"/>
              <a:t>Kot sonce in luna tudi nekatere zvezde vzhajajo in zahajajo.</a:t>
            </a:r>
          </a:p>
          <a:p>
            <a:r>
              <a:rPr lang="sl-SI" sz="2000" dirty="0" smtClean="0"/>
              <a:t>Zvezde v približno enem dnevu opravijo poln obhod, pri tem pa </a:t>
            </a:r>
            <a:r>
              <a:rPr lang="sl-SI" sz="2000" b="1" dirty="0" smtClean="0"/>
              <a:t>ne spreminjajo</a:t>
            </a:r>
            <a:r>
              <a:rPr lang="sl-SI" sz="2000" dirty="0" smtClean="0"/>
              <a:t> medsebojnih leg.</a:t>
            </a:r>
          </a:p>
          <a:p>
            <a:r>
              <a:rPr lang="sl-SI" sz="2000" dirty="0" smtClean="0"/>
              <a:t>Vrtenje neba je le </a:t>
            </a:r>
            <a:r>
              <a:rPr lang="sl-SI" sz="2000" b="1" dirty="0" smtClean="0"/>
              <a:t>navidezno</a:t>
            </a:r>
            <a:r>
              <a:rPr lang="sl-SI" sz="2000" dirty="0" smtClean="0"/>
              <a:t>, saj se Zemlja vrti okoli svoje osi.</a:t>
            </a:r>
            <a:endParaRPr lang="sl-SI" sz="2000" dirty="0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096003" y="1930400"/>
            <a:ext cx="4722813" cy="609600"/>
          </a:xfrm>
        </p:spPr>
        <p:txBody>
          <a:bodyPr/>
          <a:lstStyle/>
          <a:p>
            <a:r>
              <a:rPr lang="sl-SI" dirty="0" smtClean="0"/>
              <a:t>Nebesna krogla</a:t>
            </a:r>
            <a:endParaRPr lang="sl-SI" dirty="0"/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5823483" y="2540000"/>
            <a:ext cx="4995334" cy="2413001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sl-SI" dirty="0" smtClean="0"/>
              <a:t>Nebesna telesa so različno oddaljena od nas. Zdi se nam kot, da so vsa enako daleč in da jih vidimo pritrjena na notranji površini neke krogle v katere središču je naše oko.</a:t>
            </a:r>
          </a:p>
          <a:p>
            <a:r>
              <a:rPr lang="sl-SI" dirty="0" smtClean="0"/>
              <a:t>Nebesna krogla (sfera) je </a:t>
            </a:r>
            <a:r>
              <a:rPr lang="sl-SI" b="1" dirty="0" smtClean="0"/>
              <a:t>namišljena</a:t>
            </a:r>
            <a:r>
              <a:rPr lang="sl-SI" dirty="0" smtClean="0"/>
              <a:t> krogla, kjer projiciramo nebesna telesa. </a:t>
            </a:r>
          </a:p>
        </p:txBody>
      </p:sp>
    </p:spTree>
    <p:extLst>
      <p:ext uri="{BB962C8B-B14F-4D97-AF65-F5344CB8AC3E}">
        <p14:creationId xmlns:p14="http://schemas.microsoft.com/office/powerpoint/2010/main" val="2828170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 build="p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GLAVNE TOČKE IN KROGI NEBESNE KROGLE</a:t>
            </a:r>
            <a:br>
              <a:rPr lang="sl-SI" dirty="0" smtClean="0"/>
            </a:br>
            <a:endParaRPr lang="sl-SI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b="1" dirty="0" smtClean="0"/>
              <a:t>Geocentrična </a:t>
            </a:r>
            <a:r>
              <a:rPr lang="sl-SI" b="1" dirty="0"/>
              <a:t>nebesna </a:t>
            </a:r>
            <a:r>
              <a:rPr lang="sl-SI" b="1" dirty="0" smtClean="0"/>
              <a:t>krogla</a:t>
            </a:r>
            <a:r>
              <a:rPr lang="sl-SI" dirty="0"/>
              <a:t> </a:t>
            </a:r>
            <a:r>
              <a:rPr lang="sl-SI" dirty="0" smtClean="0"/>
              <a:t>(središče Zemlja)</a:t>
            </a:r>
            <a:endParaRPr lang="sl-SI" dirty="0"/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5802842" y="1333115"/>
            <a:ext cx="4995334" cy="3987799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sl-SI" sz="4200" dirty="0"/>
              <a:t>Preslikava </a:t>
            </a:r>
            <a:r>
              <a:rPr lang="sl-SI" sz="4200" dirty="0" smtClean="0"/>
              <a:t>ekvatorja</a:t>
            </a:r>
            <a:r>
              <a:rPr lang="sl-SI" sz="4200" dirty="0"/>
              <a:t> Zemlje na nebesno kroglo nam da </a:t>
            </a:r>
            <a:r>
              <a:rPr lang="sl-SI" sz="4200" dirty="0">
                <a:hlinkClick r:id="rId2" tooltip="Nebesni ekvator"/>
              </a:rPr>
              <a:t>nebesni ekvator</a:t>
            </a:r>
            <a:r>
              <a:rPr lang="sl-SI" sz="4200" dirty="0"/>
              <a:t>. </a:t>
            </a:r>
            <a:endParaRPr lang="sl-SI" sz="4200" dirty="0" smtClean="0"/>
          </a:p>
          <a:p>
            <a:pPr algn="just"/>
            <a:r>
              <a:rPr lang="sl-SI" sz="4200" dirty="0" smtClean="0"/>
              <a:t>Na </a:t>
            </a:r>
            <a:r>
              <a:rPr lang="sl-SI" sz="4200" dirty="0"/>
              <a:t>nebesno kroglo preslikamo tudi </a:t>
            </a:r>
            <a:r>
              <a:rPr lang="sl-SI" sz="4200" dirty="0" smtClean="0"/>
              <a:t>zemeljsko os ter </a:t>
            </a:r>
            <a:r>
              <a:rPr lang="sl-SI" sz="4200" dirty="0"/>
              <a:t> </a:t>
            </a:r>
            <a:r>
              <a:rPr lang="sl-SI" sz="4200" dirty="0">
                <a:hlinkClick r:id="rId3" tooltip="Severni tečaj"/>
              </a:rPr>
              <a:t>severni</a:t>
            </a:r>
            <a:r>
              <a:rPr lang="sl-SI" sz="4200" dirty="0"/>
              <a:t> in </a:t>
            </a:r>
            <a:r>
              <a:rPr lang="sl-SI" sz="4200" dirty="0">
                <a:hlinkClick r:id="rId4" tooltip="Južni tečaj"/>
              </a:rPr>
              <a:t>južni pol</a:t>
            </a:r>
            <a:r>
              <a:rPr lang="sl-SI" sz="4200" dirty="0"/>
              <a:t>, tako dobimo nebesne pole (severni in južni), ki so os vrtenja celotne nebesne </a:t>
            </a:r>
            <a:r>
              <a:rPr lang="sl-SI" sz="4200" dirty="0" smtClean="0"/>
              <a:t>sfere.</a:t>
            </a:r>
          </a:p>
          <a:p>
            <a:pPr algn="just"/>
            <a:r>
              <a:rPr lang="sl-SI" sz="4200" dirty="0" smtClean="0"/>
              <a:t>Nebesni </a:t>
            </a:r>
            <a:r>
              <a:rPr lang="sl-SI" sz="4200" dirty="0"/>
              <a:t>ekvator razdeli nebesno kroglo na severno in na južno nebesno </a:t>
            </a:r>
            <a:r>
              <a:rPr lang="sl-SI" sz="4200" dirty="0">
                <a:hlinkClick r:id="rId5" tooltip="Polobla"/>
              </a:rPr>
              <a:t>poloblo</a:t>
            </a:r>
            <a:r>
              <a:rPr lang="sl-SI" sz="4200" dirty="0"/>
              <a:t> (hemisfero). Za opazovalca na Zemlji se navidezno vrtijo vsa nebesna telesa po koncentričnih krogih po nebesni krogli.</a:t>
            </a:r>
          </a:p>
          <a:p>
            <a:pPr algn="just"/>
            <a:r>
              <a:rPr lang="sl-SI" sz="4200" dirty="0"/>
              <a:t>Kadar preslikamo na nebesno kroglo navidezno letno pot </a:t>
            </a:r>
            <a:r>
              <a:rPr lang="sl-SI" sz="4200" dirty="0" smtClean="0"/>
              <a:t>Sonca, </a:t>
            </a:r>
            <a:r>
              <a:rPr lang="sl-SI" sz="4200" dirty="0"/>
              <a:t>dobimo </a:t>
            </a:r>
            <a:r>
              <a:rPr lang="sl-SI" sz="4200" dirty="0">
                <a:hlinkClick r:id="rId6" tooltip="Ekliptika"/>
              </a:rPr>
              <a:t>ekliptiko</a:t>
            </a:r>
            <a:r>
              <a:rPr lang="sl-SI" sz="4200" dirty="0"/>
              <a:t>.</a:t>
            </a:r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</p:txBody>
      </p:sp>
      <p:pic>
        <p:nvPicPr>
          <p:cNvPr id="3074" name="Picture 2" descr="https://upload.wikimedia.org/wikipedia/commons/thumb/1/12/Earth_within_celestial_sphere.gif/250px-Earth_within_celestial_sphere.gif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3759" y="3327015"/>
            <a:ext cx="2381250" cy="2400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169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Glavne točke in krogi nebesne krogle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sl-SI" dirty="0" smtClean="0"/>
              <a:t>Zenit </a:t>
            </a:r>
            <a:r>
              <a:rPr lang="sl-SI" dirty="0"/>
              <a:t>je točka na nebesni krogli natanko nad opazovalčevo glavo, najvišja točka na nebu, presečišče navpičnice nad </a:t>
            </a:r>
            <a:r>
              <a:rPr lang="sl-SI" dirty="0" smtClean="0"/>
              <a:t>glavo.</a:t>
            </a:r>
            <a:endParaRPr lang="sl-SI" dirty="0"/>
          </a:p>
          <a:p>
            <a:r>
              <a:rPr lang="sl-SI" dirty="0"/>
              <a:t>Horizont (obzorje) je del Zemljinega površja, ki se ga vidi z </a:t>
            </a:r>
            <a:r>
              <a:rPr lang="sl-SI"/>
              <a:t>opazovališča</a:t>
            </a:r>
            <a:r>
              <a:rPr lang="sl-SI" smtClean="0"/>
              <a:t>.</a:t>
            </a:r>
            <a:endParaRPr lang="sl-SI" dirty="0"/>
          </a:p>
          <a:p>
            <a:r>
              <a:rPr lang="sl-SI" dirty="0"/>
              <a:t>Nebesna krogla se vrti okoli </a:t>
            </a:r>
            <a:r>
              <a:rPr lang="sl-SI" b="1" dirty="0"/>
              <a:t>nebesne osi</a:t>
            </a:r>
            <a:r>
              <a:rPr lang="sl-SI" dirty="0"/>
              <a:t>. Točki v katerih nebesna os prebode nebesno kroglo sta </a:t>
            </a:r>
            <a:r>
              <a:rPr lang="sl-SI" b="1" dirty="0"/>
              <a:t>nebesna tečaja </a:t>
            </a:r>
            <a:r>
              <a:rPr lang="sl-SI" dirty="0"/>
              <a:t>ali </a:t>
            </a:r>
            <a:r>
              <a:rPr lang="sl-SI" b="1" dirty="0"/>
              <a:t>pola</a:t>
            </a:r>
            <a:r>
              <a:rPr lang="sl-SI" dirty="0"/>
              <a:t>.</a:t>
            </a:r>
          </a:p>
          <a:p>
            <a:endParaRPr lang="sl-SI" dirty="0"/>
          </a:p>
        </p:txBody>
      </p:sp>
      <p:pic>
        <p:nvPicPr>
          <p:cNvPr id="7" name="Picture 2" descr="Rezultat iskanja slik za glavne točke na nebesni krogli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1011" y="2141538"/>
            <a:ext cx="2696565" cy="364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4643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NEBESNI KOORDINATNI SISTEMI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85802" y="2142068"/>
            <a:ext cx="9766881" cy="2304097"/>
          </a:xfrm>
        </p:spPr>
        <p:txBody>
          <a:bodyPr>
            <a:normAutofit/>
          </a:bodyPr>
          <a:lstStyle/>
          <a:p>
            <a:r>
              <a:rPr lang="sl-SI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Ekvatorski </a:t>
            </a:r>
            <a:r>
              <a:rPr lang="sl-SI" sz="2000" dirty="0"/>
              <a:t>koordinatni sistem je najbolj uporaben nebesni koordinatni sistem. Koordinati v tem sistemu </a:t>
            </a:r>
            <a:r>
              <a:rPr lang="sl-SI" sz="2000" dirty="0" smtClean="0"/>
              <a:t>sta </a:t>
            </a:r>
            <a:r>
              <a:rPr lang="sl-SI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deklinacija</a:t>
            </a:r>
            <a:r>
              <a:rPr lang="sl-SI" sz="2000" dirty="0" smtClean="0"/>
              <a:t> in </a:t>
            </a:r>
            <a:r>
              <a:rPr lang="sl-SI" sz="20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rektascenzija</a:t>
            </a:r>
            <a:endParaRPr lang="sl-SI" sz="20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sl-SI" sz="20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Deklnaciijo</a:t>
            </a:r>
            <a:r>
              <a:rPr lang="sl-SI" sz="2000" dirty="0" smtClean="0"/>
              <a:t> </a:t>
            </a:r>
            <a:r>
              <a:rPr lang="sl-SI" sz="2000" dirty="0"/>
              <a:t>lahko primerjamo z zemljepisno </a:t>
            </a:r>
            <a:r>
              <a:rPr lang="sl-SI" sz="2000" dirty="0" smtClean="0"/>
              <a:t>širino, </a:t>
            </a:r>
            <a:r>
              <a:rPr lang="sl-SI" sz="2000" dirty="0"/>
              <a:t>ki je projicirana na nebesno sfero. Merjena je od ekvatorja, pa do 90° severno (severni nebesni pol) ter 90° južno (južni nebesni pol).              </a:t>
            </a:r>
          </a:p>
          <a:p>
            <a:endParaRPr lang="sl-SI" dirty="0"/>
          </a:p>
        </p:txBody>
      </p:sp>
      <p:pic>
        <p:nvPicPr>
          <p:cNvPr id="5" name="Picture 2" descr="https://upload.wikimedia.org/wikipedia/sl/thumb/b/b6/Ekvatorialni_koordinatni_sistem.jpg/220px-Ekvatorialni_koordinatni_sist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1961" y="3914877"/>
            <a:ext cx="2452366" cy="2452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705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Nebesni koordinatni sistemi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16687" y="1630340"/>
            <a:ext cx="6017001" cy="52276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l-SI" sz="20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Rektascenzija</a:t>
            </a:r>
            <a:r>
              <a:rPr lang="sl-SI" sz="2000" dirty="0" smtClean="0"/>
              <a:t> ima </a:t>
            </a:r>
            <a:r>
              <a:rPr lang="sl-SI" sz="2000" dirty="0"/>
              <a:t>enako vlogo, kot jo ima </a:t>
            </a:r>
            <a:r>
              <a:rPr lang="sl-SI" sz="2000" dirty="0" smtClean="0"/>
              <a:t>zemljepisna dolžina na Zemlji.</a:t>
            </a:r>
          </a:p>
          <a:p>
            <a:pPr marL="0" indent="0" algn="just">
              <a:buNone/>
            </a:pPr>
            <a:r>
              <a:rPr lang="sl-SI" sz="2000" dirty="0"/>
              <a:t>Merjena je od </a:t>
            </a:r>
            <a:r>
              <a:rPr lang="sl-SI" sz="2000" dirty="0" smtClean="0"/>
              <a:t>pomladišča (projekcija Greenwiškega poldnevnika), </a:t>
            </a:r>
            <a:r>
              <a:rPr lang="sl-SI" sz="2000" dirty="0"/>
              <a:t>pa do </a:t>
            </a:r>
            <a:r>
              <a:rPr lang="sl-SI" sz="2000" dirty="0" smtClean="0"/>
              <a:t>180° vzhodno </a:t>
            </a:r>
            <a:r>
              <a:rPr lang="sl-SI" sz="2000" dirty="0"/>
              <a:t>ter </a:t>
            </a:r>
            <a:r>
              <a:rPr lang="sl-SI" sz="2000" dirty="0" smtClean="0"/>
              <a:t>180° zahodno.</a:t>
            </a:r>
            <a:endParaRPr lang="sl-SI" sz="2000" dirty="0"/>
          </a:p>
          <a:p>
            <a:pPr marL="0" indent="0" algn="just">
              <a:buNone/>
            </a:pPr>
            <a:endParaRPr lang="sl-SI" dirty="0" smtClean="0"/>
          </a:p>
          <a:p>
            <a:endParaRPr lang="sl-SI" dirty="0"/>
          </a:p>
        </p:txBody>
      </p:sp>
      <p:pic>
        <p:nvPicPr>
          <p:cNvPr id="4098" name="Picture 2" descr="https://upload.wikimedia.org/wikipedia/sl/thumb/2/29/Pomladisce.svg/300px-Pomladisce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5261" y="2198772"/>
            <a:ext cx="2857500" cy="3600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489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Orientacija na zemlji in nebu</a:t>
            </a:r>
            <a:br>
              <a:rPr lang="sl-SI" dirty="0" smtClean="0"/>
            </a:br>
            <a:r>
              <a:rPr lang="sl-SI" dirty="0" smtClean="0"/>
              <a:t>primerjava</a:t>
            </a:r>
            <a:endParaRPr lang="sl-SI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976544" y="2226733"/>
            <a:ext cx="4456590" cy="90339"/>
          </a:xfrm>
        </p:spPr>
        <p:txBody>
          <a:bodyPr>
            <a:normAutofit fontScale="25000" lnSpcReduction="20000"/>
          </a:bodyPr>
          <a:lstStyle/>
          <a:p>
            <a:r>
              <a:rPr lang="sl-SI" dirty="0" smtClean="0"/>
              <a:t>Določanje lege na Zemlji</a:t>
            </a:r>
            <a:endParaRPr lang="sl-SI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570257" y="2227801"/>
            <a:ext cx="5058051" cy="2456401"/>
          </a:xfrm>
        </p:spPr>
        <p:txBody>
          <a:bodyPr>
            <a:normAutofit/>
          </a:bodyPr>
          <a:lstStyle/>
          <a:p>
            <a:r>
              <a:rPr lang="sl-SI" sz="2000" dirty="0" smtClean="0"/>
              <a:t>geografska širina (kotna oddaljenost severno ali južno od ekvatorja, merjena iz središča zemlje), merjena v stopinjah</a:t>
            </a:r>
          </a:p>
          <a:p>
            <a:r>
              <a:rPr lang="sl-SI" sz="2000" dirty="0" smtClean="0"/>
              <a:t>geografska dolžina (kotna razdalja kraja vzhodno ali zahodno od meridianskega kroga Greenwiškega observatorija), merjena v stopinjah</a:t>
            </a:r>
            <a:endParaRPr lang="sl-SI" sz="2000" dirty="0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096004" y="2226734"/>
            <a:ext cx="4210972" cy="90338"/>
          </a:xfrm>
        </p:spPr>
        <p:txBody>
          <a:bodyPr>
            <a:normAutofit fontScale="25000" lnSpcReduction="20000"/>
          </a:bodyPr>
          <a:lstStyle/>
          <a:p>
            <a:r>
              <a:rPr lang="sl-SI" dirty="0" smtClean="0"/>
              <a:t>Določanje lege neb. telesa</a:t>
            </a:r>
            <a:endParaRPr lang="sl-SI" dirty="0"/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5837335" y="2200100"/>
            <a:ext cx="4927375" cy="2177777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sl-SI" dirty="0" smtClean="0"/>
              <a:t>deklinacija, (lok </a:t>
            </a:r>
            <a:r>
              <a:rPr lang="sl-SI" dirty="0"/>
              <a:t>časovne krožnice merjen </a:t>
            </a:r>
            <a:r>
              <a:rPr lang="sl-SI" dirty="0" smtClean="0"/>
              <a:t>od</a:t>
            </a:r>
            <a:r>
              <a:rPr lang="sl-SI" dirty="0"/>
              <a:t> nebesnega ekvatorja pa do lege nebesnega </a:t>
            </a:r>
            <a:r>
              <a:rPr lang="sl-SI" dirty="0" smtClean="0"/>
              <a:t>telesa), merjena v stopinjah</a:t>
            </a:r>
          </a:p>
          <a:p>
            <a:pPr algn="just"/>
            <a:r>
              <a:rPr lang="sl-SI" dirty="0" err="1" smtClean="0"/>
              <a:t>rektascenzija</a:t>
            </a:r>
            <a:r>
              <a:rPr lang="sl-SI" dirty="0" smtClean="0"/>
              <a:t> (lok </a:t>
            </a:r>
            <a:r>
              <a:rPr lang="sl-SI" dirty="0"/>
              <a:t>nebesnega </a:t>
            </a:r>
            <a:r>
              <a:rPr lang="sl-SI" dirty="0" smtClean="0"/>
              <a:t>ekvatorja od  </a:t>
            </a:r>
            <a:r>
              <a:rPr lang="sl-SI" dirty="0">
                <a:solidFill>
                  <a:schemeClr val="tx2"/>
                </a:solidFill>
              </a:rPr>
              <a:t>pomladišča</a:t>
            </a:r>
            <a:r>
              <a:rPr lang="sl-SI" dirty="0"/>
              <a:t> do časovne krožnice nebesnega telesa, merjen v smeri nasprotni urinemu </a:t>
            </a:r>
            <a:r>
              <a:rPr lang="sl-SI" dirty="0" smtClean="0"/>
              <a:t>kazalcu), merjena v časovnih enotah</a:t>
            </a:r>
            <a:endParaRPr lang="sl-SI" dirty="0"/>
          </a:p>
        </p:txBody>
      </p:sp>
      <p:pic>
        <p:nvPicPr>
          <p:cNvPr id="7172" name="Picture 4" descr="https://upload.wikimedia.org/wikipedia/commons/thumb/9/98/Ra_and_dec_on_celestial_sphere.png/300px-Ra_and_dec_on_celestial_sphe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6956" y="4288712"/>
            <a:ext cx="2390847" cy="2414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Rezultat iskanja slik za longitude and latitude ma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4637" y="4461832"/>
            <a:ext cx="3769654" cy="1997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066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471</Words>
  <Application>Microsoft Office PowerPoint</Application>
  <PresentationFormat>Širokozaslonsko</PresentationFormat>
  <Paragraphs>41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4" baseType="lpstr">
      <vt:lpstr>Arial</vt:lpstr>
      <vt:lpstr>Bradley Hand ITC</vt:lpstr>
      <vt:lpstr>Calibri</vt:lpstr>
      <vt:lpstr>Calibri Light</vt:lpstr>
      <vt:lpstr>Office Theme</vt:lpstr>
      <vt:lpstr>OSNOVE ORIENTACIJE NA NEBU</vt:lpstr>
      <vt:lpstr>Osnovna orientacija na nebu</vt:lpstr>
      <vt:lpstr>OSNOVNA ORIENTACIJA NA NEBU</vt:lpstr>
      <vt:lpstr>Nebesna krogla in zemlja</vt:lpstr>
      <vt:lpstr>GLAVNE TOČKE IN KROGI NEBESNE KROGLE </vt:lpstr>
      <vt:lpstr>Glavne točke in krogi nebesne krogle</vt:lpstr>
      <vt:lpstr>NEBESNI KOORDINATNI SISTEMI</vt:lpstr>
      <vt:lpstr>Nebesni koordinatni sistemi</vt:lpstr>
      <vt:lpstr>Orientacija na zemlji in nebu primerjava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Katarina Stantič</dc:creator>
  <cp:lastModifiedBy>Tomaz</cp:lastModifiedBy>
  <cp:revision>44</cp:revision>
  <dcterms:created xsi:type="dcterms:W3CDTF">2016-11-17T19:30:35Z</dcterms:created>
  <dcterms:modified xsi:type="dcterms:W3CDTF">2018-11-28T10:12:28Z</dcterms:modified>
</cp:coreProperties>
</file>