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5" r:id="rId12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518B-2159-4C44-8525-693EAE3B1ACF}" type="datetimeFigureOut">
              <a:rPr lang="sl-SI" smtClean="0"/>
              <a:pPr/>
              <a:t>20.8.2015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21871-EFD2-4C0C-A052-C5AE18C64C6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825653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518B-2159-4C44-8525-693EAE3B1ACF}" type="datetimeFigureOut">
              <a:rPr lang="sl-SI" smtClean="0"/>
              <a:pPr/>
              <a:t>20.8.2015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21871-EFD2-4C0C-A052-C5AE18C64C6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446411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518B-2159-4C44-8525-693EAE3B1ACF}" type="datetimeFigureOut">
              <a:rPr lang="sl-SI" smtClean="0"/>
              <a:pPr/>
              <a:t>20.8.2015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21871-EFD2-4C0C-A052-C5AE18C64C6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509951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518B-2159-4C44-8525-693EAE3B1ACF}" type="datetimeFigureOut">
              <a:rPr lang="sl-SI" smtClean="0"/>
              <a:pPr/>
              <a:t>20.8.2015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21871-EFD2-4C0C-A052-C5AE18C64C6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830741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518B-2159-4C44-8525-693EAE3B1ACF}" type="datetimeFigureOut">
              <a:rPr lang="sl-SI" smtClean="0"/>
              <a:pPr/>
              <a:t>20.8.2015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21871-EFD2-4C0C-A052-C5AE18C64C6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545405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518B-2159-4C44-8525-693EAE3B1ACF}" type="datetimeFigureOut">
              <a:rPr lang="sl-SI" smtClean="0"/>
              <a:pPr/>
              <a:t>20.8.2015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21871-EFD2-4C0C-A052-C5AE18C64C6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32131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518B-2159-4C44-8525-693EAE3B1ACF}" type="datetimeFigureOut">
              <a:rPr lang="sl-SI" smtClean="0"/>
              <a:pPr/>
              <a:t>20.8.2015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21871-EFD2-4C0C-A052-C5AE18C64C6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408863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518B-2159-4C44-8525-693EAE3B1ACF}" type="datetimeFigureOut">
              <a:rPr lang="sl-SI" smtClean="0"/>
              <a:pPr/>
              <a:t>20.8.2015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21871-EFD2-4C0C-A052-C5AE18C64C6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550765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518B-2159-4C44-8525-693EAE3B1ACF}" type="datetimeFigureOut">
              <a:rPr lang="sl-SI" smtClean="0"/>
              <a:pPr/>
              <a:t>20.8.2015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21871-EFD2-4C0C-A052-C5AE18C64C6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233525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518B-2159-4C44-8525-693EAE3B1ACF}" type="datetimeFigureOut">
              <a:rPr lang="sl-SI" smtClean="0"/>
              <a:pPr/>
              <a:t>20.8.2015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21871-EFD2-4C0C-A052-C5AE18C64C6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688323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518B-2159-4C44-8525-693EAE3B1ACF}" type="datetimeFigureOut">
              <a:rPr lang="sl-SI" smtClean="0"/>
              <a:pPr/>
              <a:t>20.8.2015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21871-EFD2-4C0C-A052-C5AE18C64C6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463632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4518B-2159-4C44-8525-693EAE3B1ACF}" type="datetimeFigureOut">
              <a:rPr lang="sl-SI" smtClean="0"/>
              <a:pPr/>
              <a:t>20.8.2015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21871-EFD2-4C0C-A052-C5AE18C64C68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203688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sl-SI" dirty="0" smtClean="0"/>
              <a:t>PLANET ZEMLJA</a:t>
            </a:r>
            <a:endParaRPr lang="sl-SI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196752"/>
            <a:ext cx="3185029" cy="208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45023"/>
            <a:ext cx="3744416" cy="228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03144"/>
            <a:ext cx="4278132" cy="200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9357" y="3648681"/>
            <a:ext cx="3397749" cy="22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83763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75286" y="0"/>
            <a:ext cx="8229600" cy="1143000"/>
          </a:xfrm>
        </p:spPr>
        <p:txBody>
          <a:bodyPr/>
          <a:lstStyle/>
          <a:p>
            <a:r>
              <a:rPr lang="sl-SI" b="1" dirty="0" smtClean="0"/>
              <a:t>POSELITEV</a:t>
            </a:r>
            <a:endParaRPr lang="sl-SI" b="1" dirty="0"/>
          </a:p>
        </p:txBody>
      </p:sp>
      <p:sp>
        <p:nvSpPr>
          <p:cNvPr id="5" name="Pravokotnik 4"/>
          <p:cNvSpPr/>
          <p:nvPr/>
        </p:nvSpPr>
        <p:spPr>
          <a:xfrm>
            <a:off x="388102" y="3644969"/>
            <a:ext cx="40416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b="1" dirty="0">
                <a:solidFill>
                  <a:srgbClr val="FF0000"/>
                </a:solidFill>
              </a:rPr>
              <a:t>Reke: </a:t>
            </a:r>
            <a:r>
              <a:rPr lang="sl-SI" altLang="sl-SI" dirty="0"/>
              <a:t>prve visoke civilizacije </a:t>
            </a:r>
            <a:r>
              <a:rPr lang="sl-SI" altLang="sl-SI" dirty="0" smtClean="0"/>
              <a:t>– </a:t>
            </a:r>
            <a:r>
              <a:rPr lang="sl-SI" altLang="sl-SI" dirty="0"/>
              <a:t>rodovitno blato; pitna voda, namakanje, ribištvo, pristanišča (Hamburg</a:t>
            </a:r>
            <a:r>
              <a:rPr lang="sl-SI" altLang="sl-SI" dirty="0" smtClean="0"/>
              <a:t>).</a:t>
            </a:r>
            <a:endParaRPr lang="sl-SI" altLang="sl-SI" dirty="0" smtClean="0"/>
          </a:p>
          <a:p>
            <a:endParaRPr lang="sl-SI" altLang="sl-SI" dirty="0"/>
          </a:p>
          <a:p>
            <a:r>
              <a:rPr lang="sl-SI" altLang="sl-SI" b="1" dirty="0">
                <a:solidFill>
                  <a:srgbClr val="FF0000"/>
                </a:solidFill>
              </a:rPr>
              <a:t>Jezera: </a:t>
            </a:r>
            <a:r>
              <a:rPr lang="sl-SI" altLang="sl-SI" dirty="0"/>
              <a:t>naselja, večja </a:t>
            </a:r>
            <a:r>
              <a:rPr lang="sl-SI" altLang="sl-SI" dirty="0" smtClean="0"/>
              <a:t>jezera,</a:t>
            </a:r>
            <a:endParaRPr lang="sl-SI" altLang="sl-SI" dirty="0"/>
          </a:p>
          <a:p>
            <a:r>
              <a:rPr lang="sl-SI" altLang="sl-SI" dirty="0"/>
              <a:t>blažilni podnebni </a:t>
            </a:r>
            <a:r>
              <a:rPr lang="sl-SI" altLang="sl-SI" dirty="0" smtClean="0"/>
              <a:t>učinek.</a:t>
            </a:r>
            <a:endParaRPr lang="sl-SI" altLang="sl-SI" dirty="0"/>
          </a:p>
        </p:txBody>
      </p:sp>
      <p:sp>
        <p:nvSpPr>
          <p:cNvPr id="7" name="Pravokotnik 6"/>
          <p:cNvSpPr/>
          <p:nvPr/>
        </p:nvSpPr>
        <p:spPr>
          <a:xfrm>
            <a:off x="348381" y="1052736"/>
            <a:ext cx="74903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b="1" dirty="0">
                <a:solidFill>
                  <a:srgbClr val="FF0000"/>
                </a:solidFill>
              </a:rPr>
              <a:t>Poselitev je odvisna od </a:t>
            </a:r>
            <a:r>
              <a:rPr lang="sl-SI" altLang="sl-SI" dirty="0"/>
              <a:t>reliefa, vode, nadmorske višine, gospodarske razvitosti, prometnih </a:t>
            </a:r>
            <a:r>
              <a:rPr lang="sl-SI" altLang="sl-SI" dirty="0" smtClean="0"/>
              <a:t>povezav.</a:t>
            </a:r>
            <a:endParaRPr lang="sl-SI" altLang="sl-S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4233" y="4179268"/>
            <a:ext cx="3490900" cy="223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avokotnik 10"/>
          <p:cNvSpPr/>
          <p:nvPr/>
        </p:nvSpPr>
        <p:spPr>
          <a:xfrm>
            <a:off x="358369" y="191081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/>
            <a:r>
              <a:rPr lang="sl-SI" altLang="sl-SI" b="1" dirty="0" smtClean="0">
                <a:solidFill>
                  <a:srgbClr val="FF0000"/>
                </a:solidFill>
              </a:rPr>
              <a:t>Morje</a:t>
            </a:r>
            <a:r>
              <a:rPr lang="sl-SI" altLang="sl-SI" dirty="0" smtClean="0"/>
              <a:t>: </a:t>
            </a:r>
            <a:endParaRPr lang="sl-SI" altLang="sl-SI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sl-SI" altLang="sl-SI" dirty="0" smtClean="0"/>
              <a:t>omogoča </a:t>
            </a:r>
            <a:r>
              <a:rPr lang="sl-SI" altLang="sl-SI" dirty="0"/>
              <a:t>povezanost s </a:t>
            </a:r>
            <a:r>
              <a:rPr lang="sl-SI" altLang="sl-SI" dirty="0" smtClean="0"/>
              <a:t>svetom,</a:t>
            </a:r>
            <a:endParaRPr lang="sl-SI" altLang="sl-SI" dirty="0"/>
          </a:p>
          <a:p>
            <a:pPr marL="285750" indent="-285750">
              <a:buFont typeface="Arial" pitchFamily="34" charset="0"/>
              <a:buChar char="•"/>
            </a:pPr>
            <a:r>
              <a:rPr lang="sl-SI" altLang="sl-SI" dirty="0" smtClean="0"/>
              <a:t>vir </a:t>
            </a:r>
            <a:r>
              <a:rPr lang="sl-SI" altLang="sl-SI" dirty="0"/>
              <a:t>hrane (ribištvo</a:t>
            </a:r>
            <a:r>
              <a:rPr lang="sl-SI" altLang="sl-SI" dirty="0" smtClean="0"/>
              <a:t>),</a:t>
            </a:r>
            <a:endParaRPr lang="sl-SI" altLang="sl-SI" dirty="0"/>
          </a:p>
          <a:p>
            <a:pPr marL="285750" indent="-285750">
              <a:buFont typeface="Arial" pitchFamily="34" charset="0"/>
              <a:buChar char="•"/>
            </a:pPr>
            <a:r>
              <a:rPr lang="sl-SI" altLang="sl-SI" dirty="0" smtClean="0"/>
              <a:t>v </a:t>
            </a:r>
            <a:r>
              <a:rPr lang="sl-SI" altLang="sl-SI" dirty="0"/>
              <a:t>pristaniščih se je razvila </a:t>
            </a:r>
            <a:r>
              <a:rPr lang="sl-SI" altLang="sl-SI" dirty="0" smtClean="0"/>
              <a:t>industrija,</a:t>
            </a:r>
            <a:endParaRPr lang="sl-SI" altLang="sl-SI" dirty="0"/>
          </a:p>
          <a:p>
            <a:pPr marL="285750" indent="-285750">
              <a:buFont typeface="Arial" pitchFamily="34" charset="0"/>
              <a:buChar char="•"/>
            </a:pPr>
            <a:r>
              <a:rPr lang="sl-SI" altLang="sl-SI" dirty="0" smtClean="0"/>
              <a:t>blažilni </a:t>
            </a:r>
            <a:r>
              <a:rPr lang="sl-SI" altLang="sl-SI" dirty="0"/>
              <a:t>vplivi morja,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l-SI" altLang="sl-SI" dirty="0"/>
              <a:t>ugodno </a:t>
            </a:r>
            <a:r>
              <a:rPr lang="sl-SI" altLang="sl-SI" dirty="0" smtClean="0"/>
              <a:t>podnebje.</a:t>
            </a:r>
            <a:endParaRPr lang="sl-SI" altLang="sl-SI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9256" y="1476567"/>
            <a:ext cx="3490900" cy="2345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9000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899592" y="2348880"/>
            <a:ext cx="338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b="1" dirty="0" smtClean="0">
                <a:solidFill>
                  <a:srgbClr val="FF0000"/>
                </a:solidFill>
              </a:rPr>
              <a:t>Gorski </a:t>
            </a:r>
            <a:r>
              <a:rPr lang="sl-SI" altLang="sl-SI" b="1" smtClean="0">
                <a:solidFill>
                  <a:srgbClr val="FF0000"/>
                </a:solidFill>
              </a:rPr>
              <a:t>svet  </a:t>
            </a:r>
            <a:r>
              <a:rPr lang="sl-SI" altLang="sl-SI" smtClean="0"/>
              <a:t>je redko </a:t>
            </a:r>
            <a:r>
              <a:rPr lang="sl-SI" altLang="sl-SI" dirty="0" smtClean="0"/>
              <a:t>poseljen </a:t>
            </a:r>
            <a:r>
              <a:rPr lang="sl-SI" altLang="sl-SI" dirty="0"/>
              <a:t>zaradi </a:t>
            </a:r>
            <a:r>
              <a:rPr lang="sl-SI" altLang="sl-SI" dirty="0" smtClean="0"/>
              <a:t>hladnega </a:t>
            </a:r>
            <a:r>
              <a:rPr lang="sl-SI" altLang="sl-SI" dirty="0"/>
              <a:t>podnebja, </a:t>
            </a:r>
            <a:r>
              <a:rPr lang="sl-SI" altLang="sl-SI"/>
              <a:t>strmih </a:t>
            </a:r>
            <a:r>
              <a:rPr lang="sl-SI" altLang="sl-SI" smtClean="0"/>
              <a:t>pobočij.</a:t>
            </a:r>
            <a:endParaRPr lang="sl-SI" alt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5292080" y="5022189"/>
            <a:ext cx="3284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i="1" dirty="0" smtClean="0"/>
              <a:t>Kaj se bo zgodilo, če bo število prebivalcev še naprej tako hitro naraščalo?</a:t>
            </a:r>
            <a:endParaRPr lang="sl-SI" i="1" dirty="0"/>
          </a:p>
        </p:txBody>
      </p:sp>
      <p:sp>
        <p:nvSpPr>
          <p:cNvPr id="7" name="Pravokotnik 6"/>
          <p:cNvSpPr/>
          <p:nvPr/>
        </p:nvSpPr>
        <p:spPr>
          <a:xfrm>
            <a:off x="899592" y="764704"/>
            <a:ext cx="324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dirty="0"/>
              <a:t>Večina </a:t>
            </a:r>
            <a:r>
              <a:rPr lang="sl-SI" altLang="sl-SI" dirty="0" smtClean="0"/>
              <a:t>prebivalstva </a:t>
            </a:r>
            <a:r>
              <a:rPr lang="sl-SI" altLang="sl-SI" dirty="0" smtClean="0"/>
              <a:t>živi</a:t>
            </a:r>
            <a:r>
              <a:rPr lang="sl-SI" altLang="sl-SI" dirty="0" smtClean="0"/>
              <a:t> </a:t>
            </a:r>
            <a:r>
              <a:rPr lang="sl-SI" altLang="sl-SI" dirty="0"/>
              <a:t>v </a:t>
            </a:r>
            <a:r>
              <a:rPr lang="sl-SI" altLang="sl-SI" b="1" dirty="0">
                <a:solidFill>
                  <a:srgbClr val="FF0000"/>
                </a:solidFill>
              </a:rPr>
              <a:t>dolinah</a:t>
            </a:r>
            <a:r>
              <a:rPr lang="sl-SI" altLang="sl-SI" b="1" dirty="0" smtClean="0">
                <a:solidFill>
                  <a:srgbClr val="FF0000"/>
                </a:solidFill>
              </a:rPr>
              <a:t>, kotlinah</a:t>
            </a:r>
            <a:r>
              <a:rPr lang="sl-SI" altLang="sl-SI" b="1" dirty="0">
                <a:solidFill>
                  <a:srgbClr val="FF0000"/>
                </a:solidFill>
              </a:rPr>
              <a:t>, </a:t>
            </a:r>
            <a:r>
              <a:rPr lang="sl-SI" altLang="sl-SI" b="1" dirty="0" smtClean="0">
                <a:solidFill>
                  <a:srgbClr val="FF0000"/>
                </a:solidFill>
              </a:rPr>
              <a:t>ravninah.</a:t>
            </a:r>
            <a:endParaRPr lang="sl-SI" altLang="sl-SI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3644" y="764703"/>
            <a:ext cx="3523264" cy="2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http://thumb7.shutterstock.com/display_pic_with_logo/594583/248543599/stock-photo-sunny-winter-alpine-scenery-with-small-romanian-village-in-the-valley-of-bucegi-massif-fundata-2485435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17032"/>
            <a:ext cx="3380314" cy="240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9973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14131" y="116632"/>
            <a:ext cx="7772400" cy="1470025"/>
          </a:xfrm>
        </p:spPr>
        <p:txBody>
          <a:bodyPr/>
          <a:lstStyle/>
          <a:p>
            <a:r>
              <a:rPr lang="sl-SI" b="1" dirty="0" smtClean="0"/>
              <a:t>OBLIKA IN ZGRADBA ZEMLJE</a:t>
            </a:r>
            <a:endParaRPr lang="sl-SI" b="1" dirty="0"/>
          </a:p>
        </p:txBody>
      </p:sp>
      <p:sp>
        <p:nvSpPr>
          <p:cNvPr id="6" name="Pravokotnik 5"/>
          <p:cNvSpPr/>
          <p:nvPr/>
        </p:nvSpPr>
        <p:spPr>
          <a:xfrm>
            <a:off x="323528" y="1617963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l-SI" dirty="0" smtClean="0"/>
              <a:t>Zemlja je </a:t>
            </a:r>
            <a:r>
              <a:rPr lang="sl-SI" b="1" dirty="0" smtClean="0">
                <a:solidFill>
                  <a:srgbClr val="FF0000"/>
                </a:solidFill>
              </a:rPr>
              <a:t>okrogla</a:t>
            </a:r>
            <a:r>
              <a:rPr lang="sl-SI" dirty="0" smtClean="0"/>
              <a:t> </a:t>
            </a:r>
            <a:r>
              <a:rPr lang="sl-SI" dirty="0" smtClean="0"/>
              <a:t>− </a:t>
            </a:r>
            <a:r>
              <a:rPr lang="sl-SI" dirty="0" smtClean="0"/>
              <a:t>prvi </a:t>
            </a:r>
            <a:r>
              <a:rPr lang="sl-SI" dirty="0"/>
              <a:t>dokaz je prinesla </a:t>
            </a:r>
            <a:r>
              <a:rPr lang="sl-SI" b="1" dirty="0">
                <a:solidFill>
                  <a:srgbClr val="00B0F0"/>
                </a:solidFill>
              </a:rPr>
              <a:t>Magellanova odprava</a:t>
            </a:r>
            <a:r>
              <a:rPr lang="sl-SI" dirty="0"/>
              <a:t> </a:t>
            </a:r>
            <a:r>
              <a:rPr lang="sl-SI" dirty="0" smtClean="0"/>
              <a:t>.</a:t>
            </a:r>
            <a:endParaRPr lang="sl-SI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l-SI" dirty="0" smtClean="0"/>
              <a:t>Zemlja </a:t>
            </a:r>
            <a:r>
              <a:rPr lang="sl-SI" dirty="0"/>
              <a:t>ni popolna krogla; </a:t>
            </a:r>
            <a:r>
              <a:rPr lang="sl-SI" b="1" dirty="0">
                <a:solidFill>
                  <a:srgbClr val="0070C0"/>
                </a:solidFill>
              </a:rPr>
              <a:t>na ekvatorju </a:t>
            </a:r>
            <a:r>
              <a:rPr lang="sl-SI" dirty="0"/>
              <a:t>je malce </a:t>
            </a:r>
            <a:r>
              <a:rPr lang="sl-SI" dirty="0">
                <a:solidFill>
                  <a:srgbClr val="0070C0"/>
                </a:solidFill>
              </a:rPr>
              <a:t>izbočena</a:t>
            </a:r>
            <a:r>
              <a:rPr lang="sl-SI" dirty="0"/>
              <a:t>, </a:t>
            </a:r>
            <a:r>
              <a:rPr lang="sl-SI" b="1" dirty="0">
                <a:solidFill>
                  <a:srgbClr val="0070C0"/>
                </a:solidFill>
              </a:rPr>
              <a:t>na tečajih </a:t>
            </a:r>
            <a:r>
              <a:rPr lang="sl-SI" dirty="0"/>
              <a:t>pa nekoliko </a:t>
            </a:r>
            <a:r>
              <a:rPr lang="sl-SI" dirty="0">
                <a:solidFill>
                  <a:srgbClr val="0070C0"/>
                </a:solidFill>
              </a:rPr>
              <a:t>sploščena</a:t>
            </a:r>
            <a:r>
              <a:rPr lang="sl-SI" dirty="0" smtClean="0">
                <a:solidFill>
                  <a:srgbClr val="0070C0"/>
                </a:solidFill>
              </a:rPr>
              <a:t>.</a:t>
            </a:r>
            <a:endParaRPr lang="sl-SI" dirty="0">
              <a:solidFill>
                <a:srgbClr val="0070C0"/>
              </a:solidFill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4572000" y="3411171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sl-SI" b="1" dirty="0">
                <a:solidFill>
                  <a:srgbClr val="7030A0"/>
                </a:solidFill>
              </a:rPr>
              <a:t>JEDRO: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sl-SI" dirty="0"/>
              <a:t>v središču,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sl-SI" dirty="0"/>
              <a:t>najbolj vroč del Zemlje.</a:t>
            </a:r>
          </a:p>
          <a:p>
            <a:pPr>
              <a:defRPr/>
            </a:pPr>
            <a:r>
              <a:rPr lang="sl-SI" b="1" dirty="0">
                <a:solidFill>
                  <a:srgbClr val="7030A0"/>
                </a:solidFill>
              </a:rPr>
              <a:t>PLAŠČ: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sl-SI" dirty="0"/>
              <a:t>je okrog jedra,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sl-SI" dirty="0"/>
              <a:t>sestavlja ga debela plast tekoče kamnine – </a:t>
            </a:r>
            <a:r>
              <a:rPr lang="sl-SI" b="1" dirty="0" smtClean="0">
                <a:solidFill>
                  <a:srgbClr val="C00000"/>
                </a:solidFill>
              </a:rPr>
              <a:t>magme</a:t>
            </a:r>
            <a:r>
              <a:rPr lang="sl-SI" dirty="0" smtClean="0"/>
              <a:t>.</a:t>
            </a:r>
            <a:endParaRPr lang="sl-SI" dirty="0"/>
          </a:p>
          <a:p>
            <a:pPr>
              <a:defRPr/>
            </a:pPr>
            <a:r>
              <a:rPr lang="sl-SI" b="1" dirty="0">
                <a:solidFill>
                  <a:srgbClr val="7030A0"/>
                </a:solidFill>
              </a:rPr>
              <a:t>ZEMLJINA SKORJA: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sl-SI" dirty="0"/>
              <a:t>obdaja plašč,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sl-SI" dirty="0"/>
              <a:t>je najtanjša plast,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sl-SI" dirty="0"/>
              <a:t>razdeljena na več litosferskih plošč.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04385"/>
            <a:ext cx="2193416" cy="21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68760"/>
            <a:ext cx="2232248" cy="217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jeZBesedilom 8"/>
          <p:cNvSpPr txBox="1"/>
          <p:nvPr/>
        </p:nvSpPr>
        <p:spPr>
          <a:xfrm>
            <a:off x="323528" y="5878730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i="1" dirty="0" smtClean="0"/>
              <a:t>Zakaj je tako dolgo trajalo, da so ljudje začeli verjeti, da je Zemlja okrogla?</a:t>
            </a:r>
            <a:endParaRPr lang="sl-SI" i="1" dirty="0"/>
          </a:p>
        </p:txBody>
      </p:sp>
    </p:spTree>
    <p:extLst>
      <p:ext uri="{BB962C8B-B14F-4D97-AF65-F5344CB8AC3E}">
        <p14:creationId xmlns:p14="http://schemas.microsoft.com/office/powerpoint/2010/main" xmlns="" val="389925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415546" y="8676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altLang="sl-SI" b="1" dirty="0" smtClean="0"/>
              <a:t>KOPNO IN VODA</a:t>
            </a:r>
            <a:endParaRPr lang="sl-SI" altLang="sl-SI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29000"/>
            <a:ext cx="6624736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538"/>
          <a:stretch/>
        </p:blipFill>
        <p:spPr bwMode="auto">
          <a:xfrm>
            <a:off x="4932040" y="1676400"/>
            <a:ext cx="3812720" cy="130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075"/>
          <a:stretch/>
        </p:blipFill>
        <p:spPr bwMode="auto">
          <a:xfrm>
            <a:off x="415545" y="1676400"/>
            <a:ext cx="4271661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251520" y="5085184"/>
            <a:ext cx="1656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i="1" dirty="0" smtClean="0"/>
              <a:t>Kje na Zemlji, se ljudje spopadajo s pomanjkanjem vode? </a:t>
            </a:r>
            <a:endParaRPr lang="sl-SI" i="1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944" y="3573016"/>
            <a:ext cx="1458699" cy="135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539552" y="1268760"/>
            <a:ext cx="4147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Primerjava velikosti </a:t>
            </a:r>
            <a:r>
              <a:rPr lang="sl-SI" dirty="0" smtClean="0"/>
              <a:t>celin:</a:t>
            </a:r>
            <a:endParaRPr lang="sl-SI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4932040" y="126876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Primerjava velikosti </a:t>
            </a:r>
            <a:r>
              <a:rPr lang="sl-SI" dirty="0" smtClean="0"/>
              <a:t>oceanov: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1187624" y="382149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KOPNO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606237" y="437439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VODA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xmlns="" val="12192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2686" y="4262324"/>
            <a:ext cx="355397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2772" y="4232624"/>
            <a:ext cx="3416566" cy="220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822292" y="476672"/>
            <a:ext cx="77370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>
                <a:solidFill>
                  <a:srgbClr val="FFC000"/>
                </a:solidFill>
              </a:rPr>
              <a:t>Voda </a:t>
            </a:r>
            <a:r>
              <a:rPr lang="sl-SI" sz="2400" dirty="0">
                <a:solidFill>
                  <a:srgbClr val="FFC000"/>
                </a:solidFill>
              </a:rPr>
              <a:t>na Zemlji nenehno kroži, kar je izjemnega pomena za planet in življenje na njem. Kroženje vode poganja sončno obsevanje.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smtClean="0"/>
              <a:t>Sončevi </a:t>
            </a:r>
            <a:r>
              <a:rPr lang="sl-SI" sz="2400" dirty="0"/>
              <a:t>žarki segrevajo površinsko vodo, ki izhlapeva in se kot vodna para dviguje v ozračje.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smtClean="0"/>
              <a:t>Z </a:t>
            </a:r>
            <a:r>
              <a:rPr lang="sl-SI" sz="2400" dirty="0"/>
              <a:t>višino se vodna para ohladi in oblikuje v oblake, ki se ob gorskih verigah okrepijo.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smtClean="0"/>
              <a:t>Voda </a:t>
            </a:r>
            <a:r>
              <a:rPr lang="sl-SI" sz="2400" dirty="0"/>
              <a:t>se v obliki padavin vrne na površje.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smtClean="0"/>
              <a:t>Voda </a:t>
            </a:r>
            <a:r>
              <a:rPr lang="sl-SI" sz="2400" dirty="0"/>
              <a:t>po rekah odteče nazaj v morje in vodni krog je sklenjen. </a:t>
            </a:r>
          </a:p>
        </p:txBody>
      </p:sp>
    </p:spTree>
    <p:extLst>
      <p:ext uri="{BB962C8B-B14F-4D97-AF65-F5344CB8AC3E}">
        <p14:creationId xmlns:p14="http://schemas.microsoft.com/office/powerpoint/2010/main" xmlns="" val="39743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539552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altLang="sl-SI" b="1" dirty="0" smtClean="0"/>
              <a:t>OBLIKE POVRŠJA</a:t>
            </a:r>
            <a:endParaRPr lang="sl-SI" altLang="sl-SI" b="1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5984995" y="5793319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i="1" dirty="0" smtClean="0"/>
              <a:t>Katero od reliefnih oblik opaziš v svoji okolici?</a:t>
            </a:r>
            <a:endParaRPr lang="sl-SI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979" y="3855696"/>
            <a:ext cx="2016224" cy="248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Raven puščični povezovalnik 2"/>
          <p:cNvCxnSpPr/>
          <p:nvPr/>
        </p:nvCxnSpPr>
        <p:spPr>
          <a:xfrm flipV="1">
            <a:off x="1801243" y="4149080"/>
            <a:ext cx="0" cy="175138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jeZBesedilom 5"/>
          <p:cNvSpPr txBox="1"/>
          <p:nvPr/>
        </p:nvSpPr>
        <p:spPr>
          <a:xfrm>
            <a:off x="844809" y="3473633"/>
            <a:ext cx="1917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Absolutna višina</a:t>
            </a:r>
            <a:endParaRPr lang="sl-SI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7425" y="3855695"/>
            <a:ext cx="2349944" cy="248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Raven puščični povezovalnik 14"/>
          <p:cNvCxnSpPr/>
          <p:nvPr/>
        </p:nvCxnSpPr>
        <p:spPr>
          <a:xfrm flipV="1">
            <a:off x="4067944" y="4077072"/>
            <a:ext cx="0" cy="189539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jeZBesedilom 15"/>
          <p:cNvSpPr txBox="1"/>
          <p:nvPr/>
        </p:nvSpPr>
        <p:spPr>
          <a:xfrm>
            <a:off x="3553700" y="3479537"/>
            <a:ext cx="1917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Relativna višina</a:t>
            </a:r>
            <a:endParaRPr lang="sl-SI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5751" y="1268761"/>
            <a:ext cx="3183909" cy="17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979" y="1311343"/>
            <a:ext cx="2960011" cy="168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2409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elena\Pictures\DRUŽBA RPET 5\ILUSTRACIJE\relie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6672"/>
            <a:ext cx="6918290" cy="587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3293648" y="87736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Gorovje</a:t>
            </a:r>
            <a:endParaRPr lang="sl-SI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2627784" y="2059107"/>
            <a:ext cx="10441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dirty="0" smtClean="0"/>
              <a:t>Hribovje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4640051" y="2059107"/>
            <a:ext cx="9400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dirty="0" smtClean="0"/>
              <a:t>Planota</a:t>
            </a: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2357544" y="3461637"/>
            <a:ext cx="936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dirty="0" smtClean="0"/>
              <a:t>Kotlina</a:t>
            </a:r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4788024" y="3388988"/>
            <a:ext cx="936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dirty="0" smtClean="0"/>
              <a:t>Dolina</a:t>
            </a:r>
            <a:endParaRPr lang="sl-SI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6228184" y="3204322"/>
            <a:ext cx="8640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dirty="0" smtClean="0"/>
              <a:t>Nižina</a:t>
            </a:r>
            <a:endParaRPr lang="sl-SI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4198608" y="2834990"/>
            <a:ext cx="10574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dirty="0" smtClean="0"/>
              <a:t>Gričevje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xmlns="" val="21383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539552" y="-9939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altLang="sl-SI" b="1" dirty="0" smtClean="0"/>
              <a:t>ZNAČILNOSTI CELIN</a:t>
            </a:r>
          </a:p>
        </p:txBody>
      </p:sp>
      <p:sp>
        <p:nvSpPr>
          <p:cNvPr id="5" name="Pravokotnik 4"/>
          <p:cNvSpPr/>
          <p:nvPr/>
        </p:nvSpPr>
        <p:spPr>
          <a:xfrm>
            <a:off x="251520" y="1124744"/>
            <a:ext cx="36724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b="1" dirty="0" smtClean="0">
                <a:solidFill>
                  <a:srgbClr val="FF0000"/>
                </a:solidFill>
              </a:rPr>
              <a:t>EVROPA: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altLang="sl-SI" dirty="0"/>
              <a:t>n</a:t>
            </a:r>
            <a:r>
              <a:rPr lang="sl-SI" altLang="sl-SI" dirty="0" smtClean="0"/>
              <a:t>ajbolj </a:t>
            </a:r>
            <a:r>
              <a:rPr lang="sl-SI" altLang="sl-SI" dirty="0"/>
              <a:t>razčlenjena </a:t>
            </a:r>
            <a:r>
              <a:rPr lang="sl-SI" altLang="sl-SI" dirty="0" smtClean="0"/>
              <a:t>celina,</a:t>
            </a:r>
            <a:endParaRPr lang="sl-SI" alt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altLang="sl-SI" dirty="0" smtClean="0"/>
              <a:t>ima </a:t>
            </a:r>
            <a:r>
              <a:rPr lang="sl-SI" altLang="sl-SI" dirty="0"/>
              <a:t>številne otoke, polotoke, </a:t>
            </a:r>
            <a:r>
              <a:rPr lang="sl-SI" altLang="sl-SI" dirty="0" smtClean="0"/>
              <a:t>otočja,</a:t>
            </a:r>
            <a:endParaRPr lang="sl-SI" alt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altLang="sl-SI" dirty="0" smtClean="0"/>
              <a:t>najvišje </a:t>
            </a:r>
            <a:r>
              <a:rPr lang="sl-SI" altLang="sl-SI" dirty="0"/>
              <a:t>gorovje </a:t>
            </a:r>
            <a:r>
              <a:rPr lang="sl-SI" altLang="sl-SI" dirty="0" smtClean="0"/>
              <a:t>− Alpe.</a:t>
            </a:r>
            <a:endParaRPr lang="sl-SI" altLang="sl-SI" dirty="0"/>
          </a:p>
        </p:txBody>
      </p:sp>
      <p:sp>
        <p:nvSpPr>
          <p:cNvPr id="6" name="Pravokotnik 5"/>
          <p:cNvSpPr/>
          <p:nvPr/>
        </p:nvSpPr>
        <p:spPr>
          <a:xfrm>
            <a:off x="4211960" y="2854969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altLang="sl-SI" b="1" dirty="0" smtClean="0">
                <a:solidFill>
                  <a:srgbClr val="FF0000"/>
                </a:solidFill>
              </a:rPr>
              <a:t>AZIJA: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altLang="sl-SI" dirty="0"/>
              <a:t>n</a:t>
            </a:r>
            <a:r>
              <a:rPr lang="sl-SI" altLang="sl-SI" dirty="0" smtClean="0"/>
              <a:t>ajvečja </a:t>
            </a:r>
            <a:r>
              <a:rPr lang="sl-SI" altLang="sl-SI" dirty="0"/>
              <a:t>med vsemi </a:t>
            </a:r>
            <a:r>
              <a:rPr lang="sl-SI" altLang="sl-SI" dirty="0" smtClean="0"/>
              <a:t>celinami,</a:t>
            </a:r>
            <a:endParaRPr lang="sl-SI" alt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altLang="sl-SI" dirty="0" smtClean="0"/>
              <a:t>druga </a:t>
            </a:r>
            <a:r>
              <a:rPr lang="sl-SI" altLang="sl-SI" dirty="0"/>
              <a:t>najbolj razčlenjena </a:t>
            </a:r>
            <a:r>
              <a:rPr lang="sl-SI" altLang="sl-SI" dirty="0" smtClean="0"/>
              <a:t>celina,</a:t>
            </a:r>
            <a:endParaRPr lang="sl-SI" alt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altLang="sl-SI" dirty="0" smtClean="0"/>
              <a:t>največji </a:t>
            </a:r>
            <a:r>
              <a:rPr lang="sl-SI" altLang="sl-SI" dirty="0"/>
              <a:t>polotok na svetu </a:t>
            </a:r>
            <a:r>
              <a:rPr lang="sl-SI" altLang="sl-SI" dirty="0" smtClean="0"/>
              <a:t>− </a:t>
            </a:r>
            <a:r>
              <a:rPr lang="sl-SI" altLang="sl-SI" dirty="0"/>
              <a:t>Arabski </a:t>
            </a:r>
            <a:r>
              <a:rPr lang="sl-SI" altLang="sl-SI" dirty="0" smtClean="0"/>
              <a:t>polotok,</a:t>
            </a:r>
            <a:endParaRPr lang="sl-SI" alt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altLang="sl-SI" dirty="0" smtClean="0"/>
              <a:t>najvišje </a:t>
            </a:r>
            <a:r>
              <a:rPr lang="sl-SI" altLang="sl-SI" dirty="0"/>
              <a:t>gorstvo na svetu – Himalaja (</a:t>
            </a:r>
            <a:r>
              <a:rPr lang="sl-SI" altLang="sl-SI" dirty="0" err="1"/>
              <a:t>Mount</a:t>
            </a:r>
            <a:r>
              <a:rPr lang="sl-SI" altLang="sl-SI" dirty="0"/>
              <a:t> Everest, 8848 m</a:t>
            </a:r>
            <a:r>
              <a:rPr lang="sl-SI" altLang="sl-SI" dirty="0" smtClean="0"/>
              <a:t>),</a:t>
            </a:r>
            <a:endParaRPr lang="sl-SI" alt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altLang="sl-SI" dirty="0" smtClean="0"/>
              <a:t>največje </a:t>
            </a:r>
            <a:r>
              <a:rPr lang="sl-SI" altLang="sl-SI" dirty="0"/>
              <a:t>mesto na svetu – </a:t>
            </a:r>
            <a:r>
              <a:rPr lang="sl-SI" altLang="sl-SI" dirty="0" smtClean="0"/>
              <a:t>Tokio. </a:t>
            </a:r>
            <a:endParaRPr lang="sl-SI" altLang="sl-SI" dirty="0"/>
          </a:p>
        </p:txBody>
      </p:sp>
      <p:sp>
        <p:nvSpPr>
          <p:cNvPr id="7" name="Pravokotnik 6"/>
          <p:cNvSpPr/>
          <p:nvPr/>
        </p:nvSpPr>
        <p:spPr>
          <a:xfrm>
            <a:off x="251520" y="50851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altLang="sl-SI" b="1" dirty="0" smtClean="0">
                <a:solidFill>
                  <a:srgbClr val="FF0000"/>
                </a:solidFill>
              </a:rPr>
              <a:t>AFRIKA: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altLang="sl-SI" dirty="0"/>
              <a:t>n</a:t>
            </a:r>
            <a:r>
              <a:rPr lang="sl-SI" altLang="sl-SI" dirty="0" smtClean="0"/>
              <a:t>ajmanj </a:t>
            </a:r>
            <a:r>
              <a:rPr lang="sl-SI" altLang="sl-SI" dirty="0"/>
              <a:t>razčlenjena </a:t>
            </a:r>
            <a:r>
              <a:rPr lang="sl-SI" altLang="sl-SI" dirty="0" smtClean="0"/>
              <a:t>celina,</a:t>
            </a:r>
            <a:endParaRPr lang="sl-SI" alt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altLang="sl-SI" dirty="0" smtClean="0"/>
              <a:t>na </a:t>
            </a:r>
            <a:r>
              <a:rPr lang="sl-SI" altLang="sl-SI" dirty="0"/>
              <a:t>vzhodu so obsežna gorovja (Vzhodnoafriško višavje, Etiopsko višavje</a:t>
            </a:r>
            <a:r>
              <a:rPr lang="sl-SI" altLang="sl-SI" dirty="0" smtClean="0"/>
              <a:t>),</a:t>
            </a:r>
            <a:endParaRPr lang="sl-SI" alt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altLang="sl-SI" dirty="0" smtClean="0"/>
              <a:t>najdaljša </a:t>
            </a:r>
            <a:r>
              <a:rPr lang="sl-SI" altLang="sl-SI" dirty="0"/>
              <a:t>reka na svetu – Nil (6650 km</a:t>
            </a:r>
            <a:r>
              <a:rPr lang="sl-SI" altLang="sl-SI" dirty="0" smtClean="0"/>
              <a:t>).</a:t>
            </a:r>
            <a:endParaRPr lang="sl-SI" alt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7720" y="1225017"/>
            <a:ext cx="2466528" cy="145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3520" y="5020489"/>
            <a:ext cx="2772816" cy="168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58146"/>
            <a:ext cx="3858249" cy="169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5053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395536" y="26064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altLang="sl-SI" b="1" dirty="0" smtClean="0">
                <a:solidFill>
                  <a:srgbClr val="FF0000"/>
                </a:solidFill>
              </a:rPr>
              <a:t>SEVERNA AMERIKA: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altLang="sl-SI" dirty="0"/>
              <a:t>n</a:t>
            </a:r>
            <a:r>
              <a:rPr lang="sl-SI" altLang="sl-SI" dirty="0" smtClean="0"/>
              <a:t>a </a:t>
            </a:r>
            <a:r>
              <a:rPr lang="sl-SI" altLang="sl-SI" dirty="0"/>
              <a:t>severu ima številne otoke in polotoke, na jugu precej </a:t>
            </a:r>
            <a:r>
              <a:rPr lang="sl-SI" altLang="sl-SI" dirty="0" smtClean="0"/>
              <a:t>manj,</a:t>
            </a:r>
            <a:endParaRPr lang="sl-SI" alt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altLang="sl-SI" dirty="0" smtClean="0"/>
              <a:t>na </a:t>
            </a:r>
            <a:r>
              <a:rPr lang="sl-SI" altLang="sl-SI" dirty="0"/>
              <a:t>zahodu je visoko gorstvo (Ameriške Kordiljere</a:t>
            </a:r>
            <a:r>
              <a:rPr lang="sl-SI" altLang="sl-SI" dirty="0" smtClean="0"/>
              <a:t>),</a:t>
            </a:r>
            <a:endParaRPr lang="sl-SI" alt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altLang="sl-SI" dirty="0" smtClean="0"/>
              <a:t>na </a:t>
            </a:r>
            <a:r>
              <a:rPr lang="sl-SI" altLang="sl-SI" dirty="0"/>
              <a:t>vzhodu so nižavja (Osrednje nižavje</a:t>
            </a:r>
            <a:r>
              <a:rPr lang="sl-SI" altLang="sl-SI" dirty="0" smtClean="0"/>
              <a:t>),</a:t>
            </a:r>
            <a:endParaRPr lang="sl-SI" alt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altLang="sl-SI" dirty="0" smtClean="0"/>
              <a:t>največji </a:t>
            </a:r>
            <a:r>
              <a:rPr lang="sl-SI" altLang="sl-SI" dirty="0"/>
              <a:t>otok na svetu – </a:t>
            </a:r>
            <a:r>
              <a:rPr lang="sl-SI" altLang="sl-SI" dirty="0" smtClean="0"/>
              <a:t>Grenlandija. </a:t>
            </a:r>
            <a:endParaRPr lang="sl-SI" altLang="sl-SI" dirty="0"/>
          </a:p>
        </p:txBody>
      </p:sp>
      <p:sp>
        <p:nvSpPr>
          <p:cNvPr id="5" name="Pravokotnik 4"/>
          <p:cNvSpPr/>
          <p:nvPr/>
        </p:nvSpPr>
        <p:spPr>
          <a:xfrm>
            <a:off x="539552" y="280498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altLang="sl-SI" b="1" dirty="0" smtClean="0">
                <a:solidFill>
                  <a:srgbClr val="FF0000"/>
                </a:solidFill>
              </a:rPr>
              <a:t>JUŽNA AMERIKA: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altLang="sl-SI" dirty="0"/>
              <a:t>n</a:t>
            </a:r>
            <a:r>
              <a:rPr lang="sl-SI" altLang="sl-SI" dirty="0" smtClean="0"/>
              <a:t>ima </a:t>
            </a:r>
            <a:r>
              <a:rPr lang="sl-SI" altLang="sl-SI" dirty="0"/>
              <a:t>izrazitih polotokov in </a:t>
            </a:r>
            <a:r>
              <a:rPr lang="sl-SI" altLang="sl-SI" dirty="0" smtClean="0"/>
              <a:t>otokov,</a:t>
            </a:r>
            <a:endParaRPr lang="sl-SI" alt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altLang="sl-SI" dirty="0" smtClean="0"/>
              <a:t>na </a:t>
            </a:r>
            <a:r>
              <a:rPr lang="sl-SI" altLang="sl-SI" dirty="0"/>
              <a:t>zahodu je visoko gorstvo – Andi (najdaljša gorska veriga na svetu</a:t>
            </a:r>
            <a:r>
              <a:rPr lang="sl-SI" altLang="sl-SI" dirty="0" smtClean="0"/>
              <a:t>),</a:t>
            </a:r>
            <a:endParaRPr lang="sl-SI" alt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altLang="sl-SI" dirty="0"/>
              <a:t>n</a:t>
            </a:r>
            <a:r>
              <a:rPr lang="sl-SI" altLang="sl-SI" dirty="0" smtClean="0"/>
              <a:t>a </a:t>
            </a:r>
            <a:r>
              <a:rPr lang="sl-SI" altLang="sl-SI" dirty="0"/>
              <a:t>vzhodu so nižavja (Amazonsko nižavje</a:t>
            </a:r>
            <a:r>
              <a:rPr lang="sl-SI" altLang="sl-SI" dirty="0" smtClean="0"/>
              <a:t>).</a:t>
            </a:r>
            <a:endParaRPr lang="sl-SI" altLang="sl-SI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1552" y="367526"/>
            <a:ext cx="3338512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5597" y="3085209"/>
            <a:ext cx="3402410" cy="210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597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523790" y="3284984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b="1" dirty="0" smtClean="0">
                <a:solidFill>
                  <a:srgbClr val="FF0000"/>
                </a:solidFill>
              </a:rPr>
              <a:t>ANTARKTIKA: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altLang="sl-SI" dirty="0" smtClean="0"/>
              <a:t>edina </a:t>
            </a:r>
            <a:r>
              <a:rPr lang="sl-SI" altLang="sl-SI" dirty="0"/>
              <a:t>neposeljena </a:t>
            </a:r>
            <a:r>
              <a:rPr lang="sl-SI" altLang="sl-SI" dirty="0" smtClean="0"/>
              <a:t>celina,</a:t>
            </a:r>
            <a:endParaRPr lang="sl-SI" alt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altLang="sl-SI" dirty="0" smtClean="0"/>
              <a:t>večino </a:t>
            </a:r>
            <a:r>
              <a:rPr lang="sl-SI" altLang="sl-SI" dirty="0"/>
              <a:t>celine pokriva </a:t>
            </a:r>
            <a:r>
              <a:rPr lang="sl-SI" altLang="sl-SI" dirty="0" smtClean="0"/>
              <a:t>led.</a:t>
            </a:r>
            <a:endParaRPr lang="sl-SI" altLang="sl-SI" dirty="0"/>
          </a:p>
        </p:txBody>
      </p:sp>
      <p:sp>
        <p:nvSpPr>
          <p:cNvPr id="5" name="Pravokotnik 4"/>
          <p:cNvSpPr/>
          <p:nvPr/>
        </p:nvSpPr>
        <p:spPr>
          <a:xfrm>
            <a:off x="4932040" y="476672"/>
            <a:ext cx="3816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b="1" dirty="0" smtClean="0">
                <a:solidFill>
                  <a:srgbClr val="FF0000"/>
                </a:solidFill>
              </a:rPr>
              <a:t>AVSTRALIJA:</a:t>
            </a:r>
          </a:p>
          <a:p>
            <a:pPr>
              <a:buFont typeface="Arial" pitchFamily="34" charset="0"/>
              <a:buChar char="•"/>
            </a:pPr>
            <a:r>
              <a:rPr lang="sl-SI" altLang="sl-SI" dirty="0" smtClean="0"/>
              <a:t>    najmanjša </a:t>
            </a:r>
            <a:r>
              <a:rPr lang="sl-SI" altLang="sl-SI" dirty="0"/>
              <a:t>celina na </a:t>
            </a:r>
            <a:r>
              <a:rPr lang="sl-SI" altLang="sl-SI" dirty="0" smtClean="0"/>
              <a:t>svetu,</a:t>
            </a:r>
            <a:endParaRPr lang="sl-SI" altLang="sl-SI" dirty="0"/>
          </a:p>
          <a:p>
            <a:pPr>
              <a:buFont typeface="Arial" pitchFamily="34" charset="0"/>
              <a:buChar char="•"/>
            </a:pPr>
            <a:r>
              <a:rPr lang="sl-SI" altLang="sl-SI" dirty="0"/>
              <a:t> </a:t>
            </a:r>
            <a:r>
              <a:rPr lang="sl-SI" altLang="sl-SI" dirty="0" smtClean="0"/>
              <a:t>   i</a:t>
            </a:r>
            <a:r>
              <a:rPr lang="sl-SI" altLang="sl-SI" dirty="0" smtClean="0"/>
              <a:t>ma </a:t>
            </a:r>
            <a:r>
              <a:rPr lang="sl-SI" altLang="sl-SI" dirty="0"/>
              <a:t>najbolj ravno </a:t>
            </a:r>
            <a:r>
              <a:rPr lang="sl-SI" altLang="sl-SI" dirty="0" smtClean="0"/>
              <a:t>površje,</a:t>
            </a:r>
            <a:endParaRPr lang="sl-SI" altLang="sl-SI" dirty="0"/>
          </a:p>
          <a:p>
            <a:pPr>
              <a:buFont typeface="Arial" pitchFamily="34" charset="0"/>
              <a:buChar char="•"/>
            </a:pPr>
            <a:r>
              <a:rPr lang="sl-SI" altLang="sl-SI" dirty="0" smtClean="0"/>
              <a:t>    gorovje </a:t>
            </a:r>
            <a:r>
              <a:rPr lang="sl-SI" altLang="sl-SI" dirty="0"/>
              <a:t>je na vzhodu </a:t>
            </a:r>
            <a:r>
              <a:rPr lang="sl-SI" altLang="sl-SI" dirty="0" smtClean="0"/>
              <a:t>celin</a:t>
            </a:r>
          </a:p>
          <a:p>
            <a:r>
              <a:rPr lang="sl-SI" altLang="sl-SI" dirty="0" smtClean="0"/>
              <a:t> </a:t>
            </a:r>
            <a:r>
              <a:rPr lang="sl-SI" altLang="sl-SI" dirty="0" smtClean="0"/>
              <a:t> </a:t>
            </a:r>
            <a:r>
              <a:rPr lang="sl-SI" altLang="sl-SI" dirty="0" smtClean="0"/>
              <a:t>   (</a:t>
            </a:r>
            <a:r>
              <a:rPr lang="sl-SI" altLang="sl-SI" dirty="0"/>
              <a:t>Razvodno gorovje</a:t>
            </a:r>
            <a:r>
              <a:rPr lang="sl-SI" altLang="sl-SI" dirty="0" smtClean="0"/>
              <a:t>).</a:t>
            </a:r>
            <a:endParaRPr lang="sl-SI" altLang="sl-SI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5" t="50000" r="-2675" b="-18017"/>
          <a:stretch/>
        </p:blipFill>
        <p:spPr bwMode="auto">
          <a:xfrm>
            <a:off x="595089" y="620688"/>
            <a:ext cx="4143772" cy="187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6029" y="3284984"/>
            <a:ext cx="3448446" cy="215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466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526</Words>
  <Application>Microsoft Office PowerPoint</Application>
  <PresentationFormat>Diaprojekcija na zaslonu (4:3)</PresentationFormat>
  <Paragraphs>84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2" baseType="lpstr">
      <vt:lpstr>Officeova tema</vt:lpstr>
      <vt:lpstr>PLANET ZEMLJA</vt:lpstr>
      <vt:lpstr>OBLIKA IN ZGRADBA ZEMLJE</vt:lpstr>
      <vt:lpstr>Diapozitiv 3</vt:lpstr>
      <vt:lpstr>Diapozitiv 4</vt:lpstr>
      <vt:lpstr>Diapozitiv 5</vt:lpstr>
      <vt:lpstr>Diapozitiv 6</vt:lpstr>
      <vt:lpstr>Diapozitiv 7</vt:lpstr>
      <vt:lpstr>Diapozitiv 8</vt:lpstr>
      <vt:lpstr>Diapozitiv 9</vt:lpstr>
      <vt:lpstr>POSELITEV</vt:lpstr>
      <vt:lpstr>Diapozitiv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OBLIKA IN ZGRADBA ZEMLJE</dc:title>
  <dc:creator>Karmen Lešnik</dc:creator>
  <cp:lastModifiedBy>Bogdan</cp:lastModifiedBy>
  <cp:revision>20</cp:revision>
  <dcterms:created xsi:type="dcterms:W3CDTF">2015-07-29T18:54:56Z</dcterms:created>
  <dcterms:modified xsi:type="dcterms:W3CDTF">2015-08-20T17:23:09Z</dcterms:modified>
</cp:coreProperties>
</file>