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4" r:id="rId3"/>
    <p:sldId id="268" r:id="rId4"/>
    <p:sldId id="265" r:id="rId5"/>
    <p:sldId id="277" r:id="rId6"/>
    <p:sldId id="276" r:id="rId7"/>
    <p:sldId id="267" r:id="rId8"/>
    <p:sldId id="260" r:id="rId9"/>
    <p:sldId id="262" r:id="rId10"/>
    <p:sldId id="278" r:id="rId11"/>
    <p:sldId id="282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3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7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8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52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9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0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5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6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428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3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39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12E1-DEC8-4385-BB3A-08107931FA05}" type="datetimeFigureOut">
              <a:rPr lang="sl-SI" smtClean="0"/>
              <a:t>16. 03. 2022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34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KN3FRXUKq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s://www.youtube.com/watch?v=vcCOruzFTg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Baze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Elektroliti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13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Baze</a:t>
            </a:r>
            <a:r>
              <a:rPr lang="en-GB" dirty="0"/>
              <a:t> in </a:t>
            </a:r>
            <a:r>
              <a:rPr lang="en-GB" dirty="0" err="1"/>
              <a:t>zakaj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Ca(OH)</a:t>
            </a:r>
            <a:r>
              <a:rPr lang="en-GB" baseline="-25000" dirty="0"/>
              <a:t>2</a:t>
            </a:r>
            <a:r>
              <a:rPr lang="en-GB" dirty="0"/>
              <a:t> – </a:t>
            </a:r>
            <a:r>
              <a:rPr lang="sl-SI" dirty="0"/>
              <a:t>kalcijev hidroksid </a:t>
            </a:r>
          </a:p>
          <a:p>
            <a:endParaRPr lang="sl-SI" dirty="0"/>
          </a:p>
          <a:p>
            <a:r>
              <a:rPr lang="sl-SI" dirty="0"/>
              <a:t>Uporaba:</a:t>
            </a:r>
          </a:p>
          <a:p>
            <a:pPr lvl="1"/>
            <a:r>
              <a:rPr lang="sl-SI" dirty="0"/>
              <a:t>V </a:t>
            </a:r>
            <a:r>
              <a:rPr lang="sl-SI" dirty="0" err="1"/>
              <a:t>prehrambeni</a:t>
            </a:r>
            <a:r>
              <a:rPr lang="sl-SI" dirty="0"/>
              <a:t> industriji</a:t>
            </a:r>
          </a:p>
          <a:p>
            <a:pPr lvl="1"/>
            <a:r>
              <a:rPr lang="sl-SI" dirty="0"/>
              <a:t>V kremah za odstranjevanje dlak</a:t>
            </a:r>
          </a:p>
          <a:p>
            <a:pPr lvl="1"/>
            <a:r>
              <a:rPr lang="sl-SI" dirty="0"/>
              <a:t>Gašeno apno – za pripravo malte in ometa</a:t>
            </a:r>
          </a:p>
          <a:p>
            <a:r>
              <a:rPr lang="sl-SI" dirty="0"/>
              <a:t>V naravi ga najdemo v mešanici s kalcijevim karbonatom v apnenčastih kamninah</a:t>
            </a:r>
          </a:p>
          <a:p>
            <a:endParaRPr lang="sl-SI" dirty="0"/>
          </a:p>
        </p:txBody>
      </p:sp>
      <p:pic>
        <p:nvPicPr>
          <p:cNvPr id="2050" name="Picture 2" descr="Kalcijev hidroksid">
            <a:extLst>
              <a:ext uri="{FF2B5EF4-FFF2-40B4-BE49-F238E27FC236}">
                <a16:creationId xmlns:a16="http://schemas.microsoft.com/office/drawing/2014/main" id="{A59EE4EE-A377-46A3-ADA0-380E027D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195" y="2676524"/>
            <a:ext cx="2260439" cy="17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g(OH)2Xray.jpg">
            <a:extLst>
              <a:ext uri="{FF2B5EF4-FFF2-40B4-BE49-F238E27FC236}">
                <a16:creationId xmlns:a16="http://schemas.microsoft.com/office/drawing/2014/main" id="{B5A56107-5E64-47A6-8FBA-DA38C37D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93" y="1391655"/>
            <a:ext cx="2564711" cy="23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22A562-F1FC-4FF9-BFCE-BE91EA35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Priprava in uporaba malte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D4A24C-CF25-4FD5-AA4E-BC005539C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59" y="1951724"/>
            <a:ext cx="8039893" cy="4330204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Izvirna učinkovina za pripravo malte je apnenec (CaCO</a:t>
            </a:r>
            <a:r>
              <a:rPr lang="sl-SI" baseline="-25000" dirty="0"/>
              <a:t>3</a:t>
            </a:r>
            <a:r>
              <a:rPr lang="sl-SI" dirty="0"/>
              <a:t>), ki ga pri visoki temperaturi pretvorijo v kalcijev oksid (</a:t>
            </a:r>
            <a:r>
              <a:rPr lang="sl-SI" dirty="0" err="1"/>
              <a:t>CaO</a:t>
            </a:r>
            <a:r>
              <a:rPr lang="sl-SI" dirty="0"/>
              <a:t>) ali „žgano apno“.</a:t>
            </a:r>
          </a:p>
          <a:p>
            <a:r>
              <a:rPr lang="sl-SI" dirty="0"/>
              <a:t>CaCO</a:t>
            </a:r>
            <a:r>
              <a:rPr lang="sl-SI" baseline="-25000" dirty="0"/>
              <a:t>3</a:t>
            </a:r>
            <a:r>
              <a:rPr lang="sl-SI" dirty="0"/>
              <a:t>             </a:t>
            </a:r>
            <a:r>
              <a:rPr lang="sl-SI" dirty="0" err="1"/>
              <a:t>CaO</a:t>
            </a:r>
            <a:r>
              <a:rPr lang="sl-SI" dirty="0"/>
              <a:t> + CO</a:t>
            </a:r>
            <a:r>
              <a:rPr lang="sl-SI" baseline="-25000" dirty="0"/>
              <a:t>2</a:t>
            </a:r>
          </a:p>
          <a:p>
            <a:r>
              <a:rPr lang="sl-SI" dirty="0"/>
              <a:t>Nato žgano apno mešajo z vodo in nastane kalcijev hidroksid – gašeno apno.</a:t>
            </a:r>
            <a:br>
              <a:rPr lang="sl-SI" dirty="0"/>
            </a:br>
            <a:endParaRPr lang="sl-SI" dirty="0"/>
          </a:p>
          <a:p>
            <a:r>
              <a:rPr lang="sl-SI" dirty="0" err="1"/>
              <a:t>CaO</a:t>
            </a:r>
            <a:r>
              <a:rPr lang="sl-SI" dirty="0"/>
              <a:t> + H</a:t>
            </a:r>
            <a:r>
              <a:rPr lang="sl-SI" baseline="-25000" dirty="0"/>
              <a:t>2</a:t>
            </a:r>
            <a:r>
              <a:rPr lang="sl-SI" dirty="0"/>
              <a:t>O              Ca(OH)</a:t>
            </a:r>
            <a:r>
              <a:rPr lang="sl-SI" baseline="-25000" dirty="0"/>
              <a:t>2</a:t>
            </a:r>
            <a:br>
              <a:rPr lang="sl-SI" baseline="-25000" dirty="0"/>
            </a:br>
            <a:endParaRPr lang="sl-SI" baseline="-25000" dirty="0"/>
          </a:p>
          <a:p>
            <a:r>
              <a:rPr lang="sl-SI" dirty="0"/>
              <a:t>Gašeno apno nato dodajo mešanici peska in vode. Nastalo mešanico vlijejo v kalup, da dobijo končno obliko. Mešanica nase veže ogljikov dioksid iz zraka in pri tem nastaja kalcijev karbonat.</a:t>
            </a:r>
            <a:br>
              <a:rPr lang="sl-SI" dirty="0"/>
            </a:br>
            <a:endParaRPr lang="sl-SI" dirty="0"/>
          </a:p>
          <a:p>
            <a:r>
              <a:rPr lang="sl-SI" dirty="0"/>
              <a:t>Ca(OH)</a:t>
            </a:r>
            <a:r>
              <a:rPr lang="sl-SI" baseline="-25000" dirty="0"/>
              <a:t>2</a:t>
            </a:r>
            <a:r>
              <a:rPr lang="sl-SI" dirty="0"/>
              <a:t> + CO</a:t>
            </a:r>
            <a:r>
              <a:rPr lang="sl-SI" baseline="-25000" dirty="0"/>
              <a:t>2</a:t>
            </a:r>
            <a:r>
              <a:rPr lang="sl-SI" dirty="0"/>
              <a:t>               CaCO</a:t>
            </a:r>
            <a:r>
              <a:rPr lang="sl-SI" baseline="-25000" dirty="0"/>
              <a:t>3</a:t>
            </a:r>
            <a:r>
              <a:rPr lang="sl-SI" dirty="0"/>
              <a:t> + H</a:t>
            </a:r>
            <a:r>
              <a:rPr lang="sl-SI" baseline="-25000" dirty="0"/>
              <a:t>2</a:t>
            </a:r>
            <a:r>
              <a:rPr lang="sl-SI" dirty="0"/>
              <a:t>O</a:t>
            </a: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1D4E9C7D-4FC9-4109-852D-D41F870D5B2B}"/>
              </a:ext>
            </a:extLst>
          </p:cNvPr>
          <p:cNvCxnSpPr/>
          <p:nvPr/>
        </p:nvCxnSpPr>
        <p:spPr>
          <a:xfrm>
            <a:off x="1424147" y="2859547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C95AEB1-4581-468B-A1A1-3EEC24A30155}"/>
              </a:ext>
            </a:extLst>
          </p:cNvPr>
          <p:cNvSpPr txBox="1"/>
          <p:nvPr/>
        </p:nvSpPr>
        <p:spPr>
          <a:xfrm>
            <a:off x="1451579" y="2576083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sl-SI" dirty="0"/>
              <a:t>T</a:t>
            </a:r>
          </a:p>
        </p:txBody>
      </p:sp>
      <p:pic>
        <p:nvPicPr>
          <p:cNvPr id="3074" name="Picture 2" descr="Cement GIFs - Get the best GIF on GIPHY">
            <a:extLst>
              <a:ext uri="{FF2B5EF4-FFF2-40B4-BE49-F238E27FC236}">
                <a16:creationId xmlns:a16="http://schemas.microsoft.com/office/drawing/2014/main" id="{0B5DC321-F774-4AE4-A020-8D687ECC2C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61" y="4037076"/>
            <a:ext cx="3333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8AD14056-1DBE-46FA-94AE-64DC7A68180D}"/>
              </a:ext>
            </a:extLst>
          </p:cNvPr>
          <p:cNvCxnSpPr/>
          <p:nvPr/>
        </p:nvCxnSpPr>
        <p:spPr>
          <a:xfrm>
            <a:off x="1954499" y="3962923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5D734193-6DD1-4C0E-806A-CA71BF987EE9}"/>
              </a:ext>
            </a:extLst>
          </p:cNvPr>
          <p:cNvCxnSpPr/>
          <p:nvPr/>
        </p:nvCxnSpPr>
        <p:spPr>
          <a:xfrm>
            <a:off x="2411699" y="5855731"/>
            <a:ext cx="594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2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Baze</a:t>
            </a:r>
            <a:r>
              <a:rPr lang="en-GB" dirty="0"/>
              <a:t> in </a:t>
            </a:r>
            <a:r>
              <a:rPr lang="en-GB" dirty="0" err="1"/>
              <a:t>zakaj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KOH – </a:t>
            </a:r>
            <a:r>
              <a:rPr lang="sl-SI" dirty="0"/>
              <a:t>kalijev hidroksid</a:t>
            </a:r>
          </a:p>
          <a:p>
            <a:endParaRPr lang="sl-SI" dirty="0"/>
          </a:p>
          <a:p>
            <a:r>
              <a:rPr lang="sl-SI" dirty="0"/>
              <a:t>Uporaba:</a:t>
            </a:r>
          </a:p>
          <a:p>
            <a:pPr lvl="1"/>
            <a:r>
              <a:rPr lang="en-GB" dirty="0" err="1"/>
              <a:t>izdelovanje</a:t>
            </a:r>
            <a:r>
              <a:rPr lang="en-GB" dirty="0"/>
              <a:t> </a:t>
            </a:r>
            <a:r>
              <a:rPr lang="sl-SI" dirty="0"/>
              <a:t>tekočih </a:t>
            </a:r>
            <a:r>
              <a:rPr lang="en-GB" dirty="0"/>
              <a:t>mil, </a:t>
            </a:r>
            <a:endParaRPr lang="sl-SI" dirty="0"/>
          </a:p>
          <a:p>
            <a:pPr lvl="1"/>
            <a:r>
              <a:rPr lang="en-GB" dirty="0" err="1"/>
              <a:t>sušilno</a:t>
            </a:r>
            <a:r>
              <a:rPr lang="en-GB" dirty="0"/>
              <a:t> </a:t>
            </a:r>
            <a:r>
              <a:rPr lang="en-GB" dirty="0" err="1"/>
              <a:t>sredstvo</a:t>
            </a:r>
            <a:r>
              <a:rPr lang="en-GB" dirty="0"/>
              <a:t>,</a:t>
            </a:r>
            <a:endParaRPr lang="sl-SI" dirty="0"/>
          </a:p>
          <a:p>
            <a:pPr lvl="1"/>
            <a:r>
              <a:rPr lang="sl-SI" dirty="0"/>
              <a:t>kot elektrolit v baterijah</a:t>
            </a:r>
          </a:p>
          <a:p>
            <a:r>
              <a:rPr lang="sl-SI" dirty="0"/>
              <a:t>Je umetno sintetizirana spojina.</a:t>
            </a:r>
          </a:p>
          <a:p>
            <a:endParaRPr lang="en-GB" dirty="0"/>
          </a:p>
        </p:txBody>
      </p:sp>
      <p:pic>
        <p:nvPicPr>
          <p:cNvPr id="4098" name="Picture 2" descr="Crystal structure of KOH">
            <a:extLst>
              <a:ext uri="{FF2B5EF4-FFF2-40B4-BE49-F238E27FC236}">
                <a16:creationId xmlns:a16="http://schemas.microsoft.com/office/drawing/2014/main" id="{382612C3-E2AD-4F7B-ADBB-5B44F3ACA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44" y="1789746"/>
            <a:ext cx="2156913" cy="16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llets of potassium hydroxide">
            <a:extLst>
              <a:ext uri="{FF2B5EF4-FFF2-40B4-BE49-F238E27FC236}">
                <a16:creationId xmlns:a16="http://schemas.microsoft.com/office/drawing/2014/main" id="{5D4750F3-AB1A-4525-B054-9E83E3F04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57" y="2015732"/>
            <a:ext cx="2614422" cy="25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tassium carbonate, formed from the hydroxide solution leaking from an alkaline battery">
            <a:extLst>
              <a:ext uri="{FF2B5EF4-FFF2-40B4-BE49-F238E27FC236}">
                <a16:creationId xmlns:a16="http://schemas.microsoft.com/office/drawing/2014/main" id="{3AFF1BFE-EE00-4B9E-A7B6-65AB7ED4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97" y="4414227"/>
            <a:ext cx="3601960" cy="23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Baze</a:t>
            </a:r>
            <a:r>
              <a:rPr lang="en-GB" dirty="0"/>
              <a:t> in </a:t>
            </a:r>
            <a:r>
              <a:rPr lang="en-GB" dirty="0" err="1"/>
              <a:t>zakaj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NaHCO</a:t>
            </a:r>
            <a:r>
              <a:rPr lang="en-GB" baseline="-25000" dirty="0"/>
              <a:t>3</a:t>
            </a:r>
            <a:r>
              <a:rPr lang="en-GB" dirty="0"/>
              <a:t> – </a:t>
            </a:r>
            <a:r>
              <a:rPr lang="sl-SI" dirty="0"/>
              <a:t>natrijev </a:t>
            </a:r>
            <a:r>
              <a:rPr lang="sl-SI" dirty="0" err="1"/>
              <a:t>hidrogenkarbonat</a:t>
            </a:r>
            <a:r>
              <a:rPr lang="sl-SI" dirty="0"/>
              <a:t> (soda bikarbona)</a:t>
            </a:r>
          </a:p>
          <a:p>
            <a:endParaRPr lang="sl-SI" dirty="0"/>
          </a:p>
          <a:p>
            <a:r>
              <a:rPr lang="sl-SI" dirty="0"/>
              <a:t>Uporaba:</a:t>
            </a:r>
          </a:p>
          <a:p>
            <a:pPr lvl="1"/>
            <a:r>
              <a:rPr lang="en-GB" dirty="0" err="1"/>
              <a:t>pecilni</a:t>
            </a:r>
            <a:r>
              <a:rPr lang="en-GB" dirty="0"/>
              <a:t> </a:t>
            </a:r>
            <a:r>
              <a:rPr lang="en-GB" dirty="0" err="1"/>
              <a:t>prašek</a:t>
            </a:r>
            <a:r>
              <a:rPr lang="en-GB" dirty="0"/>
              <a:t>, </a:t>
            </a:r>
            <a:endParaRPr lang="sl-SI" dirty="0"/>
          </a:p>
          <a:p>
            <a:pPr lvl="1"/>
            <a:r>
              <a:rPr lang="en-GB" dirty="0"/>
              <a:t>v </a:t>
            </a:r>
            <a:r>
              <a:rPr lang="en-GB" dirty="0" err="1"/>
              <a:t>zobni</a:t>
            </a:r>
            <a:r>
              <a:rPr lang="en-GB" dirty="0"/>
              <a:t> </a:t>
            </a:r>
            <a:r>
              <a:rPr lang="en-GB" dirty="0" err="1"/>
              <a:t>pasti</a:t>
            </a:r>
            <a:r>
              <a:rPr lang="en-GB" dirty="0"/>
              <a:t>,</a:t>
            </a:r>
            <a:endParaRPr lang="sl-SI" dirty="0"/>
          </a:p>
          <a:p>
            <a:pPr lvl="1"/>
            <a:r>
              <a:rPr lang="sl-SI" dirty="0"/>
              <a:t>Blago razkuževalno sredstvo,</a:t>
            </a:r>
          </a:p>
          <a:p>
            <a:pPr lvl="1"/>
            <a:r>
              <a:rPr lang="sl-SI" dirty="0"/>
              <a:t>V kmetijstvu kot fungicid</a:t>
            </a:r>
          </a:p>
          <a:p>
            <a:r>
              <a:rPr lang="sl-SI" dirty="0"/>
              <a:t>V naravi je prisoten v kamninah in se ga lahko rudari.</a:t>
            </a:r>
          </a:p>
          <a:p>
            <a:endParaRPr lang="en-GB" dirty="0"/>
          </a:p>
        </p:txBody>
      </p:sp>
      <p:pic>
        <p:nvPicPr>
          <p:cNvPr id="5122" name="Picture 2" descr="Ball and stick model of a sodium cation">
            <a:extLst>
              <a:ext uri="{FF2B5EF4-FFF2-40B4-BE49-F238E27FC236}">
                <a16:creationId xmlns:a16="http://schemas.microsoft.com/office/drawing/2014/main" id="{0FE26566-02C9-4ED1-AC69-79D9D43D6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81" y="1983105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ll and stick model of a bicarbonate anion">
            <a:extLst>
              <a:ext uri="{FF2B5EF4-FFF2-40B4-BE49-F238E27FC236}">
                <a16:creationId xmlns:a16="http://schemas.microsoft.com/office/drawing/2014/main" id="{50E251EE-A38B-449A-B8E0-81E53B94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23" y="1886381"/>
            <a:ext cx="1650788" cy="13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ample of sodium bicarbonate">
            <a:extLst>
              <a:ext uri="{FF2B5EF4-FFF2-40B4-BE49-F238E27FC236}">
                <a16:creationId xmlns:a16="http://schemas.microsoft.com/office/drawing/2014/main" id="{94F8DA42-0319-4E99-8A2E-14B588FD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06" y="2611710"/>
            <a:ext cx="3108528" cy="18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UNGICID BIO PLANTELLA NATUR F-R 500 ML - Merkur.si">
            <a:extLst>
              <a:ext uri="{FF2B5EF4-FFF2-40B4-BE49-F238E27FC236}">
                <a16:creationId xmlns:a16="http://schemas.microsoft.com/office/drawing/2014/main" id="{AA6DA54A-4CF9-456B-939D-DA2CF752B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3" r="28911"/>
          <a:stretch/>
        </p:blipFill>
        <p:spPr bwMode="auto">
          <a:xfrm>
            <a:off x="9811131" y="4133088"/>
            <a:ext cx="1408176" cy="240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Baze</a:t>
            </a:r>
            <a:r>
              <a:rPr lang="en-GB" dirty="0"/>
              <a:t> in </a:t>
            </a:r>
            <a:r>
              <a:rPr lang="en-GB" dirty="0" err="1"/>
              <a:t>zakaj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198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NH</a:t>
            </a:r>
            <a:r>
              <a:rPr lang="en-GB" baseline="-25000" dirty="0"/>
              <a:t>3</a:t>
            </a:r>
            <a:r>
              <a:rPr lang="en-GB" dirty="0"/>
              <a:t> – </a:t>
            </a:r>
            <a:r>
              <a:rPr lang="sl-SI" dirty="0"/>
              <a:t>amonijak</a:t>
            </a:r>
          </a:p>
          <a:p>
            <a:endParaRPr lang="sl-SI" dirty="0"/>
          </a:p>
          <a:p>
            <a:r>
              <a:rPr lang="sl-SI" dirty="0"/>
              <a:t>Uporaba:</a:t>
            </a:r>
          </a:p>
          <a:p>
            <a:pPr lvl="1"/>
            <a:r>
              <a:rPr lang="sl-SI" dirty="0"/>
              <a:t>Reaktant za pripravo drugih kemikalij</a:t>
            </a:r>
          </a:p>
          <a:p>
            <a:pPr lvl="1"/>
            <a:r>
              <a:rPr lang="pt-BR" dirty="0"/>
              <a:t>NH</a:t>
            </a:r>
            <a:r>
              <a:rPr lang="pt-BR" baseline="-25000" dirty="0"/>
              <a:t>3</a:t>
            </a:r>
            <a:r>
              <a:rPr lang="pt-BR" dirty="0"/>
              <a:t> + 2 O</a:t>
            </a:r>
            <a:r>
              <a:rPr lang="pt-BR" baseline="-25000" dirty="0"/>
              <a:t>2</a:t>
            </a:r>
            <a:r>
              <a:rPr lang="pt-BR" dirty="0"/>
              <a:t> → HNO</a:t>
            </a:r>
            <a:r>
              <a:rPr lang="pt-BR" baseline="-25000" dirty="0"/>
              <a:t>3</a:t>
            </a:r>
            <a:r>
              <a:rPr lang="pt-BR" dirty="0"/>
              <a:t> + H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sl-SI" dirty="0"/>
              <a:t> </a:t>
            </a:r>
          </a:p>
          <a:p>
            <a:pPr lvl="1"/>
            <a:r>
              <a:rPr lang="sl-SI" dirty="0"/>
              <a:t>Priprava umetnih </a:t>
            </a:r>
            <a:r>
              <a:rPr lang="en-GB" dirty="0" err="1"/>
              <a:t>gnojil</a:t>
            </a:r>
            <a:r>
              <a:rPr lang="en-GB" dirty="0"/>
              <a:t>, </a:t>
            </a:r>
            <a:endParaRPr lang="sl-SI" dirty="0"/>
          </a:p>
          <a:p>
            <a:pPr lvl="1"/>
            <a:r>
              <a:rPr lang="sl-SI" dirty="0"/>
              <a:t>Sinteza </a:t>
            </a:r>
            <a:r>
              <a:rPr lang="en-GB" dirty="0" err="1"/>
              <a:t>eksp</a:t>
            </a:r>
            <a:r>
              <a:rPr lang="sl-SI" dirty="0"/>
              <a:t>l</a:t>
            </a:r>
            <a:r>
              <a:rPr lang="en-GB" dirty="0" err="1"/>
              <a:t>oziv</a:t>
            </a:r>
            <a:r>
              <a:rPr lang="sl-SI" dirty="0"/>
              <a:t>ov</a:t>
            </a:r>
            <a:r>
              <a:rPr lang="en-GB" dirty="0"/>
              <a:t>, </a:t>
            </a:r>
            <a:endParaRPr lang="sl-SI" dirty="0"/>
          </a:p>
          <a:p>
            <a:pPr lvl="1"/>
            <a:r>
              <a:rPr lang="sl-SI" dirty="0"/>
              <a:t>Industrija barvil,</a:t>
            </a:r>
          </a:p>
          <a:p>
            <a:pPr lvl="1"/>
            <a:r>
              <a:rPr lang="sl-SI" dirty="0"/>
              <a:t>Dodatek v čistilih.</a:t>
            </a:r>
          </a:p>
          <a:p>
            <a:r>
              <a:rPr lang="sl-SI" dirty="0"/>
              <a:t>V naravi nastaja pri razpadu sečnine in drugih organskih spojin, ki vsebujejo dušik.</a:t>
            </a:r>
            <a:endParaRPr lang="en-GB" dirty="0"/>
          </a:p>
        </p:txBody>
      </p:sp>
      <p:pic>
        <p:nvPicPr>
          <p:cNvPr id="6146" name="Picture 2" descr="Stereo structural formula of the ammonia molecule">
            <a:extLst>
              <a:ext uri="{FF2B5EF4-FFF2-40B4-BE49-F238E27FC236}">
                <a16:creationId xmlns:a16="http://schemas.microsoft.com/office/drawing/2014/main" id="{A32960BD-E615-411D-BE48-4F4C63D0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29" y="2015732"/>
            <a:ext cx="14287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pace-filling model of the ammonia molecule">
            <a:extLst>
              <a:ext uri="{FF2B5EF4-FFF2-40B4-BE49-F238E27FC236}">
                <a16:creationId xmlns:a16="http://schemas.microsoft.com/office/drawing/2014/main" id="{4210665C-4465-4B06-ADCA-0E7669CE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668" y="1864198"/>
            <a:ext cx="1428749" cy="12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irdresser was an employee and not self-employed, finds tribunal -  Personnel Today">
            <a:extLst>
              <a:ext uri="{FF2B5EF4-FFF2-40B4-BE49-F238E27FC236}">
                <a16:creationId xmlns:a16="http://schemas.microsoft.com/office/drawing/2014/main" id="{F3EF9F4F-0A80-41E9-8C68-41C55100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23" y="3300049"/>
            <a:ext cx="3984977" cy="22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66A4A-83AA-4C5F-A0C0-B5701DF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Baz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7665CD0-E503-4AA8-BB9E-DDE858DA5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640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66A4A-83AA-4C5F-A0C0-B5701DF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Baz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6A59451-8CF9-4D1A-B812-C870457A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78866"/>
            <a:ext cx="8596668" cy="3880773"/>
          </a:xfrm>
        </p:spPr>
        <p:txBody>
          <a:bodyPr/>
          <a:lstStyle/>
          <a:p>
            <a:r>
              <a:rPr lang="sl-SI" dirty="0"/>
              <a:t>Grenek okus (okus po milu)</a:t>
            </a:r>
          </a:p>
        </p:txBody>
      </p:sp>
      <p:pic>
        <p:nvPicPr>
          <p:cNvPr id="2052" name="Picture 4" descr="ČUTILA">
            <a:extLst>
              <a:ext uri="{FF2B5EF4-FFF2-40B4-BE49-F238E27FC236}">
                <a16:creationId xmlns:a16="http://schemas.microsoft.com/office/drawing/2014/main" id="{6974F12A-EA1B-4EFD-8A88-27B2B00F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1566864"/>
            <a:ext cx="6234407" cy="44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281CB356-A55E-4819-B2A0-FB9839E73813}"/>
              </a:ext>
            </a:extLst>
          </p:cNvPr>
          <p:cNvSpPr/>
          <p:nvPr/>
        </p:nvSpPr>
        <p:spPr>
          <a:xfrm>
            <a:off x="7510509" y="2006353"/>
            <a:ext cx="1473693" cy="79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3E86B37D-2233-46AC-8CF0-11EA8A5738E6}"/>
              </a:ext>
            </a:extLst>
          </p:cNvPr>
          <p:cNvSpPr/>
          <p:nvPr/>
        </p:nvSpPr>
        <p:spPr>
          <a:xfrm>
            <a:off x="7494233" y="4324909"/>
            <a:ext cx="1473693" cy="79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593AAB39-0B80-41D3-A324-BB04E9EFF186}"/>
              </a:ext>
            </a:extLst>
          </p:cNvPr>
          <p:cNvSpPr/>
          <p:nvPr/>
        </p:nvSpPr>
        <p:spPr>
          <a:xfrm>
            <a:off x="7486837" y="3411987"/>
            <a:ext cx="1473693" cy="79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DA0472A8-9318-45A8-B168-D50D11C23F40}"/>
              </a:ext>
            </a:extLst>
          </p:cNvPr>
          <p:cNvSpPr/>
          <p:nvPr/>
        </p:nvSpPr>
        <p:spPr>
          <a:xfrm>
            <a:off x="7488310" y="5144618"/>
            <a:ext cx="1473693" cy="79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4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66A4A-83AA-4C5F-A0C0-B5701DF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Baz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6A59451-8CF9-4D1A-B812-C870457A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4" y="1853754"/>
            <a:ext cx="8596668" cy="3880773"/>
          </a:xfrm>
        </p:spPr>
        <p:txBody>
          <a:bodyPr/>
          <a:lstStyle/>
          <a:p>
            <a:r>
              <a:rPr lang="sl-SI" dirty="0"/>
              <a:t>Grenek (</a:t>
            </a:r>
            <a:r>
              <a:rPr lang="sl-SI" dirty="0" err="1"/>
              <a:t>bazeičen</a:t>
            </a:r>
            <a:r>
              <a:rPr lang="sl-SI" dirty="0"/>
              <a:t>) okus</a:t>
            </a:r>
          </a:p>
          <a:p>
            <a:r>
              <a:rPr lang="sl-SI" dirty="0"/>
              <a:t>Visoka pH vrednost (med 7 in 14)</a:t>
            </a:r>
          </a:p>
          <a:p>
            <a:r>
              <a:rPr lang="en-GB" dirty="0" err="1"/>
              <a:t>Jedkost</a:t>
            </a:r>
            <a:br>
              <a:rPr lang="sl-SI" dirty="0"/>
            </a:b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88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66A4A-83AA-4C5F-A0C0-B5701DF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Baz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6A59451-8CF9-4D1A-B812-C870457A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4" y="1853754"/>
            <a:ext cx="8596668" cy="3880773"/>
          </a:xfrm>
        </p:spPr>
        <p:txBody>
          <a:bodyPr/>
          <a:lstStyle/>
          <a:p>
            <a:r>
              <a:rPr lang="sl-SI" dirty="0"/>
              <a:t>Grenek okus (okus po milu)</a:t>
            </a:r>
          </a:p>
          <a:p>
            <a:r>
              <a:rPr lang="sl-SI" dirty="0"/>
              <a:t>Visoka pH vrednost (med 7 in 14)</a:t>
            </a:r>
          </a:p>
          <a:p>
            <a:r>
              <a:rPr lang="en-GB" dirty="0" err="1"/>
              <a:t>Jedkost</a:t>
            </a:r>
            <a:br>
              <a:rPr lang="sl-SI" dirty="0"/>
            </a:b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Predstavnost v spletu 2" title="Potassium Hydroxide Dissolves Chicken To The Bone">
            <a:hlinkClick r:id="" action="ppaction://media"/>
            <a:extLst>
              <a:ext uri="{FF2B5EF4-FFF2-40B4-BE49-F238E27FC236}">
                <a16:creationId xmlns:a16="http://schemas.microsoft.com/office/drawing/2014/main" id="{C88878E4-9369-40DA-869E-CAA6229CE7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6424" y="2902989"/>
            <a:ext cx="6899152" cy="3880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9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66A4A-83AA-4C5F-A0C0-B5701DF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Baz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6A59451-8CF9-4D1A-B812-C870457A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4" y="1853754"/>
            <a:ext cx="8596668" cy="3880773"/>
          </a:xfrm>
        </p:spPr>
        <p:txBody>
          <a:bodyPr/>
          <a:lstStyle/>
          <a:p>
            <a:r>
              <a:rPr lang="sl-SI" dirty="0"/>
              <a:t>Grenek okus (okus po milu)</a:t>
            </a:r>
          </a:p>
          <a:p>
            <a:r>
              <a:rPr lang="sl-SI" dirty="0"/>
              <a:t>Visoka pH vrednost (med 7 in 14)</a:t>
            </a:r>
          </a:p>
          <a:p>
            <a:r>
              <a:rPr lang="en-GB" dirty="0" err="1"/>
              <a:t>Jedkost</a:t>
            </a:r>
            <a:endParaRPr lang="sl-SI" dirty="0"/>
          </a:p>
          <a:p>
            <a:r>
              <a:rPr lang="sl-SI" dirty="0"/>
              <a:t>Spadajo med nevarne snovi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icture 8" descr="1_2 str 13 - nevarne snov GHS slikovne oznake - EKSPLOZIVNO">
            <a:extLst>
              <a:ext uri="{FF2B5EF4-FFF2-40B4-BE49-F238E27FC236}">
                <a16:creationId xmlns:a16="http://schemas.microsoft.com/office/drawing/2014/main" id="{88D2A582-2CB2-4302-9140-47C1F216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4657" y="3913632"/>
            <a:ext cx="1509136" cy="1514475"/>
          </a:xfrm>
          <a:prstGeom prst="rect">
            <a:avLst/>
          </a:prstGeom>
          <a:noFill/>
        </p:spPr>
      </p:pic>
      <p:pic>
        <p:nvPicPr>
          <p:cNvPr id="6" name="Picture 9" descr="1_2 str 13 - nevarne snov GHS slikovne oznake - VNETLJIVO">
            <a:extLst>
              <a:ext uri="{FF2B5EF4-FFF2-40B4-BE49-F238E27FC236}">
                <a16:creationId xmlns:a16="http://schemas.microsoft.com/office/drawing/2014/main" id="{997EA0F5-494B-471A-A2F8-897BA9CD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86" y="3913631"/>
            <a:ext cx="15097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1_2 str 13 - nevarne snov GHS slikovne oznake - OKOLJU NEVAR">
            <a:extLst>
              <a:ext uri="{FF2B5EF4-FFF2-40B4-BE49-F238E27FC236}">
                <a16:creationId xmlns:a16="http://schemas.microsoft.com/office/drawing/2014/main" id="{BDD3F77D-DA7D-4B51-B304-FBC8A156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1772" y="3915014"/>
            <a:ext cx="1509135" cy="1513093"/>
          </a:xfrm>
          <a:prstGeom prst="rect">
            <a:avLst/>
          </a:prstGeom>
          <a:noFill/>
        </p:spPr>
      </p:pic>
      <p:pic>
        <p:nvPicPr>
          <p:cNvPr id="8" name="Picture 8" descr="1_2 str 13 - nevarne snov GHS slikovne oznake - AKUTNA NEVAR">
            <a:extLst>
              <a:ext uri="{FF2B5EF4-FFF2-40B4-BE49-F238E27FC236}">
                <a16:creationId xmlns:a16="http://schemas.microsoft.com/office/drawing/2014/main" id="{3BDE4BFD-7364-46B6-ABD9-76AD420C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897758"/>
            <a:ext cx="1510513" cy="1514475"/>
          </a:xfrm>
          <a:prstGeom prst="rect">
            <a:avLst/>
          </a:prstGeom>
          <a:noFill/>
        </p:spPr>
      </p:pic>
      <p:pic>
        <p:nvPicPr>
          <p:cNvPr id="9" name="Picture 8" descr="1_2 str 13 - nevarne snov GHS slikovne oznake - JEDKO">
            <a:extLst>
              <a:ext uri="{FF2B5EF4-FFF2-40B4-BE49-F238E27FC236}">
                <a16:creationId xmlns:a16="http://schemas.microsoft.com/office/drawing/2014/main" id="{3EBE9652-24DA-47D0-955A-324AECE3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3114" y="3913631"/>
            <a:ext cx="1472390" cy="1476288"/>
          </a:xfrm>
          <a:prstGeom prst="rect">
            <a:avLst/>
          </a:prstGeom>
          <a:noFill/>
        </p:spPr>
      </p:pic>
      <p:pic>
        <p:nvPicPr>
          <p:cNvPr id="10" name="Picture 6" descr="1_2 str 13 - nevarne snovi - RADIOAKTIVNO">
            <a:extLst>
              <a:ext uri="{FF2B5EF4-FFF2-40B4-BE49-F238E27FC236}">
                <a16:creationId xmlns:a16="http://schemas.microsoft.com/office/drawing/2014/main" id="{8997308B-DC40-4E1F-99A9-07780B45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30309" y="3913631"/>
            <a:ext cx="1509137" cy="1509137"/>
          </a:xfrm>
          <a:prstGeom prst="rect">
            <a:avLst/>
          </a:prstGeom>
          <a:noFill/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1505E5E-FCA7-4B8E-8338-2DCCFA9AB3F2}"/>
              </a:ext>
            </a:extLst>
          </p:cNvPr>
          <p:cNvSpPr txBox="1"/>
          <p:nvPr/>
        </p:nvSpPr>
        <p:spPr>
          <a:xfrm>
            <a:off x="869389" y="5522976"/>
            <a:ext cx="1100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           A                       B                      C                       D                       E                      F</a:t>
            </a:r>
          </a:p>
        </p:txBody>
      </p:sp>
    </p:spTree>
    <p:extLst>
      <p:ext uri="{BB962C8B-B14F-4D97-AF65-F5344CB8AC3E}">
        <p14:creationId xmlns:p14="http://schemas.microsoft.com/office/powerpoint/2010/main" val="8488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66A4A-83AA-4C5F-A0C0-B5701DF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Baz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6A59451-8CF9-4D1A-B812-C870457A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853754"/>
            <a:ext cx="8596668" cy="3880773"/>
          </a:xfrm>
        </p:spPr>
        <p:txBody>
          <a:bodyPr/>
          <a:lstStyle/>
          <a:p>
            <a:r>
              <a:rPr lang="sl-SI" dirty="0"/>
              <a:t>Grenek okus (okus po milu)</a:t>
            </a:r>
          </a:p>
          <a:p>
            <a:r>
              <a:rPr lang="sl-SI" dirty="0"/>
              <a:t>Visoka pH vrednost (med 7 in 14)</a:t>
            </a:r>
          </a:p>
          <a:p>
            <a:r>
              <a:rPr lang="en-GB" dirty="0" err="1"/>
              <a:t>Jedkost</a:t>
            </a:r>
            <a:endParaRPr lang="sl-SI" dirty="0"/>
          </a:p>
          <a:p>
            <a:r>
              <a:rPr lang="sl-SI" dirty="0"/>
              <a:t>Spadajo med nevarne snovi</a:t>
            </a:r>
          </a:p>
          <a:p>
            <a:pPr>
              <a:defRPr/>
            </a:pPr>
            <a:r>
              <a:rPr lang="en-GB" dirty="0"/>
              <a:t>V </a:t>
            </a:r>
            <a:r>
              <a:rPr lang="en-GB" dirty="0" err="1"/>
              <a:t>vodnih</a:t>
            </a:r>
            <a:r>
              <a:rPr lang="en-GB" dirty="0"/>
              <a:t> </a:t>
            </a:r>
            <a:r>
              <a:rPr lang="en-GB" dirty="0" err="1"/>
              <a:t>raztopinah</a:t>
            </a:r>
            <a:r>
              <a:rPr lang="en-GB" dirty="0"/>
              <a:t> </a:t>
            </a:r>
            <a:r>
              <a:rPr lang="en-GB" dirty="0" err="1"/>
              <a:t>prevajajo</a:t>
            </a:r>
            <a:r>
              <a:rPr lang="en-GB" dirty="0"/>
              <a:t> </a:t>
            </a:r>
            <a:r>
              <a:rPr lang="en-GB" dirty="0" err="1"/>
              <a:t>električni</a:t>
            </a:r>
            <a:r>
              <a:rPr lang="en-GB" dirty="0"/>
              <a:t> </a:t>
            </a:r>
            <a:r>
              <a:rPr lang="en-GB" dirty="0" err="1"/>
              <a:t>tok</a:t>
            </a:r>
            <a:r>
              <a:rPr lang="sl-SI" dirty="0"/>
              <a:t> (so elektroliti)</a:t>
            </a:r>
          </a:p>
          <a:p>
            <a:pPr>
              <a:defRPr/>
            </a:pPr>
            <a:r>
              <a:rPr lang="sl-SI"/>
              <a:t>Obarvajo </a:t>
            </a:r>
            <a:r>
              <a:rPr lang="sl-SI" dirty="0"/>
              <a:t>indikatorje za baze</a:t>
            </a:r>
          </a:p>
          <a:p>
            <a:pPr>
              <a:defRPr/>
            </a:pPr>
            <a:endParaRPr lang="sl-SI" altLang="sl-SI" dirty="0"/>
          </a:p>
          <a:p>
            <a:pPr lvl="1"/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3" name="Slika 1">
            <a:extLst>
              <a:ext uri="{FF2B5EF4-FFF2-40B4-BE49-F238E27FC236}">
                <a16:creationId xmlns:a16="http://schemas.microsoft.com/office/drawing/2014/main" id="{C04791BE-0802-4F3C-B30D-D5A7500E4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92" y="728916"/>
            <a:ext cx="3477417" cy="260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a 12">
            <a:extLst>
              <a:ext uri="{FF2B5EF4-FFF2-40B4-BE49-F238E27FC236}">
                <a16:creationId xmlns:a16="http://schemas.microsoft.com/office/drawing/2014/main" id="{469E63E2-1B13-43D8-BBC9-C35D41C56F31}"/>
              </a:ext>
            </a:extLst>
          </p:cNvPr>
          <p:cNvSpPr/>
          <p:nvPr/>
        </p:nvSpPr>
        <p:spPr>
          <a:xfrm>
            <a:off x="1690991" y="3830650"/>
            <a:ext cx="378145" cy="37814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C1AD5C22-4594-415E-AAC0-A1DF54C6C1AC}"/>
              </a:ext>
            </a:extLst>
          </p:cNvPr>
          <p:cNvSpPr/>
          <p:nvPr/>
        </p:nvSpPr>
        <p:spPr>
          <a:xfrm>
            <a:off x="4220698" y="3870299"/>
            <a:ext cx="378145" cy="37814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Kaj</a:t>
            </a:r>
            <a:r>
              <a:rPr lang="en-GB" dirty="0"/>
              <a:t> so </a:t>
            </a:r>
            <a:r>
              <a:rPr lang="sl-SI" dirty="0"/>
              <a:t>baze</a:t>
            </a:r>
            <a:r>
              <a:rPr lang="en-GB" dirty="0"/>
              <a:t>?</a:t>
            </a:r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26C82F12-6ABD-41B8-8B3D-8F9F3A063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57560"/>
            <a:ext cx="9510671" cy="576262"/>
          </a:xfrm>
        </p:spPr>
        <p:txBody>
          <a:bodyPr>
            <a:normAutofit fontScale="92500"/>
          </a:bodyPr>
          <a:lstStyle/>
          <a:p>
            <a:r>
              <a:rPr lang="sl-SI" b="1" dirty="0"/>
              <a:t>baza</a:t>
            </a:r>
            <a:r>
              <a:rPr lang="en-GB" b="1" dirty="0"/>
              <a:t> je </a:t>
            </a:r>
            <a:r>
              <a:rPr lang="en-GB" b="1" dirty="0" err="1"/>
              <a:t>snov</a:t>
            </a:r>
            <a:r>
              <a:rPr lang="en-GB" b="1" dirty="0"/>
              <a:t>, </a:t>
            </a:r>
            <a:r>
              <a:rPr lang="en-GB" b="1" dirty="0" err="1"/>
              <a:t>ki</a:t>
            </a:r>
            <a:r>
              <a:rPr lang="en-GB" b="1" dirty="0"/>
              <a:t> v </a:t>
            </a:r>
            <a:r>
              <a:rPr lang="en-GB" b="1" dirty="0" err="1"/>
              <a:t>reakciji</a:t>
            </a:r>
            <a:r>
              <a:rPr lang="en-GB" b="1" dirty="0"/>
              <a:t> </a:t>
            </a:r>
            <a:r>
              <a:rPr lang="sl-SI" b="1" dirty="0"/>
              <a:t>prejme</a:t>
            </a:r>
            <a:r>
              <a:rPr lang="en-GB" b="1" dirty="0"/>
              <a:t> </a:t>
            </a:r>
            <a:r>
              <a:rPr lang="en-GB" b="1" dirty="0" err="1"/>
              <a:t>vodikov</a:t>
            </a:r>
            <a:r>
              <a:rPr lang="en-GB" b="1" dirty="0"/>
              <a:t> ion (proton - H</a:t>
            </a:r>
            <a:r>
              <a:rPr lang="en-GB" b="1" baseline="30000" dirty="0"/>
              <a:t>+</a:t>
            </a:r>
            <a:r>
              <a:rPr lang="en-GB" b="1" dirty="0"/>
              <a:t>). 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5" y="2700669"/>
            <a:ext cx="4185623" cy="330411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D9BA6A6-8642-448B-8799-6D4CB84EF269}"/>
              </a:ext>
            </a:extLst>
          </p:cNvPr>
          <p:cNvSpPr txBox="1"/>
          <p:nvPr/>
        </p:nvSpPr>
        <p:spPr>
          <a:xfrm>
            <a:off x="941376" y="2700669"/>
            <a:ext cx="897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Primer: </a:t>
            </a:r>
            <a:r>
              <a:rPr lang="sl-SI" sz="3200" dirty="0">
                <a:solidFill>
                  <a:srgbClr val="0070C0"/>
                </a:solidFill>
              </a:rPr>
              <a:t>NH</a:t>
            </a:r>
            <a:r>
              <a:rPr lang="sl-SI" sz="3200" baseline="-25000" dirty="0">
                <a:solidFill>
                  <a:srgbClr val="0070C0"/>
                </a:solidFill>
              </a:rPr>
              <a:t>3</a:t>
            </a:r>
            <a:r>
              <a:rPr lang="sl-SI" sz="3200" dirty="0"/>
              <a:t> + </a:t>
            </a:r>
            <a:r>
              <a:rPr lang="sl-SI" sz="3200" dirty="0">
                <a:solidFill>
                  <a:srgbClr val="C00000"/>
                </a:solidFill>
              </a:rPr>
              <a:t>H</a:t>
            </a:r>
            <a:r>
              <a:rPr lang="sl-SI" sz="3200" baseline="-25000" dirty="0">
                <a:solidFill>
                  <a:srgbClr val="C00000"/>
                </a:solidFill>
              </a:rPr>
              <a:t>2</a:t>
            </a:r>
            <a:r>
              <a:rPr lang="sl-SI" sz="3200" dirty="0">
                <a:solidFill>
                  <a:srgbClr val="C00000"/>
                </a:solidFill>
              </a:rPr>
              <a:t>O</a:t>
            </a:r>
            <a:r>
              <a:rPr lang="sl-SI" sz="3200" dirty="0"/>
              <a:t>        </a:t>
            </a:r>
            <a:r>
              <a:rPr lang="sl-SI" sz="3200" dirty="0">
                <a:solidFill>
                  <a:srgbClr val="0070C0"/>
                </a:solidFill>
              </a:rPr>
              <a:t>NH</a:t>
            </a:r>
            <a:r>
              <a:rPr lang="sl-SI" sz="3200" baseline="-25000" dirty="0">
                <a:solidFill>
                  <a:srgbClr val="0070C0"/>
                </a:solidFill>
              </a:rPr>
              <a:t>4</a:t>
            </a:r>
            <a:r>
              <a:rPr lang="sl-SI" sz="3200" baseline="30000" dirty="0">
                <a:solidFill>
                  <a:srgbClr val="0070C0"/>
                </a:solidFill>
              </a:rPr>
              <a:t>+</a:t>
            </a:r>
            <a:r>
              <a:rPr lang="sl-SI" sz="3200" dirty="0"/>
              <a:t> + </a:t>
            </a:r>
            <a:r>
              <a:rPr lang="sl-SI" sz="3200" dirty="0">
                <a:solidFill>
                  <a:srgbClr val="C00000"/>
                </a:solidFill>
              </a:rPr>
              <a:t>OH</a:t>
            </a:r>
            <a:r>
              <a:rPr lang="sl-SI" sz="3200" baseline="30000" dirty="0">
                <a:solidFill>
                  <a:srgbClr val="C00000"/>
                </a:solidFill>
              </a:rPr>
              <a:t>-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DF2A1E38-1578-40F9-A0DE-464386E5B6D1}"/>
              </a:ext>
            </a:extLst>
          </p:cNvPr>
          <p:cNvCxnSpPr/>
          <p:nvPr/>
        </p:nvCxnSpPr>
        <p:spPr>
          <a:xfrm>
            <a:off x="4462272" y="2999232"/>
            <a:ext cx="603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a 8">
            <a:extLst>
              <a:ext uri="{FF2B5EF4-FFF2-40B4-BE49-F238E27FC236}">
                <a16:creationId xmlns:a16="http://schemas.microsoft.com/office/drawing/2014/main" id="{A58EE98F-D2D5-4DCC-B6E7-12B2039DC1CC}"/>
              </a:ext>
            </a:extLst>
          </p:cNvPr>
          <p:cNvSpPr/>
          <p:nvPr/>
        </p:nvSpPr>
        <p:spPr>
          <a:xfrm>
            <a:off x="1771860" y="3854379"/>
            <a:ext cx="996696" cy="99669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73175D57-360E-4243-85D0-0A5F908B04AD}"/>
              </a:ext>
            </a:extLst>
          </p:cNvPr>
          <p:cNvSpPr/>
          <p:nvPr/>
        </p:nvSpPr>
        <p:spPr>
          <a:xfrm>
            <a:off x="4265676" y="3854379"/>
            <a:ext cx="996696" cy="996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ECAE6300-361C-4398-AFE3-7F808FAC73DF}"/>
              </a:ext>
            </a:extLst>
          </p:cNvPr>
          <p:cNvSpPr/>
          <p:nvPr/>
        </p:nvSpPr>
        <p:spPr>
          <a:xfrm>
            <a:off x="2182209" y="4625330"/>
            <a:ext cx="378145" cy="37814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202716F8-3CFB-4B0D-BF37-A91B3414A2FC}"/>
              </a:ext>
            </a:extLst>
          </p:cNvPr>
          <p:cNvSpPr/>
          <p:nvPr/>
        </p:nvSpPr>
        <p:spPr>
          <a:xfrm>
            <a:off x="1598889" y="4399585"/>
            <a:ext cx="378145" cy="37814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194CF9CD-74EB-4C26-9A37-26B21D160A73}"/>
              </a:ext>
            </a:extLst>
          </p:cNvPr>
          <p:cNvSpPr/>
          <p:nvPr/>
        </p:nvSpPr>
        <p:spPr>
          <a:xfrm>
            <a:off x="4265676" y="4431868"/>
            <a:ext cx="378145" cy="37814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70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4584 0.01528 C -0.05546 0.01922 -0.06861 0.01667 -0.08124 0.00949 C -0.0957 0.0007 -0.10652 -0.01064 -0.11303 -0.02384 L -0.14493 -0.08333 " pathEditMode="relative" rAng="1080000" ptsTypes="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Baze</a:t>
            </a:r>
            <a:r>
              <a:rPr lang="en-GB" dirty="0"/>
              <a:t> in </a:t>
            </a:r>
            <a:r>
              <a:rPr lang="en-GB" dirty="0" err="1"/>
              <a:t>zakaj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2" y="1921160"/>
            <a:ext cx="9438706" cy="4543648"/>
          </a:xfrm>
        </p:spPr>
        <p:txBody>
          <a:bodyPr>
            <a:noAutofit/>
          </a:bodyPr>
          <a:lstStyle/>
          <a:p>
            <a:r>
              <a:rPr lang="en-GB" sz="2400" dirty="0"/>
              <a:t>NaOH – </a:t>
            </a:r>
            <a:r>
              <a:rPr lang="sl-SI" sz="2400" dirty="0"/>
              <a:t>natrijev hidroksid</a:t>
            </a:r>
          </a:p>
          <a:p>
            <a:pPr marL="0" indent="0">
              <a:buNone/>
            </a:pPr>
            <a:endParaRPr lang="sl-SI" sz="2400" dirty="0"/>
          </a:p>
          <a:p>
            <a:r>
              <a:rPr lang="sl-SI" sz="2400" dirty="0"/>
              <a:t>Uporaba:</a:t>
            </a:r>
          </a:p>
          <a:p>
            <a:pPr lvl="1"/>
            <a:r>
              <a:rPr lang="sl-SI" sz="2400" dirty="0"/>
              <a:t>I</a:t>
            </a:r>
            <a:r>
              <a:rPr lang="en-GB" sz="2400" dirty="0" err="1"/>
              <a:t>zdelovanje</a:t>
            </a:r>
            <a:r>
              <a:rPr lang="en-GB" sz="2400" dirty="0"/>
              <a:t> </a:t>
            </a:r>
            <a:r>
              <a:rPr lang="sl-SI" sz="2400" dirty="0"/>
              <a:t>trdnih </a:t>
            </a:r>
            <a:r>
              <a:rPr lang="en-GB" sz="2400" dirty="0"/>
              <a:t>mil, </a:t>
            </a:r>
            <a:endParaRPr lang="sl-SI" sz="2400" dirty="0"/>
          </a:p>
          <a:p>
            <a:pPr lvl="1"/>
            <a:r>
              <a:rPr lang="en-GB" sz="2400" dirty="0">
                <a:hlinkClick r:id="rId2"/>
              </a:rPr>
              <a:t>https://www.youtube.com/watch?v=vcCOruzFTgQ</a:t>
            </a:r>
            <a:endParaRPr lang="sl-SI" sz="2400" dirty="0"/>
          </a:p>
          <a:p>
            <a:pPr lvl="1"/>
            <a:r>
              <a:rPr lang="sl-SI" sz="2400" dirty="0"/>
              <a:t>P</a:t>
            </a:r>
            <a:r>
              <a:rPr lang="en-GB" sz="2400" dirty="0" err="1"/>
              <a:t>roizvodnja</a:t>
            </a:r>
            <a:r>
              <a:rPr lang="en-GB" sz="2400" dirty="0"/>
              <a:t> </a:t>
            </a:r>
            <a:r>
              <a:rPr lang="en-GB" sz="2400" dirty="0" err="1"/>
              <a:t>papirja</a:t>
            </a:r>
            <a:endParaRPr lang="sl-SI" sz="2400" dirty="0"/>
          </a:p>
          <a:p>
            <a:pPr lvl="1"/>
            <a:r>
              <a:rPr lang="sl-SI" sz="2400" dirty="0"/>
              <a:t>V čistilnih sredstvih za odmaševanje odtokov</a:t>
            </a:r>
          </a:p>
          <a:p>
            <a:pPr lvl="1"/>
            <a:r>
              <a:rPr lang="sl-SI" sz="2400" dirty="0"/>
              <a:t>Priprava hrane</a:t>
            </a:r>
          </a:p>
          <a:p>
            <a:r>
              <a:rPr lang="sl-SI" sz="2400" dirty="0">
                <a:highlight>
                  <a:srgbClr val="C0C0C0"/>
                </a:highlight>
              </a:rPr>
              <a:t>V naravi ga ne najdemo</a:t>
            </a:r>
          </a:p>
          <a:p>
            <a:endParaRPr lang="sl-SI" sz="2400" dirty="0"/>
          </a:p>
          <a:p>
            <a:endParaRPr lang="sl-SI" sz="2400" dirty="0"/>
          </a:p>
        </p:txBody>
      </p:sp>
      <p:pic>
        <p:nvPicPr>
          <p:cNvPr id="1026" name="Picture 2" descr="Vzorec natrijevega hidroksida v obliki pelet na urnem steklu">
            <a:extLst>
              <a:ext uri="{FF2B5EF4-FFF2-40B4-BE49-F238E27FC236}">
                <a16:creationId xmlns:a16="http://schemas.microsoft.com/office/drawing/2014/main" id="{AB25A990-C2C7-4CB0-AA61-EA706906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608" y="3339222"/>
            <a:ext cx="2675626" cy="21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istal natrijevega hidroksida">
            <a:extLst>
              <a:ext uri="{FF2B5EF4-FFF2-40B4-BE49-F238E27FC236}">
                <a16:creationId xmlns:a16="http://schemas.microsoft.com/office/drawing/2014/main" id="{706E0215-2676-44CD-B4B1-0792DE42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561" y="1847415"/>
            <a:ext cx="2308860" cy="17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ževi rezanci z jajcem, sezamom in paprikami - Anina kuhinja">
            <a:extLst>
              <a:ext uri="{FF2B5EF4-FFF2-40B4-BE49-F238E27FC236}">
                <a16:creationId xmlns:a16="http://schemas.microsoft.com/office/drawing/2014/main" id="{D6443F8D-7696-4F79-8D03-9B78EAA97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90" y="4458092"/>
            <a:ext cx="3010075" cy="20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linarični blog 220 stopinj poševno - 220 stopinj poševno">
            <a:extLst>
              <a:ext uri="{FF2B5EF4-FFF2-40B4-BE49-F238E27FC236}">
                <a16:creationId xmlns:a16="http://schemas.microsoft.com/office/drawing/2014/main" id="{3DB04BA7-ECC0-4391-A0CA-08FEE0505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47" y="4657026"/>
            <a:ext cx="2595907" cy="19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kološke zelene olive v slanici 310g - Trgovina Krajček">
            <a:extLst>
              <a:ext uri="{FF2B5EF4-FFF2-40B4-BE49-F238E27FC236}">
                <a16:creationId xmlns:a16="http://schemas.microsoft.com/office/drawing/2014/main" id="{A3A82898-09D4-4EDE-B5AB-C861D4118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3" t="20880" r="17947" b="4077"/>
          <a:stretch/>
        </p:blipFill>
        <p:spPr bwMode="auto">
          <a:xfrm>
            <a:off x="3715961" y="4657026"/>
            <a:ext cx="1543886" cy="191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3301</TotalTime>
  <Words>482</Words>
  <Application>Microsoft Office PowerPoint</Application>
  <PresentationFormat>Širokozaslonsko</PresentationFormat>
  <Paragraphs>88</Paragraphs>
  <Slides>14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Galerija</vt:lpstr>
      <vt:lpstr>Baze</vt:lpstr>
      <vt:lpstr>Značilnosti Baz</vt:lpstr>
      <vt:lpstr>Značilnosti Baz</vt:lpstr>
      <vt:lpstr>Značilnosti Baz</vt:lpstr>
      <vt:lpstr>Značilnosti Baz</vt:lpstr>
      <vt:lpstr>Značilnosti Baz</vt:lpstr>
      <vt:lpstr>Značilnosti Baz</vt:lpstr>
      <vt:lpstr>Kaj so baze?</vt:lpstr>
      <vt:lpstr>Kje najdemo Baze in zakaj so uporabne?</vt:lpstr>
      <vt:lpstr>Kje najdemo Baze in zakaj so uporabne?</vt:lpstr>
      <vt:lpstr>Priprava in uporaba malte</vt:lpstr>
      <vt:lpstr>Kje najdemo Baze in zakaj so uporabne?</vt:lpstr>
      <vt:lpstr>Kje najdemo Baze in zakaj so uporabne?</vt:lpstr>
      <vt:lpstr>Kje najdemo Baze in zakaj so uporabne?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KISLINE</dc:title>
  <dc:creator>Neven</dc:creator>
  <cp:lastModifiedBy>Profesor</cp:lastModifiedBy>
  <cp:revision>49</cp:revision>
  <dcterms:created xsi:type="dcterms:W3CDTF">2020-12-09T09:04:17Z</dcterms:created>
  <dcterms:modified xsi:type="dcterms:W3CDTF">2022-03-16T09:10:09Z</dcterms:modified>
</cp:coreProperties>
</file>