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8" r:id="rId3"/>
    <p:sldId id="30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  <p:sldId id="293" r:id="rId35"/>
    <p:sldId id="294" r:id="rId36"/>
    <p:sldId id="295" r:id="rId37"/>
    <p:sldId id="296" r:id="rId38"/>
    <p:sldId id="302" r:id="rId39"/>
    <p:sldId id="301" r:id="rId40"/>
    <p:sldId id="304" r:id="rId41"/>
    <p:sldId id="303" r:id="rId42"/>
    <p:sldId id="297" r:id="rId43"/>
    <p:sldId id="305" r:id="rId44"/>
    <p:sldId id="306" r:id="rId45"/>
    <p:sldId id="29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247"/>
    <a:srgbClr val="500000"/>
    <a:srgbClr val="996633"/>
    <a:srgbClr val="FF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60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A320BB-0423-4F07-82CC-8EC68C7F9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2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D53B2-7F99-4984-9A1C-75BD094C566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721720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8C6EA-3722-439A-8B22-88DCF602429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4183277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6A6F3-DBF8-4EB7-9CB9-BAD3B970991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001025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86B85-4C91-44DC-A362-CC2F136A20B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084831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AB14D-9E44-4F2A-B384-E98A252B37B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781760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F19E0-0E7F-4311-B8E5-03B87F7F5BD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519683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30DEE-C46F-49D5-AC62-0E00955D158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977129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686DD-37B2-4D0E-8070-332782508A6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526851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2DC041-FC3C-4F4A-8E43-8A642A9E1CC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253436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CC4E7-5442-45DE-8993-EBAEB7BD464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446630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D3716-40C1-4446-89A1-CC32FF87016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21835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FDC1E4-F816-413A-8944-5608691C094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44413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66433-72A8-4E78-A658-6527AB44FA3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385271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DE521-36B7-44CF-8A8C-5DA95D5E44D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061389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7755D-53F3-47B5-9E1E-A59CADEB019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45982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5A532-2545-47D7-882F-DF74EAF7FF2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059994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A67A3-4909-401E-BC04-94198CBFEBE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4095498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9DE0F-70FA-451C-882B-0C4F62FC765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218945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8C1DE-995E-46E3-B413-F9D47B089DA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4275916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41C0E-0002-4A5C-9A91-DDE80F0B1C2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080685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04952-2C7F-4CEA-891D-A9A04C27293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970426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1123B-4763-41EA-BBA7-1E2A66E9506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543984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4AA1F-0C0D-4ED4-98C4-29C6FE443B0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545543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4E297-5B61-41EA-A344-D47542D8BF9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2449000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BF057-9119-4FE5-9350-C7276435750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98153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D5E5E-6838-4A21-A923-9F4B1A4BC24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7703268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65D4B-E1BB-4371-81D1-66672707BFB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599038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4E571-5D1D-48DD-AEE0-BE5845DB648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4245682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21323-57CC-4254-9CD5-A348AB71320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606819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069C5-B753-4BB3-804C-D5FE3096A41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42371416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21323-57CC-4254-9CD5-A348AB71320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6422303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069C5-B753-4BB3-804C-D5FE3096A41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7534175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21323-57CC-4254-9CD5-A348AB71320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99891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8FB6D-95AB-43F1-ABBA-39A2BC42779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971188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069C5-B753-4BB3-804C-D5FE3096A41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4562946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21323-57CC-4254-9CD5-A348AB71320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34661198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069C5-B753-4BB3-804C-D5FE3096A41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42416496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320BB-0423-4F07-82CC-8EC68C7F9CC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2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1C359-7610-4B05-B4CF-39F5B3C10EB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649629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D09A9-3BEE-4C5B-81AB-840BB4597D6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1333340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63F41-778F-478A-929E-9F1CE5F7C92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69162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DC292-F7F5-4AE4-A5D1-DB5A3B214C8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2033239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4D53F-CB21-47CE-B855-F8A671F1070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92486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69B66-65BF-4DB5-93A7-DDDB5A2DA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3F62C-134F-488A-AE7D-8791B3155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35489-4856-4226-B6DF-C757B204B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8129-3D9D-484C-9326-D21FEA525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DCB81-4CB5-43F6-A6BE-6FEC7C3A5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5241-5BB6-4DF2-B3CD-23F7AC40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B3CB-91B5-4BA1-8299-1D6CAEE71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C59A2-54DB-489F-BA30-A171F7787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6E1E-C33C-4000-AD09-0CBDA5B6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64B44-4E87-444A-B952-283CA0801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42777-DF54-49FA-B096-63185575F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91BCF1-862A-4EB8-B8C4-5DDDAA6D5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" Type="http://schemas.openxmlformats.org/officeDocument/2006/relationships/notesSlide" Target="../notesSlides/notesSlide2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4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ren.net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6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FRANCE PREŠEREN</a:t>
            </a:r>
            <a:endParaRPr lang="en-US" sz="6000" dirty="0" smtClean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pic>
        <p:nvPicPr>
          <p:cNvPr id="2053" name="Picture 5" descr="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28800"/>
            <a:ext cx="3116262" cy="416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5438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4000" b="1" dirty="0" smtClean="0">
                <a:solidFill>
                  <a:srgbClr val="665247"/>
                </a:solidFill>
                <a:latin typeface="Candara" pitchFamily="34" charset="0"/>
              </a:rPr>
              <a:t>Muzej</a:t>
            </a:r>
            <a:r>
              <a:rPr lang="sl-SI" sz="4000" dirty="0" smtClean="0">
                <a:solidFill>
                  <a:srgbClr val="665247"/>
                </a:solidFill>
                <a:latin typeface="Candara" pitchFamily="34" charset="0"/>
              </a:rPr>
              <a:t>.</a:t>
            </a:r>
            <a:endParaRPr lang="en-US" sz="4000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00" y="6183111"/>
            <a:ext cx="607400" cy="674889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17" y="5089173"/>
            <a:ext cx="1343566" cy="1125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>
                <a:solidFill>
                  <a:srgbClr val="996633"/>
                </a:solidFill>
                <a:latin typeface="Candara" pitchFamily="34" charset="0"/>
              </a:rPr>
              <a:t/>
            </a:r>
            <a:br>
              <a:rPr lang="sl-SI" dirty="0" smtClean="0">
                <a:solidFill>
                  <a:srgbClr val="996633"/>
                </a:solidFill>
                <a:latin typeface="Candara" pitchFamily="34" charset="0"/>
              </a:rPr>
            </a:br>
            <a:r>
              <a:rPr lang="sl-SI" dirty="0" smtClean="0">
                <a:solidFill>
                  <a:srgbClr val="996633"/>
                </a:solidFill>
                <a:latin typeface="Candara" pitchFamily="34" charset="0"/>
              </a:rPr>
              <a:t> </a:t>
            </a:r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KAKO JE BILO IME MAMI IN OČETU?</a:t>
            </a:r>
            <a:r>
              <a:rPr lang="sl-SI" sz="4000" dirty="0" smtClean="0">
                <a:solidFill>
                  <a:srgbClr val="996633"/>
                </a:solidFill>
                <a:latin typeface="Candara" pitchFamily="34" charset="0"/>
              </a:rPr>
              <a:t> </a:t>
            </a:r>
            <a:endParaRPr lang="en-US" sz="4000" dirty="0" smtClean="0">
              <a:solidFill>
                <a:srgbClr val="996633"/>
              </a:solidFill>
              <a:latin typeface="Candara" pitchFamily="34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850" y="2057400"/>
            <a:ext cx="5448300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543800" cy="4068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l-SI" sz="4000" b="1" dirty="0" smtClean="0">
                <a:solidFill>
                  <a:srgbClr val="665247"/>
                </a:solidFill>
                <a:latin typeface="Candara" pitchFamily="34" charset="0"/>
              </a:rPr>
              <a:t>Mama Mina, oče Šimen.</a:t>
            </a:r>
            <a:endParaRPr lang="en-US" sz="40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11" name="Slika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00" y="6183111"/>
            <a:ext cx="607400" cy="674889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80" y="4956537"/>
            <a:ext cx="1257239" cy="1226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458200" cy="2743200"/>
          </a:xfrm>
        </p:spPr>
        <p:txBody>
          <a:bodyPr/>
          <a:lstStyle/>
          <a:p>
            <a:pPr algn="l"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KJE JE BIL FRANCE PREŠEREN VPISAN V ZLATO KNJIGO ODLIČNJAKOV?</a:t>
            </a:r>
            <a:r>
              <a:rPr lang="sl-SI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sl-SI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sl-SI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sl-SI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sl-SI" sz="4000" dirty="0" smtClean="0">
                <a:solidFill>
                  <a:schemeClr val="bg1"/>
                </a:solidFill>
              </a:rPr>
              <a:t/>
            </a:r>
            <a:br>
              <a:rPr lang="sl-SI" sz="4000" dirty="0" smtClean="0">
                <a:solidFill>
                  <a:schemeClr val="bg1"/>
                </a:solidFill>
              </a:rPr>
            </a:br>
            <a:r>
              <a:rPr lang="sl-SI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sl-SI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sl-SI" sz="4000" dirty="0" smtClean="0"/>
              <a:t> </a:t>
            </a:r>
            <a:endParaRPr lang="en-US" sz="4000" dirty="0" smtClean="0"/>
          </a:p>
        </p:txBody>
      </p:sp>
      <p:pic>
        <p:nvPicPr>
          <p:cNvPr id="12298" name="Picture 10" descr="http://www.silcportal.si/wp-content/uploads/Spominska_plosca_France_Prese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300" y="2362200"/>
            <a:ext cx="510540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543800" cy="4068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V šoli v </a:t>
            </a:r>
            <a:r>
              <a:rPr lang="sl-SI" sz="4400" b="1" dirty="0">
                <a:solidFill>
                  <a:srgbClr val="665247"/>
                </a:solidFill>
                <a:latin typeface="Candara" pitchFamily="34" charset="0"/>
              </a:rPr>
              <a:t>R</a:t>
            </a: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ibnici. </a:t>
            </a:r>
            <a:endParaRPr lang="en-US" sz="44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8" name="Slika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00" y="6183111"/>
            <a:ext cx="607400" cy="674889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32" y="4706365"/>
            <a:ext cx="1297936" cy="1481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b="1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KATERI ŠTUDIJ JE IZBRAL?</a:t>
            </a:r>
            <a:r>
              <a:rPr lang="sl-SI" smtClean="0">
                <a:solidFill>
                  <a:srgbClr val="996633"/>
                </a:solidFill>
                <a:latin typeface="Candara" pitchFamily="34" charset="0"/>
              </a:rPr>
              <a:t> </a:t>
            </a:r>
            <a:endParaRPr lang="en-US" smtClean="0">
              <a:solidFill>
                <a:srgbClr val="996633"/>
              </a:solidFill>
              <a:latin typeface="Candara" pitchFamily="34" charset="0"/>
            </a:endParaRPr>
          </a:p>
        </p:txBody>
      </p:sp>
      <p:pic>
        <p:nvPicPr>
          <p:cNvPr id="16392" name="Picture 8" descr="http://beta1.finance-on.net/pics/cache_pr/preseren_povhe.1323367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3105150" cy="407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543800" cy="4068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Študij prava.</a:t>
            </a:r>
            <a:endParaRPr lang="en-US" sz="44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8" name="Slika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00" y="6183111"/>
            <a:ext cx="607400" cy="674889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86" y="5593179"/>
            <a:ext cx="1269828" cy="604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ZA KATERI POKLIC SE JE IZŠOLAL?</a:t>
            </a:r>
            <a:r>
              <a:rPr lang="sl-SI" sz="4000" dirty="0" smtClean="0">
                <a:solidFill>
                  <a:srgbClr val="996633"/>
                </a:solidFill>
                <a:latin typeface="Candara" pitchFamily="34" charset="0"/>
              </a:rPr>
              <a:t> </a:t>
            </a:r>
            <a:endParaRPr lang="en-US" sz="4000" dirty="0" smtClean="0">
              <a:solidFill>
                <a:srgbClr val="996633"/>
              </a:solidFill>
              <a:latin typeface="Candara" pitchFamily="34" charset="0"/>
            </a:endParaRPr>
          </a:p>
        </p:txBody>
      </p:sp>
      <p:pic>
        <p:nvPicPr>
          <p:cNvPr id="3074" name="Picture 2" descr="Rezultat iskanja slik za slovenski kulturni praz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40" y="2057400"/>
            <a:ext cx="438912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543800" cy="4068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Za  odvetniški poklic</a:t>
            </a:r>
            <a:r>
              <a:rPr lang="sl-SI" sz="4400" dirty="0" smtClean="0">
                <a:solidFill>
                  <a:srgbClr val="665247"/>
                </a:solidFill>
                <a:latin typeface="Candara" pitchFamily="34" charset="0"/>
              </a:rPr>
              <a:t>.</a:t>
            </a:r>
            <a:endParaRPr lang="en-US" sz="4400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00" y="6183111"/>
            <a:ext cx="607400" cy="67488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17" y="5105400"/>
            <a:ext cx="1343566" cy="1125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NAVEDI NASLOV PREŠERNOVE PESNIŠKE ZBIRKE.</a:t>
            </a:r>
            <a:r>
              <a:rPr lang="sl-SI" sz="4000" dirty="0" smtClean="0">
                <a:solidFill>
                  <a:srgbClr val="996633"/>
                </a:solidFill>
                <a:latin typeface="Candara" pitchFamily="34" charset="0"/>
              </a:rPr>
              <a:t> </a:t>
            </a:r>
            <a:endParaRPr lang="en-US" sz="4000" dirty="0" smtClean="0">
              <a:solidFill>
                <a:srgbClr val="996633"/>
              </a:solidFill>
              <a:latin typeface="Candara" pitchFamily="34" charset="0"/>
            </a:endParaRPr>
          </a:p>
        </p:txBody>
      </p:sp>
      <p:pic>
        <p:nvPicPr>
          <p:cNvPr id="20491" name="Picture 11" descr="http://www.radostbivanja.org/e-trgovina/wp-content/uploads/wpsc/product_images/POEZIJE_DR.F.PRE_4cbaf8e700d82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837" y="1752600"/>
            <a:ext cx="3012325" cy="4248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1219200"/>
          </a:xfrm>
        </p:spPr>
        <p:txBody>
          <a:bodyPr/>
          <a:lstStyle/>
          <a:p>
            <a:pPr algn="l"/>
            <a:r>
              <a:rPr lang="sl-SI" sz="3600" b="1" dirty="0" smtClean="0">
                <a:latin typeface="Candara" pitchFamily="34" charset="0"/>
              </a:rPr>
              <a:t>Navodila za učitelje in učence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6324600" cy="4419600"/>
          </a:xfrm>
        </p:spPr>
        <p:txBody>
          <a:bodyPr/>
          <a:lstStyle/>
          <a:p>
            <a:r>
              <a:rPr lang="sl-SI" sz="2800" dirty="0" smtClean="0">
                <a:latin typeface="Candara" pitchFamily="34" charset="0"/>
              </a:rPr>
              <a:t>Prosojnice so namenjene utrjevanju ali preverjanju. </a:t>
            </a:r>
          </a:p>
          <a:p>
            <a:r>
              <a:rPr lang="sl-SI" sz="2800" dirty="0" smtClean="0">
                <a:latin typeface="Candara" pitchFamily="34" charset="0"/>
              </a:rPr>
              <a:t>Učence razdelite v dve skupini.</a:t>
            </a:r>
          </a:p>
          <a:p>
            <a:r>
              <a:rPr lang="sl-SI" sz="2800" dirty="0" smtClean="0">
                <a:latin typeface="Candara" pitchFamily="34" charset="0"/>
              </a:rPr>
              <a:t>Igrajte se kviz.</a:t>
            </a:r>
          </a:p>
          <a:p>
            <a:r>
              <a:rPr lang="sl-SI" sz="2800" dirty="0" smtClean="0">
                <a:latin typeface="Candara" pitchFamily="34" charset="0"/>
              </a:rPr>
              <a:t>Vsaka skupina izbere eno vprašanje, ki se skriva pod določeno številko na naslednji strani.</a:t>
            </a:r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pPr>
              <a:buFontTx/>
              <a:buNone/>
            </a:pPr>
            <a:r>
              <a:rPr lang="sl-SI" u="sng" dirty="0" smtClean="0"/>
              <a:t/>
            </a:r>
            <a:br>
              <a:rPr lang="sl-SI" u="sng" dirty="0" smtClean="0"/>
            </a:br>
            <a:endParaRPr lang="sl-SI" u="sng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5069" cy="1143000"/>
          </a:xfrm>
        </p:spPr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1143000" y="2057400"/>
            <a:ext cx="7721252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Poezije.</a:t>
            </a:r>
            <a:endParaRPr lang="en-US" sz="4400" b="1" dirty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15" name="Slika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183111"/>
            <a:ext cx="607400" cy="6748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14" y="4956537"/>
            <a:ext cx="1257239" cy="1226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KJE SE JE ŠOLAL PO KONČANI GIMNAZIJI?</a:t>
            </a:r>
            <a:endParaRPr lang="en-US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</a:endParaRP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275" y="2438400"/>
            <a:ext cx="4743450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543800" cy="3916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Na Dunaju.</a:t>
            </a:r>
            <a:endParaRPr lang="en-US" sz="44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8" name="Slika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00" y="6183111"/>
            <a:ext cx="607400" cy="67488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32" y="4701449"/>
            <a:ext cx="1297936" cy="1481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458200" cy="1143000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KJE JE PREŠEREN ŽIVEL IN DELAL ZADNJA LETA?</a:t>
            </a:r>
            <a:endParaRPr lang="en-US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2286000"/>
            <a:ext cx="6400800" cy="356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543800" cy="4068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Zadnja leta je živel in delal v </a:t>
            </a:r>
          </a:p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Kranju.</a:t>
            </a:r>
            <a:endParaRPr lang="en-US" sz="44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68" y="6183111"/>
            <a:ext cx="607400" cy="674889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78" y="5410200"/>
            <a:ext cx="1357643" cy="838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4742" y="609600"/>
            <a:ext cx="8229600" cy="1143000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 IZ  KATERE PESMI STA NASLEDNJA VERZA ?</a:t>
            </a:r>
            <a:endParaRPr lang="en-US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95600"/>
            <a:ext cx="9144000" cy="2038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772400" cy="4068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Iz Povodnega moža.</a:t>
            </a:r>
            <a:endParaRPr lang="en-US" sz="44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8" name="Slika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00" y="6183111"/>
            <a:ext cx="607400" cy="674889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80" y="4956537"/>
            <a:ext cx="1257239" cy="1226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KJE STOJI TA PREŠERNOV SPOMENIK?</a:t>
            </a:r>
            <a:endParaRPr lang="en-US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dirty="0" smtClean="0">
              <a:solidFill>
                <a:srgbClr val="996633"/>
              </a:solidFill>
              <a:latin typeface="Candara" pitchFamily="34" charset="0"/>
            </a:endParaRPr>
          </a:p>
          <a:p>
            <a:pPr eaLnBrk="1" hangingPunct="1"/>
            <a:endParaRPr lang="sl-SI" dirty="0" smtClean="0">
              <a:solidFill>
                <a:srgbClr val="996633"/>
              </a:solidFill>
              <a:latin typeface="Candara" pitchFamily="34" charset="0"/>
            </a:endParaRPr>
          </a:p>
          <a:p>
            <a:pPr eaLnBrk="1" hangingPunct="1"/>
            <a:endParaRPr lang="sl-SI" dirty="0" smtClean="0">
              <a:solidFill>
                <a:srgbClr val="996633"/>
              </a:solidFill>
              <a:latin typeface="Candara" pitchFamily="34" charset="0"/>
            </a:endParaRPr>
          </a:p>
          <a:p>
            <a:pPr eaLnBrk="1" hangingPunct="1"/>
            <a:endParaRPr lang="sl-SI" dirty="0" smtClean="0">
              <a:solidFill>
                <a:srgbClr val="996633"/>
              </a:solidFill>
              <a:latin typeface="Candara" pitchFamily="34" charset="0"/>
            </a:endParaRPr>
          </a:p>
          <a:p>
            <a:pPr eaLnBrk="1" hangingPunct="1"/>
            <a:endParaRPr lang="sl-SI" dirty="0" smtClean="0">
              <a:solidFill>
                <a:srgbClr val="996633"/>
              </a:solidFill>
              <a:latin typeface="Candara" pitchFamily="34" charset="0"/>
            </a:endParaRPr>
          </a:p>
          <a:p>
            <a:pPr eaLnBrk="1" hangingPunct="1">
              <a:buFontTx/>
              <a:buNone/>
            </a:pPr>
            <a:endParaRPr lang="sl-SI" dirty="0" smtClean="0">
              <a:solidFill>
                <a:srgbClr val="996633"/>
              </a:solidFill>
              <a:latin typeface="Candara" pitchFamily="34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996633"/>
              </a:solidFill>
              <a:latin typeface="Candara" pitchFamily="34" charset="0"/>
            </a:endParaRPr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17917"/>
            <a:ext cx="3124200" cy="4176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en-US" sz="4800" dirty="0" smtClean="0">
              <a:solidFill>
                <a:srgbClr val="99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543800" cy="4068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V Ljubljani.</a:t>
            </a:r>
            <a:endParaRPr lang="en-US" sz="44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8" name="Slika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00" y="6180653"/>
            <a:ext cx="607400" cy="67488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17" y="5054760"/>
            <a:ext cx="1343566" cy="1125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sl-SI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NA KATEREM KOVANCU JE PREŠERNOVA PODOBA?</a:t>
            </a:r>
            <a:endParaRPr lang="en-US" b="1" dirty="0" smtClean="0">
              <a:solidFill>
                <a:srgbClr val="9966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smtClean="0">
                <a:solidFill>
                  <a:srgbClr val="996633"/>
                </a:solidFill>
                <a:latin typeface="Candara" pitchFamily="34" charset="0"/>
              </a:rPr>
              <a:t> </a:t>
            </a:r>
            <a:endParaRPr lang="en-US" smtClean="0">
              <a:solidFill>
                <a:srgbClr val="996633"/>
              </a:solidFill>
              <a:latin typeface="Candara" pitchFamily="34" charset="0"/>
            </a:endParaRPr>
          </a:p>
        </p:txBody>
      </p:sp>
      <p:pic>
        <p:nvPicPr>
          <p:cNvPr id="5" name="Slika 4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762" y="2528762"/>
            <a:ext cx="1800476" cy="1800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5099" y="838200"/>
            <a:ext cx="5546255" cy="1219200"/>
          </a:xfrm>
        </p:spPr>
        <p:txBody>
          <a:bodyPr/>
          <a:lstStyle/>
          <a:p>
            <a:pPr algn="l"/>
            <a:r>
              <a:rPr lang="sl-SI" sz="2800" b="1" dirty="0" smtClean="0">
                <a:solidFill>
                  <a:srgbClr val="665247"/>
                </a:solidFill>
                <a:latin typeface="Candara" pitchFamily="34" charset="0"/>
              </a:rPr>
              <a:t>NAVODILA ZA UČITELJE IN UČENCE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854" y="2057400"/>
            <a:ext cx="7682746" cy="4114800"/>
          </a:xfrm>
        </p:spPr>
        <p:txBody>
          <a:bodyPr/>
          <a:lstStyle/>
          <a:p>
            <a:r>
              <a:rPr lang="sl-SI" sz="2400" dirty="0" smtClean="0">
                <a:latin typeface="Candara" pitchFamily="34" charset="0"/>
              </a:rPr>
              <a:t>S klikom na številko se odpre vprašanje.</a:t>
            </a:r>
          </a:p>
          <a:p>
            <a:r>
              <a:rPr lang="sl-SI" sz="2400" dirty="0" smtClean="0">
                <a:latin typeface="Candara" pitchFamily="34" charset="0"/>
              </a:rPr>
              <a:t>S klikom na         se ponovno odpre stran s številkami.</a:t>
            </a:r>
          </a:p>
          <a:p>
            <a:r>
              <a:rPr lang="sl-SI" sz="2400" dirty="0" smtClean="0">
                <a:latin typeface="Candara" pitchFamily="34" charset="0"/>
              </a:rPr>
              <a:t>Za vsak pravilen odgovor dobi skupina 1 točko.</a:t>
            </a:r>
          </a:p>
          <a:p>
            <a:r>
              <a:rPr lang="sl-SI" sz="2400" dirty="0" smtClean="0">
                <a:latin typeface="Candara" pitchFamily="34" charset="0"/>
              </a:rPr>
              <a:t>Vsak pravilen odgovor prinaša še dodatne točke:  po 1 točko za vsako knjigo.</a:t>
            </a:r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pPr>
              <a:buFontTx/>
              <a:buNone/>
            </a:pPr>
            <a:r>
              <a:rPr lang="sl-SI" u="sng" dirty="0" smtClean="0"/>
              <a:t/>
            </a:r>
            <a:br>
              <a:rPr lang="sl-SI" u="sng" dirty="0" smtClean="0"/>
            </a:br>
            <a:endParaRPr lang="sl-SI" u="sng" dirty="0" smtClean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97" y="2438400"/>
            <a:ext cx="381000" cy="423333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00" y="5367147"/>
            <a:ext cx="1357643" cy="838051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69" y="5079305"/>
            <a:ext cx="1343566" cy="1125893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66" y="4978624"/>
            <a:ext cx="1257239" cy="1226574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31" y="4745945"/>
            <a:ext cx="1297936" cy="1481662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394907"/>
            <a:ext cx="1446277" cy="1981201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6" y="5622927"/>
            <a:ext cx="1269828" cy="604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772400" cy="4068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Na kovancu za 2 evra.</a:t>
            </a:r>
            <a:endParaRPr lang="en-US" sz="44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8" name="Slika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80" y="6172200"/>
            <a:ext cx="617220" cy="685800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78" y="5363646"/>
            <a:ext cx="1357643" cy="838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620000" cy="1782762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POVEJ VERZ, KI JE ZAPISAN  NA KOVANCU  ZA 2 EURA.</a:t>
            </a:r>
            <a:endParaRPr lang="en-US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</a:endParaRPr>
          </a:p>
        </p:txBody>
      </p:sp>
      <p:pic>
        <p:nvPicPr>
          <p:cNvPr id="4" name="Slika 3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762" y="2528762"/>
            <a:ext cx="1800476" cy="1800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6200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Žive naj vsi narodi.</a:t>
            </a:r>
            <a:endParaRPr lang="en-US" sz="44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9" name="Slika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94" y="6183111"/>
            <a:ext cx="607400" cy="674889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61" y="4419600"/>
            <a:ext cx="1446277" cy="1981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DEL KATERE PESMI JE NAŠA SLOVENSKA HIMNA?</a:t>
            </a:r>
            <a:r>
              <a:rPr lang="sl-SI" sz="4000" dirty="0" smtClean="0">
                <a:solidFill>
                  <a:srgbClr val="996633"/>
                </a:solidFill>
                <a:latin typeface="Candara" pitchFamily="34" charset="0"/>
              </a:rPr>
              <a:t> </a:t>
            </a:r>
            <a:endParaRPr lang="en-US" sz="4000" dirty="0" smtClean="0">
              <a:solidFill>
                <a:srgbClr val="996633"/>
              </a:solidFill>
              <a:latin typeface="Candar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sl-SI" dirty="0" smtClean="0">
              <a:solidFill>
                <a:srgbClr val="996633"/>
              </a:solidFill>
              <a:latin typeface="Candara" pitchFamily="34" charset="0"/>
            </a:endParaRPr>
          </a:p>
          <a:p>
            <a:pPr eaLnBrk="1" hangingPunct="1"/>
            <a:endParaRPr lang="en-US" dirty="0" smtClean="0">
              <a:solidFill>
                <a:srgbClr val="996633"/>
              </a:solidFill>
              <a:latin typeface="Candara" pitchFamily="34" charset="0"/>
            </a:endParaRPr>
          </a:p>
        </p:txBody>
      </p:sp>
      <p:pic>
        <p:nvPicPr>
          <p:cNvPr id="4" name="Picture 7" descr="Preseren_zdravlj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272" y="2041525"/>
            <a:ext cx="2909455" cy="426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543800" cy="4068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Zdravljice.</a:t>
            </a:r>
            <a:endParaRPr lang="en-US" sz="44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9" name="Slika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00" y="6183111"/>
            <a:ext cx="607400" cy="674889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78" y="5381931"/>
            <a:ext cx="1357643" cy="838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eaLnBrk="1" hangingPunct="1"/>
            <a:r>
              <a:rPr lang="sl-SI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KATERI PRAZNIK PRAZNUJEMO</a:t>
            </a:r>
            <a:br>
              <a:rPr lang="sl-SI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</a:br>
            <a:r>
              <a:rPr lang="sl-SI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 8. FEBRUARJA?</a:t>
            </a:r>
            <a:endParaRPr lang="en-US" dirty="0" smtClean="0">
              <a:solidFill>
                <a:srgbClr val="996633"/>
              </a:solidFill>
              <a:latin typeface="Candara" pitchFamily="34" charset="0"/>
            </a:endParaRPr>
          </a:p>
        </p:txBody>
      </p:sp>
      <p:pic>
        <p:nvPicPr>
          <p:cNvPr id="1026" name="Picture 2" descr="Rezultat iskanja slik za slovenski kulturni praz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2831690"/>
            <a:ext cx="553402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8001000" cy="403860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Slovenski kulturni praznik.</a:t>
            </a:r>
          </a:p>
        </p:txBody>
      </p:sp>
      <p:pic>
        <p:nvPicPr>
          <p:cNvPr id="9" name="Slika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38" y="6154597"/>
            <a:ext cx="633062" cy="703403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86" y="5549917"/>
            <a:ext cx="1269828" cy="604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KDAJ JE UMRL FRANCE PREŠEREN IN KJE JE POKOPAN?</a:t>
            </a:r>
            <a:endParaRPr lang="en-US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</a:endParaRPr>
          </a:p>
        </p:txBody>
      </p:sp>
      <p:pic>
        <p:nvPicPr>
          <p:cNvPr id="5" name="Picture 10" descr="http://3.bp.blogspot.com/_eT9eMbTlHjw/Shu3pIvNDeI/AAAAAAAAABU/b72mdBJ62fs/s320/pictures%255CTB_attractions%255C1%255C2008%255CPresernov_gaj_nagrobni_spomenik_dr.FP_1724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9900" y="1600200"/>
            <a:ext cx="3124200" cy="46936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8. februarja 1849. </a:t>
            </a:r>
          </a:p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Pokopan je v Kranju.</a:t>
            </a:r>
            <a:endParaRPr lang="en-US" sz="44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8" name="Slika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47" y="6126164"/>
            <a:ext cx="676351" cy="751502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80" y="4953000"/>
            <a:ext cx="1257239" cy="1226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KAKO JE BILO IME DEKLETU, V KATERO JE BIL PREŠEREN</a:t>
            </a:r>
            <a:b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</a:br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ZALJUBLJEN?</a:t>
            </a:r>
            <a:endParaRPr lang="en-US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</a:endParaRPr>
          </a:p>
        </p:txBody>
      </p:sp>
      <p:pic>
        <p:nvPicPr>
          <p:cNvPr id="124930" name="Picture 2" descr="http://www.skavt.net/Media/Image/2007/04/03/3/420x/primicova-julija_13185132890-70386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67000"/>
            <a:ext cx="3048000" cy="3780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ln>
            <a:solidFill>
              <a:srgbClr val="996633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b="1" dirty="0" smtClean="0">
                <a:solidFill>
                  <a:srgbClr val="6652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Izberi vprašanje</a:t>
            </a:r>
            <a:endParaRPr lang="en-US" b="1" dirty="0" smtClean="0">
              <a:solidFill>
                <a:srgbClr val="66524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5124" name="AutoShape 4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500000"/>
                </a:solidFill>
                <a:latin typeface="Candara" pitchFamily="34" charset="0"/>
              </a:rPr>
              <a:t>1</a:t>
            </a:r>
          </a:p>
        </p:txBody>
      </p:sp>
      <p:sp>
        <p:nvSpPr>
          <p:cNvPr id="5129" name="AutoShape 9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500000"/>
                </a:solidFill>
                <a:latin typeface="Candara" pitchFamily="34" charset="0"/>
              </a:rPr>
              <a:t>2</a:t>
            </a:r>
          </a:p>
        </p:txBody>
      </p:sp>
      <p:sp>
        <p:nvSpPr>
          <p:cNvPr id="5130" name="AutoShape 10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500000"/>
                </a:solidFill>
                <a:latin typeface="Candara" pitchFamily="34" charset="0"/>
              </a:rPr>
              <a:t>3</a:t>
            </a:r>
          </a:p>
        </p:txBody>
      </p:sp>
      <p:sp>
        <p:nvSpPr>
          <p:cNvPr id="5131" name="AutoShape 11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500000"/>
                </a:solidFill>
                <a:latin typeface="Candara" pitchFamily="34" charset="0"/>
              </a:rPr>
              <a:t>4</a:t>
            </a:r>
          </a:p>
        </p:txBody>
      </p:sp>
      <p:sp>
        <p:nvSpPr>
          <p:cNvPr id="5132" name="AutoShape 12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500000"/>
                </a:solidFill>
                <a:latin typeface="Candara" pitchFamily="34" charset="0"/>
              </a:rPr>
              <a:t>5</a:t>
            </a:r>
          </a:p>
        </p:txBody>
      </p:sp>
      <p:sp>
        <p:nvSpPr>
          <p:cNvPr id="5133" name="AutoShape 13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500000"/>
                </a:solidFill>
                <a:latin typeface="Candara" pitchFamily="34" charset="0"/>
              </a:rPr>
              <a:t>6</a:t>
            </a:r>
          </a:p>
        </p:txBody>
      </p:sp>
      <p:sp>
        <p:nvSpPr>
          <p:cNvPr id="5134" name="AutoShape 14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500000"/>
                </a:solidFill>
                <a:latin typeface="Candara" pitchFamily="34" charset="0"/>
              </a:rPr>
              <a:t>7</a:t>
            </a:r>
          </a:p>
        </p:txBody>
      </p:sp>
      <p:sp>
        <p:nvSpPr>
          <p:cNvPr id="5135" name="AutoShape 15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500000"/>
                </a:solidFill>
                <a:latin typeface="Candara" pitchFamily="34" charset="0"/>
              </a:rPr>
              <a:t>8</a:t>
            </a:r>
          </a:p>
        </p:txBody>
      </p:sp>
      <p:sp>
        <p:nvSpPr>
          <p:cNvPr id="5136" name="AutoShape 16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500000"/>
                </a:solidFill>
                <a:latin typeface="Candara" pitchFamily="34" charset="0"/>
              </a:rPr>
              <a:t>9</a:t>
            </a:r>
          </a:p>
        </p:txBody>
      </p:sp>
      <p:sp>
        <p:nvSpPr>
          <p:cNvPr id="5137" name="AutoShape 17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500000"/>
                </a:solidFill>
                <a:latin typeface="Candara" pitchFamily="34" charset="0"/>
              </a:rPr>
              <a:t>10</a:t>
            </a:r>
          </a:p>
        </p:txBody>
      </p:sp>
      <p:sp>
        <p:nvSpPr>
          <p:cNvPr id="5138" name="AutoShape 18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500000"/>
                </a:solidFill>
                <a:latin typeface="Candara" pitchFamily="34" charset="0"/>
              </a:rPr>
              <a:t>11</a:t>
            </a:r>
          </a:p>
        </p:txBody>
      </p:sp>
      <p:sp>
        <p:nvSpPr>
          <p:cNvPr id="5139" name="AutoShape 19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500000"/>
                </a:solidFill>
                <a:latin typeface="Candara" pitchFamily="34" charset="0"/>
              </a:rPr>
              <a:t>12</a:t>
            </a:r>
          </a:p>
        </p:txBody>
      </p:sp>
      <p:sp>
        <p:nvSpPr>
          <p:cNvPr id="5140" name="AutoShape 20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500000"/>
                </a:solidFill>
                <a:latin typeface="Candara" pitchFamily="34" charset="0"/>
              </a:rPr>
              <a:t>13</a:t>
            </a:r>
          </a:p>
        </p:txBody>
      </p:sp>
      <p:sp>
        <p:nvSpPr>
          <p:cNvPr id="5141" name="AutoShape 21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500000"/>
                </a:solidFill>
                <a:latin typeface="Candara" pitchFamily="34" charset="0"/>
              </a:rPr>
              <a:t>14</a:t>
            </a:r>
          </a:p>
        </p:txBody>
      </p:sp>
      <p:sp>
        <p:nvSpPr>
          <p:cNvPr id="5142" name="AutoShape 22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500000"/>
                </a:solidFill>
                <a:latin typeface="Candara" pitchFamily="34" charset="0"/>
              </a:rPr>
              <a:t>15</a:t>
            </a:r>
          </a:p>
        </p:txBody>
      </p:sp>
      <p:sp>
        <p:nvSpPr>
          <p:cNvPr id="5143" name="AutoShape 23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500000"/>
                </a:solidFill>
                <a:latin typeface="Candara" pitchFamily="34" charset="0"/>
              </a:rPr>
              <a:t>16</a:t>
            </a:r>
          </a:p>
        </p:txBody>
      </p:sp>
      <p:sp>
        <p:nvSpPr>
          <p:cNvPr id="5144" name="AutoShape 24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500000"/>
                </a:solidFill>
                <a:latin typeface="Candara" pitchFamily="34" charset="0"/>
              </a:rPr>
              <a:t>17</a:t>
            </a:r>
          </a:p>
        </p:txBody>
      </p:sp>
      <p:sp>
        <p:nvSpPr>
          <p:cNvPr id="5145" name="AutoShape 25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500000"/>
                </a:solidFill>
                <a:latin typeface="Candara" pitchFamily="34" charset="0"/>
              </a:rPr>
              <a:t>18</a:t>
            </a:r>
          </a:p>
        </p:txBody>
      </p:sp>
      <p:sp>
        <p:nvSpPr>
          <p:cNvPr id="5146" name="AutoShape 26">
            <a:hlinkClick r:id="rId2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500000"/>
                </a:solidFill>
                <a:latin typeface="Candara" pitchFamily="34" charset="0"/>
              </a:rPr>
              <a:t>19</a:t>
            </a:r>
          </a:p>
        </p:txBody>
      </p:sp>
      <p:sp>
        <p:nvSpPr>
          <p:cNvPr id="5147" name="AutoShape 27">
            <a:hlinkClick r:id="rId2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500000"/>
                </a:solidFill>
                <a:latin typeface="Candara" pitchFamily="34" charset="0"/>
              </a:rPr>
              <a:t>20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</p:childTnLst>
        </p:cTn>
      </p:par>
    </p:tnLst>
    <p:bldLst>
      <p:bldP spid="5124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Primicova Julija</a:t>
            </a:r>
            <a:r>
              <a:rPr lang="sl-SI" sz="4000" b="1" dirty="0" smtClean="0">
                <a:solidFill>
                  <a:srgbClr val="665247"/>
                </a:solidFill>
                <a:latin typeface="Candara" pitchFamily="34" charset="0"/>
              </a:rPr>
              <a:t>.</a:t>
            </a:r>
            <a:endParaRPr lang="en-US" sz="40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8" name="Slika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00" y="6183111"/>
            <a:ext cx="607400" cy="674889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32" y="4701449"/>
            <a:ext cx="1297936" cy="1481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KAKO SE IMENUJE NAJVIŠJA NAGRADA ZA UMETNIŠKE DOSEŽKE?</a:t>
            </a:r>
            <a:endParaRPr lang="en-US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</a:endParaRPr>
          </a:p>
        </p:txBody>
      </p:sp>
      <p:pic>
        <p:nvPicPr>
          <p:cNvPr id="129026" name="Picture 2" descr="http://www.delo.si/assets/media/picture/20110206/0206__PresernoveNagrade.jpg?rev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199" y="2286000"/>
            <a:ext cx="4995533" cy="3505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Prešernova nagrada</a:t>
            </a:r>
            <a:r>
              <a:rPr lang="sl-SI" sz="4000" b="1" dirty="0" smtClean="0">
                <a:solidFill>
                  <a:srgbClr val="665247"/>
                </a:solidFill>
                <a:latin typeface="Candara" pitchFamily="34" charset="0"/>
              </a:rPr>
              <a:t>.</a:t>
            </a:r>
            <a:endParaRPr lang="en-US" sz="40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8" name="Slika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00" y="6183111"/>
            <a:ext cx="607400" cy="674889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61" y="4352105"/>
            <a:ext cx="1446277" cy="1981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KDAJ PODELIJO PREŠERNOVE NAGRADE?</a:t>
            </a:r>
            <a:endParaRPr lang="en-US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ndara" pitchFamily="34" charset="0"/>
            </a:endParaRP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514600"/>
            <a:ext cx="497463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Na predvečer slovenskega</a:t>
            </a:r>
          </a:p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kulturnega praznika.</a:t>
            </a:r>
            <a:endParaRPr lang="en-US" sz="44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dirty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dirty="0"/>
          </a:p>
        </p:txBody>
      </p:sp>
      <p:pic>
        <p:nvPicPr>
          <p:cNvPr id="10" name="Slika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180667"/>
            <a:ext cx="609600" cy="67733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61" y="4339814"/>
            <a:ext cx="1446277" cy="1981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819400" y="1981200"/>
            <a:ext cx="3886200" cy="2769989"/>
          </a:xfrm>
          <a:prstGeom prst="rect">
            <a:avLst/>
          </a:prstGeom>
          <a:solidFill>
            <a:srgbClr val="665247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Viri:</a:t>
            </a:r>
          </a:p>
          <a:p>
            <a:r>
              <a:rPr lang="sl-SI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 </a:t>
            </a:r>
            <a:r>
              <a:rPr lang="sl-SI" sz="2000" dirty="0" err="1">
                <a:solidFill>
                  <a:schemeClr val="bg1">
                    <a:lumMod val="95000"/>
                  </a:schemeClr>
                </a:solidFill>
                <a:latin typeface="Candara" pitchFamily="34" charset="0"/>
                <a:hlinkClick r:id="rId3"/>
              </a:rPr>
              <a:t>www.preseren.net</a:t>
            </a:r>
            <a:endParaRPr lang="sl-SI" sz="2000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r>
              <a:rPr lang="sl-SI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 </a:t>
            </a:r>
            <a:r>
              <a:rPr lang="sl-SI" sz="20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Wikipedija</a:t>
            </a:r>
            <a:endParaRPr lang="sl-SI" sz="2000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r>
              <a:rPr lang="sl-SI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 ostale spletne strani o </a:t>
            </a:r>
            <a:r>
              <a:rPr lang="sl-SI" sz="20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Prešernu</a:t>
            </a:r>
          </a:p>
          <a:p>
            <a:endParaRPr lang="sl-SI" sz="2000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r>
              <a:rPr lang="sl-SI" sz="2000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Viri </a:t>
            </a:r>
            <a:r>
              <a:rPr lang="sl-SI" sz="2000" dirty="0" smtClean="0">
                <a:solidFill>
                  <a:schemeClr val="bg1">
                    <a:lumMod val="95000"/>
                  </a:schemeClr>
                </a:solidFill>
                <a:latin typeface="Candara" pitchFamily="34" charset="0"/>
              </a:rPr>
              <a:t>uporabljenih sličic: splet</a:t>
            </a:r>
            <a:endParaRPr lang="sl-SI" sz="2000" dirty="0">
              <a:solidFill>
                <a:schemeClr val="bg1">
                  <a:lumMod val="95000"/>
                </a:schemeClr>
              </a:solidFill>
              <a:latin typeface="Candara" pitchFamily="34" charset="0"/>
            </a:endParaRPr>
          </a:p>
          <a:p>
            <a:r>
              <a:rPr lang="sl-SI" u="sng" dirty="0"/>
              <a:t/>
            </a:r>
            <a:br>
              <a:rPr lang="sl-SI" u="sng" dirty="0"/>
            </a:br>
            <a:r>
              <a:rPr lang="sl-SI" u="sng" dirty="0"/>
              <a:t/>
            </a:r>
            <a:br>
              <a:rPr lang="sl-SI" u="sng" dirty="0"/>
            </a:br>
            <a:endParaRPr lang="sl-SI" u="sng" dirty="0"/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Klavdija Štrancar, 2013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4748" y="669924"/>
            <a:ext cx="9144000" cy="563562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KJE SE JE RODIL FRANCE PREŠEREN?</a:t>
            </a:r>
            <a:r>
              <a:rPr lang="sl-SI" sz="4000" dirty="0" smtClean="0">
                <a:solidFill>
                  <a:srgbClr val="996633"/>
                </a:solidFill>
                <a:latin typeface="Candara" pitchFamily="34" charset="0"/>
              </a:rPr>
              <a:t> </a:t>
            </a:r>
            <a:endParaRPr lang="en-US" sz="4000" dirty="0" smtClean="0">
              <a:solidFill>
                <a:srgbClr val="996633"/>
              </a:solidFill>
              <a:latin typeface="Candar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4400" smtClean="0">
              <a:solidFill>
                <a:srgbClr val="996633"/>
              </a:solidFill>
              <a:latin typeface="Candara" pitchFamily="34" charset="0"/>
            </a:endParaRPr>
          </a:p>
          <a:p>
            <a:pPr eaLnBrk="1" hangingPunct="1"/>
            <a:endParaRPr lang="en-US" sz="4400" smtClean="0">
              <a:solidFill>
                <a:srgbClr val="996633"/>
              </a:solidFill>
              <a:latin typeface="Candara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258" y="1981199"/>
            <a:ext cx="5444120" cy="406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543800" cy="4068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V Vrbi na Gorenjskem.</a:t>
            </a:r>
            <a:endParaRPr lang="en-US" sz="44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47" y="6126163"/>
            <a:ext cx="658653" cy="731837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86" y="5585061"/>
            <a:ext cx="1269828" cy="604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457200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KDAJ SE JE RODIL PREŠEREN?</a:t>
            </a:r>
            <a:r>
              <a:rPr lang="sl-SI" sz="4000" dirty="0" smtClean="0">
                <a:solidFill>
                  <a:srgbClr val="996633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8" name="Picture 7" descr="http://web.vecer.com/PORTALI/PODATKI/2011/08/17/SLIKE/ONLINE_115855-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2209800"/>
            <a:ext cx="4762500" cy="3438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467600" cy="4068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l-SI" sz="4400" b="1" dirty="0" smtClean="0">
                <a:solidFill>
                  <a:srgbClr val="665247"/>
                </a:solidFill>
                <a:latin typeface="Candara" pitchFamily="34" charset="0"/>
              </a:rPr>
              <a:t>3. decembra 1800.</a:t>
            </a:r>
            <a:endParaRPr lang="en-US" sz="4400" b="1" dirty="0" smtClean="0">
              <a:solidFill>
                <a:srgbClr val="665247"/>
              </a:solidFill>
              <a:latin typeface="Candara" pitchFamily="34" charset="0"/>
            </a:endParaRPr>
          </a:p>
        </p:txBody>
      </p:sp>
      <p:pic>
        <p:nvPicPr>
          <p:cNvPr id="12" name="Slika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00" y="6183111"/>
            <a:ext cx="607400" cy="674889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0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78" y="5410200"/>
            <a:ext cx="1357643" cy="838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533400"/>
            <a:ext cx="8229600" cy="1143000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KAJ JE DANES  PREŠERNOVA ROJSTNA HIŠA?</a:t>
            </a:r>
            <a:r>
              <a:rPr lang="sl-SI" sz="4000" dirty="0" smtClean="0">
                <a:solidFill>
                  <a:srgbClr val="996633"/>
                </a:solidFill>
                <a:latin typeface="Candara" pitchFamily="34" charset="0"/>
              </a:rPr>
              <a:t> </a:t>
            </a:r>
            <a:endParaRPr lang="en-US" sz="4000" dirty="0" smtClean="0">
              <a:solidFill>
                <a:srgbClr val="996633"/>
              </a:solidFill>
              <a:latin typeface="Candara" pitchFamily="34" charset="0"/>
            </a:endParaRPr>
          </a:p>
        </p:txBody>
      </p:sp>
      <p:pic>
        <p:nvPicPr>
          <p:cNvPr id="8200" name="Picture 8" descr="http://museums.si/remote.jpg.ashx?width=475&amp;height=500&amp;format=png&amp;mode=max&amp;scale=both&amp;404=no_image.gif&amp;urlb64=aHR0cHM6Ly9tdXNldW1zLmJsb2IuY29yZS53aW5kb3dzLm5ldC9kYXRhL0RvY3VtZW50cy9BUlRXT1JLUy9ta3MvMTkxNzIvNWUyNmIxMGYyMWUzNDEzOWJjNTJhODE1M2ZlZjMwOTcuanBn&amp;hmac=aA_Wd86J0m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8227" y="2057400"/>
            <a:ext cx="484754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FFFF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517</Words>
  <Application>Microsoft Office PowerPoint</Application>
  <PresentationFormat>Diaprojekcija na zaslonu (4:3)</PresentationFormat>
  <Paragraphs>160</Paragraphs>
  <Slides>45</Slides>
  <Notes>43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45</vt:i4>
      </vt:variant>
    </vt:vector>
  </HeadingPairs>
  <TitlesOfParts>
    <vt:vector size="48" baseType="lpstr">
      <vt:lpstr>Arial</vt:lpstr>
      <vt:lpstr>Candara</vt:lpstr>
      <vt:lpstr>Default Design</vt:lpstr>
      <vt:lpstr>FRANCE PREŠEREN</vt:lpstr>
      <vt:lpstr>Navodila za učitelje in učence</vt:lpstr>
      <vt:lpstr>NAVODILA ZA UČITELJE IN UČENCE</vt:lpstr>
      <vt:lpstr>Izberi vprašanje</vt:lpstr>
      <vt:lpstr>KJE SE JE RODIL FRANCE PREŠEREN? </vt:lpstr>
      <vt:lpstr>IN ODGOVOR JE…</vt:lpstr>
      <vt:lpstr>KDAJ SE JE RODIL PREŠEREN? </vt:lpstr>
      <vt:lpstr>IN ODGOVOR JE…</vt:lpstr>
      <vt:lpstr>KAJ JE DANES  PREŠERNOVA ROJSTNA HIŠA? </vt:lpstr>
      <vt:lpstr>IN ODGOVOR JE…</vt:lpstr>
      <vt:lpstr>  KAKO JE BILO IME MAMI IN OČETU? </vt:lpstr>
      <vt:lpstr>IN ODGOVOR JE…</vt:lpstr>
      <vt:lpstr>KJE JE BIL FRANCE PREŠEREN VPISAN V ZLATO KNJIGO ODLIČNJAKOV?     </vt:lpstr>
      <vt:lpstr>IN ODGOVOR JE…</vt:lpstr>
      <vt:lpstr>KATERI ŠTUDIJ JE IZBRAL? </vt:lpstr>
      <vt:lpstr>IN ODGOVOR JE…</vt:lpstr>
      <vt:lpstr>ZA KATERI POKLIC SE JE IZŠOLAL? </vt:lpstr>
      <vt:lpstr>IN ODGOVOR JE…</vt:lpstr>
      <vt:lpstr>NAVEDI NASLOV PREŠERNOVE PESNIŠKE ZBIRKE. </vt:lpstr>
      <vt:lpstr>IN ODGOVOR JE…</vt:lpstr>
      <vt:lpstr>KJE SE JE ŠOLAL PO KONČANI GIMNAZIJI?</vt:lpstr>
      <vt:lpstr>IN ODGOVOR JE…</vt:lpstr>
      <vt:lpstr>KJE JE PREŠEREN ŽIVEL IN DELAL ZADNJA LETA?</vt:lpstr>
      <vt:lpstr>IN ODGOVOR JE…</vt:lpstr>
      <vt:lpstr> IZ  KATERE PESMI STA NASLEDNJA VERZA ?</vt:lpstr>
      <vt:lpstr>IN ODGOVOR JE…</vt:lpstr>
      <vt:lpstr>KJE STOJI TA PREŠERNOV SPOMENIK?</vt:lpstr>
      <vt:lpstr>IN ODGOVOR JE…</vt:lpstr>
      <vt:lpstr>NA KATEREM KOVANCU JE PREŠERNOVA PODOBA?</vt:lpstr>
      <vt:lpstr>IN ODGOVOR JE…</vt:lpstr>
      <vt:lpstr>POVEJ VERZ, KI JE ZAPISAN  NA KOVANCU  ZA 2 EURA.</vt:lpstr>
      <vt:lpstr>IN ODGOVOR JE…</vt:lpstr>
      <vt:lpstr>DEL KATERE PESMI JE NAŠA SLOVENSKA HIMNA? </vt:lpstr>
      <vt:lpstr>IN ODGOVOR JE…</vt:lpstr>
      <vt:lpstr>KATERI PRAZNIK PRAZNUJEMO  8. FEBRUARJA?</vt:lpstr>
      <vt:lpstr>IN ODGOVOR JE…</vt:lpstr>
      <vt:lpstr>KDAJ JE UMRL FRANCE PREŠEREN IN KJE JE POKOPAN?</vt:lpstr>
      <vt:lpstr>IN ODGOVOR JE…</vt:lpstr>
      <vt:lpstr>KAKO JE BILO IME DEKLETU, V KATERO JE BIL PREŠEREN ZALJUBLJEN?</vt:lpstr>
      <vt:lpstr>IN ODGOVOR JE…</vt:lpstr>
      <vt:lpstr>KAKO SE IMENUJE NAJVIŠJA NAGRADA ZA UMETNIŠKE DOSEŽKE?</vt:lpstr>
      <vt:lpstr>IN ODGOVOR JE…</vt:lpstr>
      <vt:lpstr>KDAJ PODELIJO PREŠERNOVE NAGRADE?</vt:lpstr>
      <vt:lpstr>IN ODGOVOR JE…</vt:lpstr>
      <vt:lpstr>PowerPointova predstavitev</vt:lpstr>
    </vt:vector>
  </TitlesOfParts>
  <Company>Teachnology,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Twenty Questions</dc:title>
  <dc:creator>Paul McKee</dc:creator>
  <cp:lastModifiedBy>Administrator</cp:lastModifiedBy>
  <cp:revision>69</cp:revision>
  <dcterms:created xsi:type="dcterms:W3CDTF">2005-07-07T00:08:32Z</dcterms:created>
  <dcterms:modified xsi:type="dcterms:W3CDTF">2021-02-02T07:30:01Z</dcterms:modified>
</cp:coreProperties>
</file>