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51"/>
  </p:notesMasterIdLst>
  <p:sldIdLst>
    <p:sldId id="259" r:id="rId2"/>
    <p:sldId id="273" r:id="rId3"/>
    <p:sldId id="274" r:id="rId4"/>
    <p:sldId id="304" r:id="rId5"/>
    <p:sldId id="309" r:id="rId6"/>
    <p:sldId id="275" r:id="rId7"/>
    <p:sldId id="258" r:id="rId8"/>
    <p:sldId id="260" r:id="rId9"/>
    <p:sldId id="261" r:id="rId10"/>
    <p:sldId id="262" r:id="rId11"/>
    <p:sldId id="268" r:id="rId12"/>
    <p:sldId id="284" r:id="rId13"/>
    <p:sldId id="269" r:id="rId14"/>
    <p:sldId id="270" r:id="rId15"/>
    <p:sldId id="264" r:id="rId16"/>
    <p:sldId id="266" r:id="rId17"/>
    <p:sldId id="278" r:id="rId18"/>
    <p:sldId id="279" r:id="rId19"/>
    <p:sldId id="281" r:id="rId20"/>
    <p:sldId id="282" r:id="rId21"/>
    <p:sldId id="280" r:id="rId22"/>
    <p:sldId id="283" r:id="rId23"/>
    <p:sldId id="285" r:id="rId24"/>
    <p:sldId id="286" r:id="rId25"/>
    <p:sldId id="271" r:id="rId26"/>
    <p:sldId id="291" r:id="rId27"/>
    <p:sldId id="292" r:id="rId28"/>
    <p:sldId id="293" r:id="rId29"/>
    <p:sldId id="295" r:id="rId30"/>
    <p:sldId id="294" r:id="rId31"/>
    <p:sldId id="296" r:id="rId32"/>
    <p:sldId id="288" r:id="rId33"/>
    <p:sldId id="297" r:id="rId34"/>
    <p:sldId id="289" r:id="rId35"/>
    <p:sldId id="307" r:id="rId36"/>
    <p:sldId id="313" r:id="rId37"/>
    <p:sldId id="298" r:id="rId38"/>
    <p:sldId id="299" r:id="rId39"/>
    <p:sldId id="300" r:id="rId40"/>
    <p:sldId id="311" r:id="rId41"/>
    <p:sldId id="302" r:id="rId42"/>
    <p:sldId id="301" r:id="rId43"/>
    <p:sldId id="306" r:id="rId44"/>
    <p:sldId id="305" r:id="rId45"/>
    <p:sldId id="310" r:id="rId46"/>
    <p:sldId id="308" r:id="rId47"/>
    <p:sldId id="312" r:id="rId48"/>
    <p:sldId id="314" r:id="rId49"/>
    <p:sldId id="315" r:id="rId50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rednji slog 2 – poudarek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Srednji slog 2 – poudarek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Srednji slog 2 – poudarek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8B984FA-5AD0-41BD-AC50-6C5CAD7FA63E}" type="doc">
      <dgm:prSet loTypeId="urn:microsoft.com/office/officeart/2005/8/layout/hProcess7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sl-SI"/>
        </a:p>
      </dgm:t>
    </dgm:pt>
    <dgm:pt modelId="{C28016C2-35AF-4E21-A575-FF2AC918917B}">
      <dgm:prSet phldrT="[besedilo]" custT="1"/>
      <dgm:spPr/>
      <dgm:t>
        <a:bodyPr/>
        <a:lstStyle/>
        <a:p>
          <a:endParaRPr lang="sl-SI" sz="2400" b="1" dirty="0" smtClean="0">
            <a:solidFill>
              <a:schemeClr val="tx1">
                <a:lumMod val="95000"/>
                <a:lumOff val="5000"/>
              </a:schemeClr>
            </a:solidFill>
          </a:endParaRPr>
        </a:p>
        <a:p>
          <a:r>
            <a:rPr lang="sl-SI" sz="2400" b="1" dirty="0" smtClean="0">
              <a:solidFill>
                <a:schemeClr val="tx1">
                  <a:lumMod val="95000"/>
                  <a:lumOff val="5000"/>
                </a:schemeClr>
              </a:solidFill>
            </a:rPr>
            <a:t>OBLIGACIJSKI </a:t>
          </a:r>
        </a:p>
        <a:p>
          <a:r>
            <a:rPr lang="sl-SI" sz="2400" b="1" dirty="0" smtClean="0">
              <a:solidFill>
                <a:schemeClr val="tx1">
                  <a:lumMod val="95000"/>
                  <a:lumOff val="5000"/>
                </a:schemeClr>
              </a:solidFill>
            </a:rPr>
            <a:t>ZAKON</a:t>
          </a:r>
          <a:r>
            <a:rPr lang="sl-SI" sz="2400" dirty="0" smtClean="0">
              <a:solidFill>
                <a:schemeClr val="tx1">
                  <a:lumMod val="95000"/>
                  <a:lumOff val="5000"/>
                </a:schemeClr>
              </a:solidFill>
            </a:rPr>
            <a:t> – ureja civilnopravna in gospodarska razmerja. </a:t>
          </a:r>
          <a:r>
            <a:rPr lang="sl-SI" sz="2400" b="1" dirty="0" smtClean="0">
              <a:solidFill>
                <a:srgbClr val="7030A0"/>
              </a:solidFill>
            </a:rPr>
            <a:t>Splošni del </a:t>
          </a:r>
          <a:r>
            <a:rPr lang="sl-SI" sz="2400" dirty="0" smtClean="0">
              <a:solidFill>
                <a:schemeClr val="tx1">
                  <a:lumMod val="95000"/>
                  <a:lumOff val="5000"/>
                </a:schemeClr>
              </a:solidFill>
            </a:rPr>
            <a:t>zakona se nanaša na to, kako nastane obligacija, učinke, prenehanje, odgovornost strank), </a:t>
          </a:r>
          <a:r>
            <a:rPr lang="sl-SI" sz="2400" b="1" dirty="0" smtClean="0">
              <a:solidFill>
                <a:srgbClr val="7030A0"/>
              </a:solidFill>
            </a:rPr>
            <a:t>posebni del</a:t>
          </a:r>
          <a:r>
            <a:rPr lang="sl-SI" sz="2400" dirty="0" smtClean="0">
              <a:solidFill>
                <a:schemeClr val="tx1">
                  <a:lumMod val="95000"/>
                  <a:lumOff val="5000"/>
                </a:schemeClr>
              </a:solidFill>
            </a:rPr>
            <a:t>, pa ureja posamezne vrste obligacijskih pogodb.</a:t>
          </a:r>
          <a:endParaRPr lang="sl-SI" sz="2400" dirty="0">
            <a:solidFill>
              <a:schemeClr val="tx1">
                <a:lumMod val="95000"/>
                <a:lumOff val="5000"/>
              </a:schemeClr>
            </a:solidFill>
          </a:endParaRPr>
        </a:p>
      </dgm:t>
    </dgm:pt>
    <dgm:pt modelId="{4B99B5E4-F4AB-4EB6-90C5-181A6173D905}" type="parTrans" cxnId="{60805A7D-48AC-4740-807F-C3EBA57C5F22}">
      <dgm:prSet/>
      <dgm:spPr/>
      <dgm:t>
        <a:bodyPr/>
        <a:lstStyle/>
        <a:p>
          <a:endParaRPr lang="sl-SI"/>
        </a:p>
      </dgm:t>
    </dgm:pt>
    <dgm:pt modelId="{D1DC8913-EC28-4B40-8156-F6A5A9186BD3}" type="sibTrans" cxnId="{60805A7D-48AC-4740-807F-C3EBA57C5F22}">
      <dgm:prSet/>
      <dgm:spPr/>
      <dgm:t>
        <a:bodyPr/>
        <a:lstStyle/>
        <a:p>
          <a:endParaRPr lang="sl-SI"/>
        </a:p>
      </dgm:t>
    </dgm:pt>
    <dgm:pt modelId="{62F76CE5-3973-4BAF-AC2A-2A226C98AEAE}">
      <dgm:prSet phldrT="[besedilo]" phldr="1"/>
      <dgm:spPr/>
      <dgm:t>
        <a:bodyPr/>
        <a:lstStyle/>
        <a:p>
          <a:endParaRPr lang="sl-SI" dirty="0"/>
        </a:p>
      </dgm:t>
    </dgm:pt>
    <dgm:pt modelId="{16AECF70-E3EE-44F9-A982-A9277BDCD23E}" type="parTrans" cxnId="{17562055-2ECF-4D0E-904B-9B79B5819830}">
      <dgm:prSet/>
      <dgm:spPr/>
      <dgm:t>
        <a:bodyPr/>
        <a:lstStyle/>
        <a:p>
          <a:endParaRPr lang="sl-SI"/>
        </a:p>
      </dgm:t>
    </dgm:pt>
    <dgm:pt modelId="{8865B847-B549-4471-954B-FDE6554D1571}" type="sibTrans" cxnId="{17562055-2ECF-4D0E-904B-9B79B5819830}">
      <dgm:prSet/>
      <dgm:spPr/>
      <dgm:t>
        <a:bodyPr/>
        <a:lstStyle/>
        <a:p>
          <a:endParaRPr lang="sl-SI"/>
        </a:p>
      </dgm:t>
    </dgm:pt>
    <dgm:pt modelId="{6F45EE4C-9C58-462F-8FBB-83C0AD18AC7E}">
      <dgm:prSet phldrT="[besedilo]" custT="1"/>
      <dgm:spPr/>
      <dgm:t>
        <a:bodyPr/>
        <a:lstStyle/>
        <a:p>
          <a:endParaRPr lang="sl-SI" sz="3200" dirty="0" smtClean="0">
            <a:solidFill>
              <a:schemeClr val="tx2">
                <a:lumMod val="50000"/>
              </a:schemeClr>
            </a:solidFill>
          </a:endParaRPr>
        </a:p>
        <a:p>
          <a:r>
            <a:rPr lang="sl-SI" sz="3200" dirty="0" smtClean="0">
              <a:solidFill>
                <a:schemeClr val="tx2">
                  <a:lumMod val="50000"/>
                </a:schemeClr>
              </a:solidFill>
            </a:rPr>
            <a:t>DRUGI ZAKONI (</a:t>
          </a:r>
          <a:r>
            <a:rPr lang="sl-SI" sz="2000" dirty="0" smtClean="0">
              <a:solidFill>
                <a:schemeClr val="tx2">
                  <a:lumMod val="50000"/>
                </a:schemeClr>
              </a:solidFill>
            </a:rPr>
            <a:t>ZAKON O VARSTVU POTROŠNIKOV, ZAKON O POTROŠNIŠKIH KREDITIH, ZAKON O TRGU VREDNOSTNIH PAPIRJEV </a:t>
          </a:r>
          <a:r>
            <a:rPr lang="sl-SI" sz="3200" dirty="0" smtClean="0">
              <a:solidFill>
                <a:schemeClr val="tx2">
                  <a:lumMod val="50000"/>
                </a:schemeClr>
              </a:solidFill>
            </a:rPr>
            <a:t>…)</a:t>
          </a:r>
          <a:endParaRPr lang="sl-SI" sz="3200" dirty="0">
            <a:solidFill>
              <a:schemeClr val="tx2">
                <a:lumMod val="50000"/>
              </a:schemeClr>
            </a:solidFill>
          </a:endParaRPr>
        </a:p>
      </dgm:t>
    </dgm:pt>
    <dgm:pt modelId="{B8187825-5738-42E8-A202-4736AF7F3F78}" type="parTrans" cxnId="{E01CC22D-AB71-4374-AEF3-6C232DF5D1E8}">
      <dgm:prSet/>
      <dgm:spPr/>
      <dgm:t>
        <a:bodyPr/>
        <a:lstStyle/>
        <a:p>
          <a:endParaRPr lang="sl-SI"/>
        </a:p>
      </dgm:t>
    </dgm:pt>
    <dgm:pt modelId="{45182292-A631-4738-A08A-F8348AE053F4}" type="sibTrans" cxnId="{E01CC22D-AB71-4374-AEF3-6C232DF5D1E8}">
      <dgm:prSet/>
      <dgm:spPr/>
      <dgm:t>
        <a:bodyPr/>
        <a:lstStyle/>
        <a:p>
          <a:endParaRPr lang="sl-SI"/>
        </a:p>
      </dgm:t>
    </dgm:pt>
    <dgm:pt modelId="{8BFBAB4E-D287-43A2-91E5-5C16998F3007}">
      <dgm:prSet phldrT="[besedilo]" phldr="1"/>
      <dgm:spPr/>
      <dgm:t>
        <a:bodyPr/>
        <a:lstStyle/>
        <a:p>
          <a:endParaRPr lang="sl-SI"/>
        </a:p>
      </dgm:t>
    </dgm:pt>
    <dgm:pt modelId="{E2273B15-F8A7-47FB-AB0C-76D3B4FDF069}" type="parTrans" cxnId="{F891769B-5C4F-4A18-8691-9D44AAB1AB18}">
      <dgm:prSet/>
      <dgm:spPr/>
      <dgm:t>
        <a:bodyPr/>
        <a:lstStyle/>
        <a:p>
          <a:endParaRPr lang="sl-SI"/>
        </a:p>
      </dgm:t>
    </dgm:pt>
    <dgm:pt modelId="{F60C40D8-1791-4A53-BE3C-4020A23C5F06}" type="sibTrans" cxnId="{F891769B-5C4F-4A18-8691-9D44AAB1AB18}">
      <dgm:prSet/>
      <dgm:spPr/>
      <dgm:t>
        <a:bodyPr/>
        <a:lstStyle/>
        <a:p>
          <a:endParaRPr lang="sl-SI"/>
        </a:p>
      </dgm:t>
    </dgm:pt>
    <dgm:pt modelId="{EE1698BE-3871-42B4-A1FF-9D71FD861A54}">
      <dgm:prSet phldrT="[besedilo]" custT="1"/>
      <dgm:spPr/>
      <dgm:t>
        <a:bodyPr/>
        <a:lstStyle/>
        <a:p>
          <a:endParaRPr lang="sl-SI" sz="2000" dirty="0" smtClean="0">
            <a:solidFill>
              <a:srgbClr val="FFFF00"/>
            </a:solidFill>
          </a:endParaRPr>
        </a:p>
        <a:p>
          <a:r>
            <a:rPr lang="sl-SI" sz="2000" b="1" dirty="0" smtClean="0">
              <a:solidFill>
                <a:schemeClr val="accent6">
                  <a:lumMod val="75000"/>
                </a:schemeClr>
              </a:solidFill>
            </a:rPr>
            <a:t>AVTONOMNI</a:t>
          </a:r>
        </a:p>
        <a:p>
          <a:r>
            <a:rPr lang="sl-SI" sz="2000" b="1" dirty="0" smtClean="0">
              <a:solidFill>
                <a:schemeClr val="accent6">
                  <a:lumMod val="75000"/>
                </a:schemeClr>
              </a:solidFill>
            </a:rPr>
            <a:t> PRAVNI VIRI</a:t>
          </a:r>
          <a:r>
            <a:rPr lang="sl-SI" sz="2000" dirty="0" smtClean="0">
              <a:solidFill>
                <a:srgbClr val="FFFF00"/>
              </a:solidFill>
            </a:rPr>
            <a:t> – </a:t>
          </a:r>
          <a:r>
            <a:rPr lang="sl-SI" sz="2000" b="1" dirty="0" smtClean="0">
              <a:solidFill>
                <a:srgbClr val="FFFF00"/>
              </a:solidFill>
            </a:rPr>
            <a:t>TE NI PREDPISAL ZAKONODAJALEC, AMPAK SO JIH SPREJELI PRAVNI SUBJEKTI SAMI)(</a:t>
          </a:r>
          <a:r>
            <a:rPr lang="sl-SI" sz="2000" dirty="0" smtClean="0">
              <a:solidFill>
                <a:srgbClr val="FFC000"/>
              </a:solidFill>
            </a:rPr>
            <a:t>POSLOVNE NAVADE, UZANCE, SPLOŠNI POGOJI POSLOVANJA</a:t>
          </a:r>
          <a:r>
            <a:rPr lang="sl-SI" sz="2000" dirty="0" smtClean="0">
              <a:solidFill>
                <a:srgbClr val="FFFF00"/>
              </a:solidFill>
            </a:rPr>
            <a:t>)</a:t>
          </a:r>
          <a:endParaRPr lang="sl-SI" sz="2000" dirty="0">
            <a:solidFill>
              <a:srgbClr val="FFFF00"/>
            </a:solidFill>
          </a:endParaRPr>
        </a:p>
      </dgm:t>
    </dgm:pt>
    <dgm:pt modelId="{109802BC-0CA9-48BC-B501-D79A2CF5171D}" type="parTrans" cxnId="{8532FB07-B508-4DD6-83BD-644EAA528F6D}">
      <dgm:prSet/>
      <dgm:spPr/>
      <dgm:t>
        <a:bodyPr/>
        <a:lstStyle/>
        <a:p>
          <a:endParaRPr lang="sl-SI"/>
        </a:p>
      </dgm:t>
    </dgm:pt>
    <dgm:pt modelId="{EB14D449-852C-4382-873D-EB6EC1148D6D}" type="sibTrans" cxnId="{8532FB07-B508-4DD6-83BD-644EAA528F6D}">
      <dgm:prSet/>
      <dgm:spPr/>
      <dgm:t>
        <a:bodyPr/>
        <a:lstStyle/>
        <a:p>
          <a:endParaRPr lang="sl-SI"/>
        </a:p>
      </dgm:t>
    </dgm:pt>
    <dgm:pt modelId="{7F94C81A-9621-4B86-A8DF-149C6C090E01}">
      <dgm:prSet phldrT="[besedilo]" phldr="1"/>
      <dgm:spPr/>
      <dgm:t>
        <a:bodyPr/>
        <a:lstStyle/>
        <a:p>
          <a:endParaRPr lang="sl-SI" dirty="0"/>
        </a:p>
      </dgm:t>
    </dgm:pt>
    <dgm:pt modelId="{DBC39CB7-8597-4CBD-A545-AD4CFCE10CDE}" type="sibTrans" cxnId="{731440FF-8CB4-4528-8F24-AA791F6C6EF1}">
      <dgm:prSet/>
      <dgm:spPr/>
      <dgm:t>
        <a:bodyPr/>
        <a:lstStyle/>
        <a:p>
          <a:endParaRPr lang="sl-SI"/>
        </a:p>
      </dgm:t>
    </dgm:pt>
    <dgm:pt modelId="{EB42B4D7-B371-4B7C-9346-32248AA189AD}" type="parTrans" cxnId="{731440FF-8CB4-4528-8F24-AA791F6C6EF1}">
      <dgm:prSet/>
      <dgm:spPr/>
      <dgm:t>
        <a:bodyPr/>
        <a:lstStyle/>
        <a:p>
          <a:endParaRPr lang="sl-SI"/>
        </a:p>
      </dgm:t>
    </dgm:pt>
    <dgm:pt modelId="{0EF17D1C-0614-440A-871B-5FD12FA410B9}" type="pres">
      <dgm:prSet presAssocID="{C8B984FA-5AD0-41BD-AC50-6C5CAD7FA63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sl-SI"/>
        </a:p>
      </dgm:t>
    </dgm:pt>
    <dgm:pt modelId="{4E9F5817-000B-495D-AAC9-BE5B71728824}" type="pres">
      <dgm:prSet presAssocID="{7F94C81A-9621-4B86-A8DF-149C6C090E01}" presName="compositeNode" presStyleCnt="0">
        <dgm:presLayoutVars>
          <dgm:bulletEnabled val="1"/>
        </dgm:presLayoutVars>
      </dgm:prSet>
      <dgm:spPr/>
    </dgm:pt>
    <dgm:pt modelId="{33049507-3095-41F8-8AE1-47D9B2A1946F}" type="pres">
      <dgm:prSet presAssocID="{7F94C81A-9621-4B86-A8DF-149C6C090E01}" presName="bgRect" presStyleLbl="node1" presStyleIdx="0" presStyleCnt="3" custScaleX="111119" custScaleY="189484" custLinFactNeighborX="2108" custLinFactNeighborY="156"/>
      <dgm:spPr/>
      <dgm:t>
        <a:bodyPr/>
        <a:lstStyle/>
        <a:p>
          <a:endParaRPr lang="sl-SI"/>
        </a:p>
      </dgm:t>
    </dgm:pt>
    <dgm:pt modelId="{111AD100-D295-4624-9490-17C4A8E84691}" type="pres">
      <dgm:prSet presAssocID="{7F94C81A-9621-4B86-A8DF-149C6C090E01}" presName="parentNode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8B30FA7F-490A-48C4-99F9-F170D2FC7DF8}" type="pres">
      <dgm:prSet presAssocID="{7F94C81A-9621-4B86-A8DF-149C6C090E01}" presName="child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CF5DD25C-8C43-474B-93F3-38D2F265DEDE}" type="pres">
      <dgm:prSet presAssocID="{DBC39CB7-8597-4CBD-A545-AD4CFCE10CDE}" presName="hSp" presStyleCnt="0"/>
      <dgm:spPr/>
    </dgm:pt>
    <dgm:pt modelId="{AF12EBC7-8E9E-4936-B2FD-F2BB4356624E}" type="pres">
      <dgm:prSet presAssocID="{DBC39CB7-8597-4CBD-A545-AD4CFCE10CDE}" presName="vProcSp" presStyleCnt="0"/>
      <dgm:spPr/>
    </dgm:pt>
    <dgm:pt modelId="{5B94099B-9422-4A19-BC1A-811866697B3C}" type="pres">
      <dgm:prSet presAssocID="{DBC39CB7-8597-4CBD-A545-AD4CFCE10CDE}" presName="vSp1" presStyleCnt="0"/>
      <dgm:spPr/>
    </dgm:pt>
    <dgm:pt modelId="{8C7A7809-7A2D-4A28-93B1-C4E5ABE3F317}" type="pres">
      <dgm:prSet presAssocID="{DBC39CB7-8597-4CBD-A545-AD4CFCE10CDE}" presName="simulatedConn" presStyleLbl="solidFgAcc1" presStyleIdx="0" presStyleCnt="2"/>
      <dgm:spPr/>
    </dgm:pt>
    <dgm:pt modelId="{1A565D79-5E34-4D2E-9662-F35C130C402D}" type="pres">
      <dgm:prSet presAssocID="{DBC39CB7-8597-4CBD-A545-AD4CFCE10CDE}" presName="vSp2" presStyleCnt="0"/>
      <dgm:spPr/>
    </dgm:pt>
    <dgm:pt modelId="{697F38B2-DADE-465F-8FB4-78FD9A4A8B79}" type="pres">
      <dgm:prSet presAssocID="{DBC39CB7-8597-4CBD-A545-AD4CFCE10CDE}" presName="sibTrans" presStyleCnt="0"/>
      <dgm:spPr/>
    </dgm:pt>
    <dgm:pt modelId="{FAAE61D0-0472-475D-AD29-5B97F709C39A}" type="pres">
      <dgm:prSet presAssocID="{62F76CE5-3973-4BAF-AC2A-2A226C98AEAE}" presName="compositeNode" presStyleCnt="0">
        <dgm:presLayoutVars>
          <dgm:bulletEnabled val="1"/>
        </dgm:presLayoutVars>
      </dgm:prSet>
      <dgm:spPr/>
    </dgm:pt>
    <dgm:pt modelId="{D36EBA6C-2D3D-4B99-B9D6-EBD044ABCC74}" type="pres">
      <dgm:prSet presAssocID="{62F76CE5-3973-4BAF-AC2A-2A226C98AEAE}" presName="bgRect" presStyleLbl="node1" presStyleIdx="1" presStyleCnt="3" custScaleX="74690" custScaleY="174272"/>
      <dgm:spPr/>
      <dgm:t>
        <a:bodyPr/>
        <a:lstStyle/>
        <a:p>
          <a:endParaRPr lang="sl-SI"/>
        </a:p>
      </dgm:t>
    </dgm:pt>
    <dgm:pt modelId="{4273012A-AD1C-4C13-AB77-F1EB82BAD28C}" type="pres">
      <dgm:prSet presAssocID="{62F76CE5-3973-4BAF-AC2A-2A226C98AEAE}" presName="parentNode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3A3E0D0B-8744-421A-B014-93F903E20376}" type="pres">
      <dgm:prSet presAssocID="{62F76CE5-3973-4BAF-AC2A-2A226C98AEAE}" presName="child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A3186651-C29F-499E-86FB-E543A381E9C6}" type="pres">
      <dgm:prSet presAssocID="{8865B847-B549-4471-954B-FDE6554D1571}" presName="hSp" presStyleCnt="0"/>
      <dgm:spPr/>
    </dgm:pt>
    <dgm:pt modelId="{80AF3FAC-1B64-46EA-A7E9-6F28EFECE562}" type="pres">
      <dgm:prSet presAssocID="{8865B847-B549-4471-954B-FDE6554D1571}" presName="vProcSp" presStyleCnt="0"/>
      <dgm:spPr/>
    </dgm:pt>
    <dgm:pt modelId="{966B13D9-1970-4B2C-A500-315992C38BFA}" type="pres">
      <dgm:prSet presAssocID="{8865B847-B549-4471-954B-FDE6554D1571}" presName="vSp1" presStyleCnt="0"/>
      <dgm:spPr/>
    </dgm:pt>
    <dgm:pt modelId="{E49A2F6D-CE81-4B6B-B781-1F65F4C694D0}" type="pres">
      <dgm:prSet presAssocID="{8865B847-B549-4471-954B-FDE6554D1571}" presName="simulatedConn" presStyleLbl="solidFgAcc1" presStyleIdx="1" presStyleCnt="2"/>
      <dgm:spPr/>
    </dgm:pt>
    <dgm:pt modelId="{74EAEDD5-4BFE-485D-B99F-46449323EE6F}" type="pres">
      <dgm:prSet presAssocID="{8865B847-B549-4471-954B-FDE6554D1571}" presName="vSp2" presStyleCnt="0"/>
      <dgm:spPr/>
    </dgm:pt>
    <dgm:pt modelId="{F1C753FD-4AB6-46A0-9981-70FF904FD6D5}" type="pres">
      <dgm:prSet presAssocID="{8865B847-B549-4471-954B-FDE6554D1571}" presName="sibTrans" presStyleCnt="0"/>
      <dgm:spPr/>
    </dgm:pt>
    <dgm:pt modelId="{A009C67B-E512-41E4-888A-3C680E61E824}" type="pres">
      <dgm:prSet presAssocID="{8BFBAB4E-D287-43A2-91E5-5C16998F3007}" presName="compositeNode" presStyleCnt="0">
        <dgm:presLayoutVars>
          <dgm:bulletEnabled val="1"/>
        </dgm:presLayoutVars>
      </dgm:prSet>
      <dgm:spPr/>
    </dgm:pt>
    <dgm:pt modelId="{8E825E70-208B-46E1-9201-1F57F6A41B84}" type="pres">
      <dgm:prSet presAssocID="{8BFBAB4E-D287-43A2-91E5-5C16998F3007}" presName="bgRect" presStyleLbl="node1" presStyleIdx="2" presStyleCnt="3" custScaleX="75442" custScaleY="179921" custLinFactNeighborX="-3632" custLinFactNeighborY="-412"/>
      <dgm:spPr/>
      <dgm:t>
        <a:bodyPr/>
        <a:lstStyle/>
        <a:p>
          <a:endParaRPr lang="sl-SI"/>
        </a:p>
      </dgm:t>
    </dgm:pt>
    <dgm:pt modelId="{319584FB-BCFF-49DC-AD2D-7B4A8F51986B}" type="pres">
      <dgm:prSet presAssocID="{8BFBAB4E-D287-43A2-91E5-5C16998F3007}" presName="parentNode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5B6FB5C9-D4F6-4814-B638-05B2CAE389BE}" type="pres">
      <dgm:prSet presAssocID="{8BFBAB4E-D287-43A2-91E5-5C16998F3007}" presName="child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</dgm:ptLst>
  <dgm:cxnLst>
    <dgm:cxn modelId="{3F84B870-5D4D-4064-88EA-1CF985F4C55F}" type="presOf" srcId="{7F94C81A-9621-4B86-A8DF-149C6C090E01}" destId="{33049507-3095-41F8-8AE1-47D9B2A1946F}" srcOrd="0" destOrd="0" presId="urn:microsoft.com/office/officeart/2005/8/layout/hProcess7"/>
    <dgm:cxn modelId="{36F0ACE4-9B8B-4683-9DFF-081165D96D93}" type="presOf" srcId="{C28016C2-35AF-4E21-A575-FF2AC918917B}" destId="{8B30FA7F-490A-48C4-99F9-F170D2FC7DF8}" srcOrd="0" destOrd="0" presId="urn:microsoft.com/office/officeart/2005/8/layout/hProcess7"/>
    <dgm:cxn modelId="{60805A7D-48AC-4740-807F-C3EBA57C5F22}" srcId="{7F94C81A-9621-4B86-A8DF-149C6C090E01}" destId="{C28016C2-35AF-4E21-A575-FF2AC918917B}" srcOrd="0" destOrd="0" parTransId="{4B99B5E4-F4AB-4EB6-90C5-181A6173D905}" sibTransId="{D1DC8913-EC28-4B40-8156-F6A5A9186BD3}"/>
    <dgm:cxn modelId="{17562055-2ECF-4D0E-904B-9B79B5819830}" srcId="{C8B984FA-5AD0-41BD-AC50-6C5CAD7FA63E}" destId="{62F76CE5-3973-4BAF-AC2A-2A226C98AEAE}" srcOrd="1" destOrd="0" parTransId="{16AECF70-E3EE-44F9-A982-A9277BDCD23E}" sibTransId="{8865B847-B549-4471-954B-FDE6554D1571}"/>
    <dgm:cxn modelId="{298CD9DA-D109-4985-8FFE-7C8F7D97F69D}" type="presOf" srcId="{EE1698BE-3871-42B4-A1FF-9D71FD861A54}" destId="{5B6FB5C9-D4F6-4814-B638-05B2CAE389BE}" srcOrd="0" destOrd="0" presId="urn:microsoft.com/office/officeart/2005/8/layout/hProcess7"/>
    <dgm:cxn modelId="{BA6A8543-DD17-4726-96DD-1D28B5D85070}" type="presOf" srcId="{8BFBAB4E-D287-43A2-91E5-5C16998F3007}" destId="{8E825E70-208B-46E1-9201-1F57F6A41B84}" srcOrd="0" destOrd="0" presId="urn:microsoft.com/office/officeart/2005/8/layout/hProcess7"/>
    <dgm:cxn modelId="{F891769B-5C4F-4A18-8691-9D44AAB1AB18}" srcId="{C8B984FA-5AD0-41BD-AC50-6C5CAD7FA63E}" destId="{8BFBAB4E-D287-43A2-91E5-5C16998F3007}" srcOrd="2" destOrd="0" parTransId="{E2273B15-F8A7-47FB-AB0C-76D3B4FDF069}" sibTransId="{F60C40D8-1791-4A53-BE3C-4020A23C5F06}"/>
    <dgm:cxn modelId="{60A1A981-CE5E-4CC0-815B-FB2C300A41DF}" type="presOf" srcId="{62F76CE5-3973-4BAF-AC2A-2A226C98AEAE}" destId="{4273012A-AD1C-4C13-AB77-F1EB82BAD28C}" srcOrd="1" destOrd="0" presId="urn:microsoft.com/office/officeart/2005/8/layout/hProcess7"/>
    <dgm:cxn modelId="{D2FFF3B6-305F-4DE0-95B4-E663305163F0}" type="presOf" srcId="{8BFBAB4E-D287-43A2-91E5-5C16998F3007}" destId="{319584FB-BCFF-49DC-AD2D-7B4A8F51986B}" srcOrd="1" destOrd="0" presId="urn:microsoft.com/office/officeart/2005/8/layout/hProcess7"/>
    <dgm:cxn modelId="{84A10EE7-F553-40E1-ABCE-CE6A9C1701E6}" type="presOf" srcId="{7F94C81A-9621-4B86-A8DF-149C6C090E01}" destId="{111AD100-D295-4624-9490-17C4A8E84691}" srcOrd="1" destOrd="0" presId="urn:microsoft.com/office/officeart/2005/8/layout/hProcess7"/>
    <dgm:cxn modelId="{0151A12C-0830-4665-89DD-AD17D6561BB3}" type="presOf" srcId="{C8B984FA-5AD0-41BD-AC50-6C5CAD7FA63E}" destId="{0EF17D1C-0614-440A-871B-5FD12FA410B9}" srcOrd="0" destOrd="0" presId="urn:microsoft.com/office/officeart/2005/8/layout/hProcess7"/>
    <dgm:cxn modelId="{A79BC53C-AA62-4327-B02E-DBCE236D64DA}" type="presOf" srcId="{6F45EE4C-9C58-462F-8FBB-83C0AD18AC7E}" destId="{3A3E0D0B-8744-421A-B014-93F903E20376}" srcOrd="0" destOrd="0" presId="urn:microsoft.com/office/officeart/2005/8/layout/hProcess7"/>
    <dgm:cxn modelId="{8532FB07-B508-4DD6-83BD-644EAA528F6D}" srcId="{8BFBAB4E-D287-43A2-91E5-5C16998F3007}" destId="{EE1698BE-3871-42B4-A1FF-9D71FD861A54}" srcOrd="0" destOrd="0" parTransId="{109802BC-0CA9-48BC-B501-D79A2CF5171D}" sibTransId="{EB14D449-852C-4382-873D-EB6EC1148D6D}"/>
    <dgm:cxn modelId="{E01CC22D-AB71-4374-AEF3-6C232DF5D1E8}" srcId="{62F76CE5-3973-4BAF-AC2A-2A226C98AEAE}" destId="{6F45EE4C-9C58-462F-8FBB-83C0AD18AC7E}" srcOrd="0" destOrd="0" parTransId="{B8187825-5738-42E8-A202-4736AF7F3F78}" sibTransId="{45182292-A631-4738-A08A-F8348AE053F4}"/>
    <dgm:cxn modelId="{F94F2C7B-3528-4F0D-8E31-F4441DD652B5}" type="presOf" srcId="{62F76CE5-3973-4BAF-AC2A-2A226C98AEAE}" destId="{D36EBA6C-2D3D-4B99-B9D6-EBD044ABCC74}" srcOrd="0" destOrd="0" presId="urn:microsoft.com/office/officeart/2005/8/layout/hProcess7"/>
    <dgm:cxn modelId="{731440FF-8CB4-4528-8F24-AA791F6C6EF1}" srcId="{C8B984FA-5AD0-41BD-AC50-6C5CAD7FA63E}" destId="{7F94C81A-9621-4B86-A8DF-149C6C090E01}" srcOrd="0" destOrd="0" parTransId="{EB42B4D7-B371-4B7C-9346-32248AA189AD}" sibTransId="{DBC39CB7-8597-4CBD-A545-AD4CFCE10CDE}"/>
    <dgm:cxn modelId="{C04D1C5D-F66C-406E-B841-8E39A6FF33C8}" type="presParOf" srcId="{0EF17D1C-0614-440A-871B-5FD12FA410B9}" destId="{4E9F5817-000B-495D-AAC9-BE5B71728824}" srcOrd="0" destOrd="0" presId="urn:microsoft.com/office/officeart/2005/8/layout/hProcess7"/>
    <dgm:cxn modelId="{C9FE3254-C3FC-4769-A3BD-82B86BB1D28A}" type="presParOf" srcId="{4E9F5817-000B-495D-AAC9-BE5B71728824}" destId="{33049507-3095-41F8-8AE1-47D9B2A1946F}" srcOrd="0" destOrd="0" presId="urn:microsoft.com/office/officeart/2005/8/layout/hProcess7"/>
    <dgm:cxn modelId="{0AD8BED5-0EEC-426B-8E1F-597AE8431DD1}" type="presParOf" srcId="{4E9F5817-000B-495D-AAC9-BE5B71728824}" destId="{111AD100-D295-4624-9490-17C4A8E84691}" srcOrd="1" destOrd="0" presId="urn:microsoft.com/office/officeart/2005/8/layout/hProcess7"/>
    <dgm:cxn modelId="{A76E37F5-ADEA-4AC2-9C6E-981C6B2AD8B9}" type="presParOf" srcId="{4E9F5817-000B-495D-AAC9-BE5B71728824}" destId="{8B30FA7F-490A-48C4-99F9-F170D2FC7DF8}" srcOrd="2" destOrd="0" presId="urn:microsoft.com/office/officeart/2005/8/layout/hProcess7"/>
    <dgm:cxn modelId="{8ADE635E-1592-4238-8125-708DA7C4BE68}" type="presParOf" srcId="{0EF17D1C-0614-440A-871B-5FD12FA410B9}" destId="{CF5DD25C-8C43-474B-93F3-38D2F265DEDE}" srcOrd="1" destOrd="0" presId="urn:microsoft.com/office/officeart/2005/8/layout/hProcess7"/>
    <dgm:cxn modelId="{964BD4E1-ADA8-4E07-B2B5-ABC749201E86}" type="presParOf" srcId="{0EF17D1C-0614-440A-871B-5FD12FA410B9}" destId="{AF12EBC7-8E9E-4936-B2FD-F2BB4356624E}" srcOrd="2" destOrd="0" presId="urn:microsoft.com/office/officeart/2005/8/layout/hProcess7"/>
    <dgm:cxn modelId="{B7A5C6EE-4581-464D-B1AD-BB7C3E59A639}" type="presParOf" srcId="{AF12EBC7-8E9E-4936-B2FD-F2BB4356624E}" destId="{5B94099B-9422-4A19-BC1A-811866697B3C}" srcOrd="0" destOrd="0" presId="urn:microsoft.com/office/officeart/2005/8/layout/hProcess7"/>
    <dgm:cxn modelId="{18E454B5-7C22-4284-915E-DF8FBF374BB9}" type="presParOf" srcId="{AF12EBC7-8E9E-4936-B2FD-F2BB4356624E}" destId="{8C7A7809-7A2D-4A28-93B1-C4E5ABE3F317}" srcOrd="1" destOrd="0" presId="urn:microsoft.com/office/officeart/2005/8/layout/hProcess7"/>
    <dgm:cxn modelId="{94D09BD4-4F61-4A47-BE1F-653C08F8BB66}" type="presParOf" srcId="{AF12EBC7-8E9E-4936-B2FD-F2BB4356624E}" destId="{1A565D79-5E34-4D2E-9662-F35C130C402D}" srcOrd="2" destOrd="0" presId="urn:microsoft.com/office/officeart/2005/8/layout/hProcess7"/>
    <dgm:cxn modelId="{23DE25FD-D560-4C84-BB20-CD76B20C91BB}" type="presParOf" srcId="{0EF17D1C-0614-440A-871B-5FD12FA410B9}" destId="{697F38B2-DADE-465F-8FB4-78FD9A4A8B79}" srcOrd="3" destOrd="0" presId="urn:microsoft.com/office/officeart/2005/8/layout/hProcess7"/>
    <dgm:cxn modelId="{EB2ACB83-CD77-48DB-84D0-E11F94CB1FA7}" type="presParOf" srcId="{0EF17D1C-0614-440A-871B-5FD12FA410B9}" destId="{FAAE61D0-0472-475D-AD29-5B97F709C39A}" srcOrd="4" destOrd="0" presId="urn:microsoft.com/office/officeart/2005/8/layout/hProcess7"/>
    <dgm:cxn modelId="{FCF2C005-A485-4F46-B17E-C703D9DFC452}" type="presParOf" srcId="{FAAE61D0-0472-475D-AD29-5B97F709C39A}" destId="{D36EBA6C-2D3D-4B99-B9D6-EBD044ABCC74}" srcOrd="0" destOrd="0" presId="urn:microsoft.com/office/officeart/2005/8/layout/hProcess7"/>
    <dgm:cxn modelId="{61885387-AE08-4E60-9464-EDC1D69F4E98}" type="presParOf" srcId="{FAAE61D0-0472-475D-AD29-5B97F709C39A}" destId="{4273012A-AD1C-4C13-AB77-F1EB82BAD28C}" srcOrd="1" destOrd="0" presId="urn:microsoft.com/office/officeart/2005/8/layout/hProcess7"/>
    <dgm:cxn modelId="{75C1F12A-05B2-4886-939C-990596BE9796}" type="presParOf" srcId="{FAAE61D0-0472-475D-AD29-5B97F709C39A}" destId="{3A3E0D0B-8744-421A-B014-93F903E20376}" srcOrd="2" destOrd="0" presId="urn:microsoft.com/office/officeart/2005/8/layout/hProcess7"/>
    <dgm:cxn modelId="{AAFF676A-5E3A-4E8B-8FC7-49B6C7A3880D}" type="presParOf" srcId="{0EF17D1C-0614-440A-871B-5FD12FA410B9}" destId="{A3186651-C29F-499E-86FB-E543A381E9C6}" srcOrd="5" destOrd="0" presId="urn:microsoft.com/office/officeart/2005/8/layout/hProcess7"/>
    <dgm:cxn modelId="{D621DFDC-0FBC-43E9-8892-B6675CAB8E3C}" type="presParOf" srcId="{0EF17D1C-0614-440A-871B-5FD12FA410B9}" destId="{80AF3FAC-1B64-46EA-A7E9-6F28EFECE562}" srcOrd="6" destOrd="0" presId="urn:microsoft.com/office/officeart/2005/8/layout/hProcess7"/>
    <dgm:cxn modelId="{7477ACE2-2FF8-4423-919F-536249809870}" type="presParOf" srcId="{80AF3FAC-1B64-46EA-A7E9-6F28EFECE562}" destId="{966B13D9-1970-4B2C-A500-315992C38BFA}" srcOrd="0" destOrd="0" presId="urn:microsoft.com/office/officeart/2005/8/layout/hProcess7"/>
    <dgm:cxn modelId="{C13E71CF-EBF4-47DF-8719-9E127EFA22E1}" type="presParOf" srcId="{80AF3FAC-1B64-46EA-A7E9-6F28EFECE562}" destId="{E49A2F6D-CE81-4B6B-B781-1F65F4C694D0}" srcOrd="1" destOrd="0" presId="urn:microsoft.com/office/officeart/2005/8/layout/hProcess7"/>
    <dgm:cxn modelId="{54A941BC-74DB-4E3D-B247-061F4F5C6E6F}" type="presParOf" srcId="{80AF3FAC-1B64-46EA-A7E9-6F28EFECE562}" destId="{74EAEDD5-4BFE-485D-B99F-46449323EE6F}" srcOrd="2" destOrd="0" presId="urn:microsoft.com/office/officeart/2005/8/layout/hProcess7"/>
    <dgm:cxn modelId="{FBD3D259-7243-4E34-AEC3-1DB6DB44B7FC}" type="presParOf" srcId="{0EF17D1C-0614-440A-871B-5FD12FA410B9}" destId="{F1C753FD-4AB6-46A0-9981-70FF904FD6D5}" srcOrd="7" destOrd="0" presId="urn:microsoft.com/office/officeart/2005/8/layout/hProcess7"/>
    <dgm:cxn modelId="{0A3BE68A-19CB-4C11-B417-D1870F86F36C}" type="presParOf" srcId="{0EF17D1C-0614-440A-871B-5FD12FA410B9}" destId="{A009C67B-E512-41E4-888A-3C680E61E824}" srcOrd="8" destOrd="0" presId="urn:microsoft.com/office/officeart/2005/8/layout/hProcess7"/>
    <dgm:cxn modelId="{AFFDA4E2-2E22-4AE1-B514-D5D0A3950813}" type="presParOf" srcId="{A009C67B-E512-41E4-888A-3C680E61E824}" destId="{8E825E70-208B-46E1-9201-1F57F6A41B84}" srcOrd="0" destOrd="0" presId="urn:microsoft.com/office/officeart/2005/8/layout/hProcess7"/>
    <dgm:cxn modelId="{27ED49D7-29C7-4DE2-9A13-E662E127CEEC}" type="presParOf" srcId="{A009C67B-E512-41E4-888A-3C680E61E824}" destId="{319584FB-BCFF-49DC-AD2D-7B4A8F51986B}" srcOrd="1" destOrd="0" presId="urn:microsoft.com/office/officeart/2005/8/layout/hProcess7"/>
    <dgm:cxn modelId="{6636D332-AEF0-4BA0-91CD-A1257386040B}" type="presParOf" srcId="{A009C67B-E512-41E4-888A-3C680E61E824}" destId="{5B6FB5C9-D4F6-4814-B638-05B2CAE389BE}" srcOrd="2" destOrd="0" presId="urn:microsoft.com/office/officeart/2005/8/layout/hProcess7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46A7B77-81CC-41AA-89C4-CEFE28DA063D}" type="doc">
      <dgm:prSet loTypeId="urn:microsoft.com/office/officeart/2005/8/layout/vList2" loCatId="list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sl-SI"/>
        </a:p>
      </dgm:t>
    </dgm:pt>
    <dgm:pt modelId="{7675954A-4110-442F-8468-430161A0E45F}">
      <dgm:prSet phldrT="[besedilo]"/>
      <dgm:spPr/>
      <dgm:t>
        <a:bodyPr/>
        <a:lstStyle/>
        <a:p>
          <a:r>
            <a:rPr lang="sl-SI" dirty="0" smtClean="0"/>
            <a:t>IZRECNO</a:t>
          </a:r>
          <a:endParaRPr lang="sl-SI" dirty="0"/>
        </a:p>
      </dgm:t>
    </dgm:pt>
    <dgm:pt modelId="{FE27E349-A115-464C-9E04-81E2BBA43BA0}" type="parTrans" cxnId="{B8442F8C-4898-44F1-BB8C-28E0C34A5918}">
      <dgm:prSet/>
      <dgm:spPr/>
      <dgm:t>
        <a:bodyPr/>
        <a:lstStyle/>
        <a:p>
          <a:endParaRPr lang="sl-SI"/>
        </a:p>
      </dgm:t>
    </dgm:pt>
    <dgm:pt modelId="{30DB7FC5-DC40-4729-BD66-4D3E3A76C379}" type="sibTrans" cxnId="{B8442F8C-4898-44F1-BB8C-28E0C34A5918}">
      <dgm:prSet/>
      <dgm:spPr/>
      <dgm:t>
        <a:bodyPr/>
        <a:lstStyle/>
        <a:p>
          <a:endParaRPr lang="sl-SI"/>
        </a:p>
      </dgm:t>
    </dgm:pt>
    <dgm:pt modelId="{5333AD71-4C12-4D67-8000-635B24E0BC7B}">
      <dgm:prSet phldrT="[besedilo]"/>
      <dgm:spPr/>
      <dgm:t>
        <a:bodyPr/>
        <a:lstStyle/>
        <a:p>
          <a:r>
            <a:rPr lang="sl-SI" dirty="0" smtClean="0"/>
            <a:t>USTNO, PISNO, SKLEPNO DEJANJE </a:t>
          </a:r>
          <a:endParaRPr lang="sl-SI" dirty="0"/>
        </a:p>
      </dgm:t>
    </dgm:pt>
    <dgm:pt modelId="{132C6F50-6145-4F6B-9944-E3890AC72407}" type="parTrans" cxnId="{8148D730-64ED-4545-B452-BF19C122680C}">
      <dgm:prSet/>
      <dgm:spPr/>
      <dgm:t>
        <a:bodyPr/>
        <a:lstStyle/>
        <a:p>
          <a:endParaRPr lang="sl-SI"/>
        </a:p>
      </dgm:t>
    </dgm:pt>
    <dgm:pt modelId="{F2A225B1-7C40-4991-9F87-C012F508E155}" type="sibTrans" cxnId="{8148D730-64ED-4545-B452-BF19C122680C}">
      <dgm:prSet/>
      <dgm:spPr/>
      <dgm:t>
        <a:bodyPr/>
        <a:lstStyle/>
        <a:p>
          <a:endParaRPr lang="sl-SI"/>
        </a:p>
      </dgm:t>
    </dgm:pt>
    <dgm:pt modelId="{3BDEE502-3809-4443-839F-7A5761978667}">
      <dgm:prSet phldrT="[besedilo]"/>
      <dgm:spPr/>
      <dgm:t>
        <a:bodyPr/>
        <a:lstStyle/>
        <a:p>
          <a:r>
            <a:rPr lang="sl-SI" dirty="0" smtClean="0"/>
            <a:t>MOLČE</a:t>
          </a:r>
          <a:endParaRPr lang="sl-SI" dirty="0"/>
        </a:p>
      </dgm:t>
    </dgm:pt>
    <dgm:pt modelId="{D31A18EA-E919-43E2-A771-6C78829826B3}" type="parTrans" cxnId="{B0DAEE44-C024-4028-B314-D7E2F70F238B}">
      <dgm:prSet/>
      <dgm:spPr/>
      <dgm:t>
        <a:bodyPr/>
        <a:lstStyle/>
        <a:p>
          <a:endParaRPr lang="sl-SI"/>
        </a:p>
      </dgm:t>
    </dgm:pt>
    <dgm:pt modelId="{3BD54FE0-0769-4FBA-B215-E228C32E58B1}" type="sibTrans" cxnId="{B0DAEE44-C024-4028-B314-D7E2F70F238B}">
      <dgm:prSet/>
      <dgm:spPr/>
      <dgm:t>
        <a:bodyPr/>
        <a:lstStyle/>
        <a:p>
          <a:endParaRPr lang="sl-SI"/>
        </a:p>
      </dgm:t>
    </dgm:pt>
    <dgm:pt modelId="{82BC92F8-1DB9-4E2E-83CB-B2B2CCFD8353}">
      <dgm:prSet phldrT="[besedilo]"/>
      <dgm:spPr/>
      <dgm:t>
        <a:bodyPr/>
        <a:lstStyle/>
        <a:p>
          <a:r>
            <a:rPr lang="sl-SI" dirty="0" smtClean="0"/>
            <a:t>V POSEBNIH OKOLIŠČINAH</a:t>
          </a:r>
          <a:endParaRPr lang="sl-SI" dirty="0"/>
        </a:p>
      </dgm:t>
    </dgm:pt>
    <dgm:pt modelId="{B63EAC21-DB17-4FE7-81B9-277BD23ED8EE}" type="parTrans" cxnId="{43192B03-D48C-4158-B36A-709CE38AC22C}">
      <dgm:prSet/>
      <dgm:spPr/>
      <dgm:t>
        <a:bodyPr/>
        <a:lstStyle/>
        <a:p>
          <a:endParaRPr lang="sl-SI"/>
        </a:p>
      </dgm:t>
    </dgm:pt>
    <dgm:pt modelId="{4F2608C9-0BD8-4743-B8A4-B279A2AB98B7}" type="sibTrans" cxnId="{43192B03-D48C-4158-B36A-709CE38AC22C}">
      <dgm:prSet/>
      <dgm:spPr/>
      <dgm:t>
        <a:bodyPr/>
        <a:lstStyle/>
        <a:p>
          <a:endParaRPr lang="sl-SI"/>
        </a:p>
      </dgm:t>
    </dgm:pt>
    <dgm:pt modelId="{F1279FFF-F6DB-418A-8BFE-BF3295032F06}" type="pres">
      <dgm:prSet presAssocID="{F46A7B77-81CC-41AA-89C4-CEFE28DA063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sl-SI"/>
        </a:p>
      </dgm:t>
    </dgm:pt>
    <dgm:pt modelId="{37D6B054-9F37-46D6-94C0-4C65FFDD7C65}" type="pres">
      <dgm:prSet presAssocID="{7675954A-4110-442F-8468-430161A0E45F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CA50A3D3-121D-4DA6-8168-1243A016A213}" type="pres">
      <dgm:prSet presAssocID="{7675954A-4110-442F-8468-430161A0E45F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7AC474C2-954C-42B7-9965-A54507D9286A}" type="pres">
      <dgm:prSet presAssocID="{3BDEE502-3809-4443-839F-7A5761978667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5884A0D1-A020-4C8B-AD7A-F147130E6CCB}" type="pres">
      <dgm:prSet presAssocID="{3BDEE502-3809-4443-839F-7A5761978667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</dgm:ptLst>
  <dgm:cxnLst>
    <dgm:cxn modelId="{B8442F8C-4898-44F1-BB8C-28E0C34A5918}" srcId="{F46A7B77-81CC-41AA-89C4-CEFE28DA063D}" destId="{7675954A-4110-442F-8468-430161A0E45F}" srcOrd="0" destOrd="0" parTransId="{FE27E349-A115-464C-9E04-81E2BBA43BA0}" sibTransId="{30DB7FC5-DC40-4729-BD66-4D3E3A76C379}"/>
    <dgm:cxn modelId="{9B2CBE7B-9CD0-4184-B750-F696C145F5E8}" type="presOf" srcId="{7675954A-4110-442F-8468-430161A0E45F}" destId="{37D6B054-9F37-46D6-94C0-4C65FFDD7C65}" srcOrd="0" destOrd="0" presId="urn:microsoft.com/office/officeart/2005/8/layout/vList2"/>
    <dgm:cxn modelId="{43192B03-D48C-4158-B36A-709CE38AC22C}" srcId="{3BDEE502-3809-4443-839F-7A5761978667}" destId="{82BC92F8-1DB9-4E2E-83CB-B2B2CCFD8353}" srcOrd="0" destOrd="0" parTransId="{B63EAC21-DB17-4FE7-81B9-277BD23ED8EE}" sibTransId="{4F2608C9-0BD8-4743-B8A4-B279A2AB98B7}"/>
    <dgm:cxn modelId="{C4111D87-B383-4DFA-B42D-097ED64DDD82}" type="presOf" srcId="{F46A7B77-81CC-41AA-89C4-CEFE28DA063D}" destId="{F1279FFF-F6DB-418A-8BFE-BF3295032F06}" srcOrd="0" destOrd="0" presId="urn:microsoft.com/office/officeart/2005/8/layout/vList2"/>
    <dgm:cxn modelId="{B0DAEE44-C024-4028-B314-D7E2F70F238B}" srcId="{F46A7B77-81CC-41AA-89C4-CEFE28DA063D}" destId="{3BDEE502-3809-4443-839F-7A5761978667}" srcOrd="1" destOrd="0" parTransId="{D31A18EA-E919-43E2-A771-6C78829826B3}" sibTransId="{3BD54FE0-0769-4FBA-B215-E228C32E58B1}"/>
    <dgm:cxn modelId="{8148D730-64ED-4545-B452-BF19C122680C}" srcId="{7675954A-4110-442F-8468-430161A0E45F}" destId="{5333AD71-4C12-4D67-8000-635B24E0BC7B}" srcOrd="0" destOrd="0" parTransId="{132C6F50-6145-4F6B-9944-E3890AC72407}" sibTransId="{F2A225B1-7C40-4991-9F87-C012F508E155}"/>
    <dgm:cxn modelId="{33809D3F-C6E1-4DF3-A47A-DFF01EF70654}" type="presOf" srcId="{82BC92F8-1DB9-4E2E-83CB-B2B2CCFD8353}" destId="{5884A0D1-A020-4C8B-AD7A-F147130E6CCB}" srcOrd="0" destOrd="0" presId="urn:microsoft.com/office/officeart/2005/8/layout/vList2"/>
    <dgm:cxn modelId="{A438F4F6-1B5D-41AC-BE15-664126328408}" type="presOf" srcId="{3BDEE502-3809-4443-839F-7A5761978667}" destId="{7AC474C2-954C-42B7-9965-A54507D9286A}" srcOrd="0" destOrd="0" presId="urn:microsoft.com/office/officeart/2005/8/layout/vList2"/>
    <dgm:cxn modelId="{79F40555-6320-40CA-AEB0-455DA8AFD648}" type="presOf" srcId="{5333AD71-4C12-4D67-8000-635B24E0BC7B}" destId="{CA50A3D3-121D-4DA6-8168-1243A016A213}" srcOrd="0" destOrd="0" presId="urn:microsoft.com/office/officeart/2005/8/layout/vList2"/>
    <dgm:cxn modelId="{203BD211-E635-4DD7-A502-3C13E28EC3BE}" type="presParOf" srcId="{F1279FFF-F6DB-418A-8BFE-BF3295032F06}" destId="{37D6B054-9F37-46D6-94C0-4C65FFDD7C65}" srcOrd="0" destOrd="0" presId="urn:microsoft.com/office/officeart/2005/8/layout/vList2"/>
    <dgm:cxn modelId="{3E1EA43D-C9BC-4CCA-BEE9-684511CE6F8B}" type="presParOf" srcId="{F1279FFF-F6DB-418A-8BFE-BF3295032F06}" destId="{CA50A3D3-121D-4DA6-8168-1243A016A213}" srcOrd="1" destOrd="0" presId="urn:microsoft.com/office/officeart/2005/8/layout/vList2"/>
    <dgm:cxn modelId="{C74EFBBA-2C98-4D33-86F1-511C6F7F6EFB}" type="presParOf" srcId="{F1279FFF-F6DB-418A-8BFE-BF3295032F06}" destId="{7AC474C2-954C-42B7-9965-A54507D9286A}" srcOrd="2" destOrd="0" presId="urn:microsoft.com/office/officeart/2005/8/layout/vList2"/>
    <dgm:cxn modelId="{BA4A110C-1FB3-40A0-B0B9-FBCA3B386E88}" type="presParOf" srcId="{F1279FFF-F6DB-418A-8BFE-BF3295032F06}" destId="{5884A0D1-A020-4C8B-AD7A-F147130E6CCB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049507-3095-41F8-8AE1-47D9B2A1946F}">
      <dsp:nvSpPr>
        <dsp:cNvPr id="0" name=""/>
        <dsp:cNvSpPr/>
      </dsp:nvSpPr>
      <dsp:spPr>
        <a:xfrm>
          <a:off x="72455" y="-446281"/>
          <a:ext cx="3677056" cy="7524294"/>
        </a:xfrm>
        <a:prstGeom prst="roundRect">
          <a:avLst>
            <a:gd name="adj" fmla="val 5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44018" rIns="186690" bIns="0" numCol="1" spcCol="1270" anchor="t" anchorCtr="0">
          <a:noAutofit/>
        </a:bodyPr>
        <a:lstStyle/>
        <a:p>
          <a:pPr lvl="0" algn="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l-SI" sz="4200" kern="1200" dirty="0"/>
        </a:p>
      </dsp:txBody>
      <dsp:txXfrm rot="16200000">
        <a:off x="-2644799" y="2270973"/>
        <a:ext cx="6169921" cy="735411"/>
      </dsp:txXfrm>
    </dsp:sp>
    <dsp:sp modelId="{8B30FA7F-490A-48C4-99F9-F170D2FC7DF8}">
      <dsp:nvSpPr>
        <dsp:cNvPr id="0" name=""/>
        <dsp:cNvSpPr/>
      </dsp:nvSpPr>
      <dsp:spPr>
        <a:xfrm>
          <a:off x="781191" y="-446281"/>
          <a:ext cx="2739407" cy="7524294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82296" rIns="0" bIns="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l-SI" sz="2400" b="1" kern="1200" dirty="0" smtClean="0">
            <a:solidFill>
              <a:schemeClr val="tx1">
                <a:lumMod val="95000"/>
                <a:lumOff val="5000"/>
              </a:schemeClr>
            </a:solidFill>
          </a:endParaRP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400" b="1" kern="1200" dirty="0" smtClean="0">
              <a:solidFill>
                <a:schemeClr val="tx1">
                  <a:lumMod val="95000"/>
                  <a:lumOff val="5000"/>
                </a:schemeClr>
              </a:solidFill>
            </a:rPr>
            <a:t>OBLIGACIJSKI 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400" b="1" kern="1200" dirty="0" smtClean="0">
              <a:solidFill>
                <a:schemeClr val="tx1">
                  <a:lumMod val="95000"/>
                  <a:lumOff val="5000"/>
                </a:schemeClr>
              </a:solidFill>
            </a:rPr>
            <a:t>ZAKON</a:t>
          </a:r>
          <a:r>
            <a:rPr lang="sl-SI" sz="2400" kern="1200" dirty="0" smtClean="0">
              <a:solidFill>
                <a:schemeClr val="tx1">
                  <a:lumMod val="95000"/>
                  <a:lumOff val="5000"/>
                </a:schemeClr>
              </a:solidFill>
            </a:rPr>
            <a:t> – ureja civilnopravna in gospodarska razmerja. </a:t>
          </a:r>
          <a:r>
            <a:rPr lang="sl-SI" sz="2400" b="1" kern="1200" dirty="0" smtClean="0">
              <a:solidFill>
                <a:srgbClr val="7030A0"/>
              </a:solidFill>
            </a:rPr>
            <a:t>Splošni del </a:t>
          </a:r>
          <a:r>
            <a:rPr lang="sl-SI" sz="2400" kern="1200" dirty="0" smtClean="0">
              <a:solidFill>
                <a:schemeClr val="tx1">
                  <a:lumMod val="95000"/>
                  <a:lumOff val="5000"/>
                </a:schemeClr>
              </a:solidFill>
            </a:rPr>
            <a:t>zakona se nanaša na to, kako nastane obligacija, učinke, prenehanje, odgovornost strank), </a:t>
          </a:r>
          <a:r>
            <a:rPr lang="sl-SI" sz="2400" b="1" kern="1200" dirty="0" smtClean="0">
              <a:solidFill>
                <a:srgbClr val="7030A0"/>
              </a:solidFill>
            </a:rPr>
            <a:t>posebni del</a:t>
          </a:r>
          <a:r>
            <a:rPr lang="sl-SI" sz="2400" kern="1200" dirty="0" smtClean="0">
              <a:solidFill>
                <a:schemeClr val="tx1">
                  <a:lumMod val="95000"/>
                  <a:lumOff val="5000"/>
                </a:schemeClr>
              </a:solidFill>
            </a:rPr>
            <a:t>, pa ureja posamezne vrste obligacijskih pogodb.</a:t>
          </a:r>
          <a:endParaRPr lang="sl-SI" sz="2400" kern="1200" dirty="0">
            <a:solidFill>
              <a:schemeClr val="tx1">
                <a:lumMod val="95000"/>
                <a:lumOff val="5000"/>
              </a:schemeClr>
            </a:solidFill>
          </a:endParaRPr>
        </a:p>
      </dsp:txBody>
      <dsp:txXfrm>
        <a:off x="781191" y="-446281"/>
        <a:ext cx="2739407" cy="7524294"/>
      </dsp:txXfrm>
    </dsp:sp>
    <dsp:sp modelId="{D36EBA6C-2D3D-4B99-B9D6-EBD044ABCC74}">
      <dsp:nvSpPr>
        <dsp:cNvPr id="0" name=""/>
        <dsp:cNvSpPr/>
      </dsp:nvSpPr>
      <dsp:spPr>
        <a:xfrm>
          <a:off x="3795575" y="-446281"/>
          <a:ext cx="2471578" cy="6920235"/>
        </a:xfrm>
        <a:prstGeom prst="roundRect">
          <a:avLst>
            <a:gd name="adj" fmla="val 5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96012" rIns="124460" bIns="0" numCol="1" spcCol="1270" anchor="t" anchorCtr="0">
          <a:noAutofit/>
        </a:bodyPr>
        <a:lstStyle/>
        <a:p>
          <a:pPr lvl="0" algn="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l-SI" sz="2800" kern="1200" dirty="0"/>
        </a:p>
      </dsp:txBody>
      <dsp:txXfrm rot="16200000">
        <a:off x="1205436" y="2143856"/>
        <a:ext cx="5674593" cy="494315"/>
      </dsp:txXfrm>
    </dsp:sp>
    <dsp:sp modelId="{8C7A7809-7A2D-4A28-93B1-C4E5ABE3F317}">
      <dsp:nvSpPr>
        <dsp:cNvPr id="0" name=""/>
        <dsp:cNvSpPr/>
      </dsp:nvSpPr>
      <dsp:spPr>
        <a:xfrm rot="5400000">
          <a:off x="3520431" y="2708580"/>
          <a:ext cx="583379" cy="496367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A3E0D0B-8744-421A-B014-93F903E20376}">
      <dsp:nvSpPr>
        <dsp:cNvPr id="0" name=""/>
        <dsp:cNvSpPr/>
      </dsp:nvSpPr>
      <dsp:spPr>
        <a:xfrm>
          <a:off x="4350612" y="-446281"/>
          <a:ext cx="1841326" cy="6920235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09728" rIns="0" bIns="0" numCol="1" spcCol="1270" anchor="t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l-SI" sz="3200" kern="1200" dirty="0" smtClean="0">
            <a:solidFill>
              <a:schemeClr val="tx2">
                <a:lumMod val="50000"/>
              </a:schemeClr>
            </a:solidFill>
          </a:endParaRPr>
        </a:p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3200" kern="1200" dirty="0" smtClean="0">
              <a:solidFill>
                <a:schemeClr val="tx2">
                  <a:lumMod val="50000"/>
                </a:schemeClr>
              </a:solidFill>
            </a:rPr>
            <a:t>DRUGI ZAKONI (</a:t>
          </a:r>
          <a:r>
            <a:rPr lang="sl-SI" sz="2000" kern="1200" dirty="0" smtClean="0">
              <a:solidFill>
                <a:schemeClr val="tx2">
                  <a:lumMod val="50000"/>
                </a:schemeClr>
              </a:solidFill>
            </a:rPr>
            <a:t>ZAKON O VARSTVU POTROŠNIKOV, ZAKON O POTROŠNIŠKIH KREDITIH, ZAKON O TRGU VREDNOSTNIH PAPIRJEV </a:t>
          </a:r>
          <a:r>
            <a:rPr lang="sl-SI" sz="3200" kern="1200" dirty="0" smtClean="0">
              <a:solidFill>
                <a:schemeClr val="tx2">
                  <a:lumMod val="50000"/>
                </a:schemeClr>
              </a:solidFill>
            </a:rPr>
            <a:t>…)</a:t>
          </a:r>
          <a:endParaRPr lang="sl-SI" sz="3200" kern="1200" dirty="0">
            <a:solidFill>
              <a:schemeClr val="tx2">
                <a:lumMod val="50000"/>
              </a:schemeClr>
            </a:solidFill>
          </a:endParaRPr>
        </a:p>
      </dsp:txBody>
      <dsp:txXfrm>
        <a:off x="4350612" y="-446281"/>
        <a:ext cx="1841326" cy="6920235"/>
      </dsp:txXfrm>
    </dsp:sp>
    <dsp:sp modelId="{8E825E70-208B-46E1-9201-1F57F6A41B84}">
      <dsp:nvSpPr>
        <dsp:cNvPr id="0" name=""/>
        <dsp:cNvSpPr/>
      </dsp:nvSpPr>
      <dsp:spPr>
        <a:xfrm>
          <a:off x="6262786" y="-446281"/>
          <a:ext cx="2496463" cy="7144553"/>
        </a:xfrm>
        <a:prstGeom prst="roundRect">
          <a:avLst>
            <a:gd name="adj" fmla="val 5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96012" rIns="124460" bIns="0" numCol="1" spcCol="1270" anchor="t" anchorCtr="0">
          <a:noAutofit/>
        </a:bodyPr>
        <a:lstStyle/>
        <a:p>
          <a:pPr lvl="0" algn="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l-SI" sz="2800" kern="1200"/>
        </a:p>
      </dsp:txBody>
      <dsp:txXfrm rot="16200000">
        <a:off x="3583165" y="2233338"/>
        <a:ext cx="5858534" cy="499292"/>
      </dsp:txXfrm>
    </dsp:sp>
    <dsp:sp modelId="{E49A2F6D-CE81-4B6B-B781-1F65F4C694D0}">
      <dsp:nvSpPr>
        <dsp:cNvPr id="0" name=""/>
        <dsp:cNvSpPr/>
      </dsp:nvSpPr>
      <dsp:spPr>
        <a:xfrm rot="5400000">
          <a:off x="6107829" y="2708580"/>
          <a:ext cx="583379" cy="496367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B6FB5C9-D4F6-4814-B638-05B2CAE389BE}">
      <dsp:nvSpPr>
        <dsp:cNvPr id="0" name=""/>
        <dsp:cNvSpPr/>
      </dsp:nvSpPr>
      <dsp:spPr>
        <a:xfrm>
          <a:off x="6820996" y="-446281"/>
          <a:ext cx="1859865" cy="7144553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68580" rIns="0" bIns="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l-SI" sz="2000" kern="1200" dirty="0" smtClean="0">
            <a:solidFill>
              <a:srgbClr val="FFFF00"/>
            </a:solidFill>
          </a:endParaRP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000" b="1" kern="1200" dirty="0" smtClean="0">
              <a:solidFill>
                <a:schemeClr val="accent6">
                  <a:lumMod val="75000"/>
                </a:schemeClr>
              </a:solidFill>
            </a:rPr>
            <a:t>AVTONOMNI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000" b="1" kern="1200" dirty="0" smtClean="0">
              <a:solidFill>
                <a:schemeClr val="accent6">
                  <a:lumMod val="75000"/>
                </a:schemeClr>
              </a:solidFill>
            </a:rPr>
            <a:t> PRAVNI VIRI</a:t>
          </a:r>
          <a:r>
            <a:rPr lang="sl-SI" sz="2000" kern="1200" dirty="0" smtClean="0">
              <a:solidFill>
                <a:srgbClr val="FFFF00"/>
              </a:solidFill>
            </a:rPr>
            <a:t> – </a:t>
          </a:r>
          <a:r>
            <a:rPr lang="sl-SI" sz="2000" b="1" kern="1200" dirty="0" smtClean="0">
              <a:solidFill>
                <a:srgbClr val="FFFF00"/>
              </a:solidFill>
            </a:rPr>
            <a:t>TE NI PREDPISAL ZAKONODAJALEC, AMPAK SO JIH SPREJELI PRAVNI SUBJEKTI SAMI)(</a:t>
          </a:r>
          <a:r>
            <a:rPr lang="sl-SI" sz="2000" kern="1200" dirty="0" smtClean="0">
              <a:solidFill>
                <a:srgbClr val="FFC000"/>
              </a:solidFill>
            </a:rPr>
            <a:t>POSLOVNE NAVADE, UZANCE, SPLOŠNI POGOJI POSLOVANJA</a:t>
          </a:r>
          <a:r>
            <a:rPr lang="sl-SI" sz="2000" kern="1200" dirty="0" smtClean="0">
              <a:solidFill>
                <a:srgbClr val="FFFF00"/>
              </a:solidFill>
            </a:rPr>
            <a:t>)</a:t>
          </a:r>
          <a:endParaRPr lang="sl-SI" sz="2000" kern="1200" dirty="0">
            <a:solidFill>
              <a:srgbClr val="FFFF00"/>
            </a:solidFill>
          </a:endParaRPr>
        </a:p>
      </dsp:txBody>
      <dsp:txXfrm>
        <a:off x="6820996" y="-446281"/>
        <a:ext cx="1859865" cy="714455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D6B054-9F37-46D6-94C0-4C65FFDD7C65}">
      <dsp:nvSpPr>
        <dsp:cNvPr id="0" name=""/>
        <dsp:cNvSpPr/>
      </dsp:nvSpPr>
      <dsp:spPr>
        <a:xfrm>
          <a:off x="0" y="34060"/>
          <a:ext cx="7704856" cy="1151279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l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4800" kern="1200" dirty="0" smtClean="0"/>
            <a:t>IZRECNO</a:t>
          </a:r>
          <a:endParaRPr lang="sl-SI" sz="4800" kern="1200" dirty="0"/>
        </a:p>
      </dsp:txBody>
      <dsp:txXfrm>
        <a:off x="56201" y="90261"/>
        <a:ext cx="7592454" cy="1038877"/>
      </dsp:txXfrm>
    </dsp:sp>
    <dsp:sp modelId="{CA50A3D3-121D-4DA6-8168-1243A016A213}">
      <dsp:nvSpPr>
        <dsp:cNvPr id="0" name=""/>
        <dsp:cNvSpPr/>
      </dsp:nvSpPr>
      <dsp:spPr>
        <a:xfrm>
          <a:off x="0" y="1185340"/>
          <a:ext cx="7704856" cy="7948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4629" tIns="60960" rIns="341376" bIns="60960" numCol="1" spcCol="1270" anchor="t" anchorCtr="0">
          <a:noAutofit/>
        </a:bodyPr>
        <a:lstStyle/>
        <a:p>
          <a:pPr marL="285750" lvl="1" indent="-285750" algn="l" defTabSz="1644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sl-SI" sz="3700" kern="1200" dirty="0" smtClean="0"/>
            <a:t>USTNO, PISNO, SKLEPNO DEJANJE </a:t>
          </a:r>
          <a:endParaRPr lang="sl-SI" sz="3700" kern="1200" dirty="0"/>
        </a:p>
      </dsp:txBody>
      <dsp:txXfrm>
        <a:off x="0" y="1185340"/>
        <a:ext cx="7704856" cy="794880"/>
      </dsp:txXfrm>
    </dsp:sp>
    <dsp:sp modelId="{7AC474C2-954C-42B7-9965-A54507D9286A}">
      <dsp:nvSpPr>
        <dsp:cNvPr id="0" name=""/>
        <dsp:cNvSpPr/>
      </dsp:nvSpPr>
      <dsp:spPr>
        <a:xfrm>
          <a:off x="0" y="1980220"/>
          <a:ext cx="7704856" cy="1151279"/>
        </a:xfrm>
        <a:prstGeom prst="roundRect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tint val="50000"/>
                <a:satMod val="300000"/>
              </a:schemeClr>
            </a:gs>
            <a:gs pos="35000">
              <a:schemeClr val="accent5">
                <a:hueOff val="-9933876"/>
                <a:satOff val="39811"/>
                <a:lumOff val="8628"/>
                <a:alphaOff val="0"/>
                <a:tint val="37000"/>
                <a:satMod val="30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l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4800" kern="1200" dirty="0" smtClean="0"/>
            <a:t>MOLČE</a:t>
          </a:r>
          <a:endParaRPr lang="sl-SI" sz="4800" kern="1200" dirty="0"/>
        </a:p>
      </dsp:txBody>
      <dsp:txXfrm>
        <a:off x="56201" y="2036421"/>
        <a:ext cx="7592454" cy="1038877"/>
      </dsp:txXfrm>
    </dsp:sp>
    <dsp:sp modelId="{5884A0D1-A020-4C8B-AD7A-F147130E6CCB}">
      <dsp:nvSpPr>
        <dsp:cNvPr id="0" name=""/>
        <dsp:cNvSpPr/>
      </dsp:nvSpPr>
      <dsp:spPr>
        <a:xfrm>
          <a:off x="0" y="3131499"/>
          <a:ext cx="7704856" cy="7948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4629" tIns="60960" rIns="341376" bIns="60960" numCol="1" spcCol="1270" anchor="t" anchorCtr="0">
          <a:noAutofit/>
        </a:bodyPr>
        <a:lstStyle/>
        <a:p>
          <a:pPr marL="285750" lvl="1" indent="-285750" algn="l" defTabSz="1644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sl-SI" sz="3700" kern="1200" dirty="0" smtClean="0"/>
            <a:t>V POSEBNIH OKOLIŠČINAH</a:t>
          </a:r>
          <a:endParaRPr lang="sl-SI" sz="3700" kern="1200" dirty="0"/>
        </a:p>
      </dsp:txBody>
      <dsp:txXfrm>
        <a:off x="0" y="3131499"/>
        <a:ext cx="7704856" cy="7948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7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presOf axis="self"/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37518C-5D2B-447A-8BC0-B5060829076D}" type="datetimeFigureOut">
              <a:rPr lang="sl-SI" smtClean="0"/>
              <a:t>13.5.2021</a:t>
            </a:fld>
            <a:endParaRPr lang="sl-SI"/>
          </a:p>
        </p:txBody>
      </p:sp>
      <p:sp>
        <p:nvSpPr>
          <p:cNvPr id="4" name="Označba mest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značba mesta opomb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F6F4A4-2FA3-4BC3-B796-371F3D951C0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766262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C6C98A-7D81-4ED3-949C-13C898159DBD}" type="slidenum">
              <a:rPr lang="sl-SI" smtClean="0"/>
              <a:t>11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440905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Uredite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BC59A-E75B-435D-AD40-023AF600E8BD}" type="datetimeFigureOut">
              <a:rPr lang="sl-SI" smtClean="0"/>
              <a:t>13.5.2021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C04B4-B0D1-415C-9038-6753591FB6B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27958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BC59A-E75B-435D-AD40-023AF600E8BD}" type="datetimeFigureOut">
              <a:rPr lang="sl-SI" smtClean="0"/>
              <a:t>13.5.2021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C04B4-B0D1-415C-9038-6753591FB6B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74878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BC59A-E75B-435D-AD40-023AF600E8BD}" type="datetimeFigureOut">
              <a:rPr lang="sl-SI" smtClean="0"/>
              <a:t>13.5.2021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C04B4-B0D1-415C-9038-6753591FB6B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324841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BC59A-E75B-435D-AD40-023AF600E8BD}" type="datetimeFigureOut">
              <a:rPr lang="sl-SI" smtClean="0"/>
              <a:t>13.5.2021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C04B4-B0D1-415C-9038-6753591FB6B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506297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BC59A-E75B-435D-AD40-023AF600E8BD}" type="datetimeFigureOut">
              <a:rPr lang="sl-SI" smtClean="0"/>
              <a:t>13.5.2021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C04B4-B0D1-415C-9038-6753591FB6B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792424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BC59A-E75B-435D-AD40-023AF600E8BD}" type="datetimeFigureOut">
              <a:rPr lang="sl-SI" smtClean="0"/>
              <a:t>13.5.2021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C04B4-B0D1-415C-9038-6753591FB6B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26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BC59A-E75B-435D-AD40-023AF600E8BD}" type="datetimeFigureOut">
              <a:rPr lang="sl-SI" smtClean="0"/>
              <a:t>13.5.2021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C04B4-B0D1-415C-9038-6753591FB6B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286225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BC59A-E75B-435D-AD40-023AF600E8BD}" type="datetimeFigureOut">
              <a:rPr lang="sl-SI" smtClean="0"/>
              <a:t>13.5.2021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C04B4-B0D1-415C-9038-6753591FB6B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55234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BC59A-E75B-435D-AD40-023AF600E8BD}" type="datetimeFigureOut">
              <a:rPr lang="sl-SI" smtClean="0"/>
              <a:t>13.5.2021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C04B4-B0D1-415C-9038-6753591FB6B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20325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BC59A-E75B-435D-AD40-023AF600E8BD}" type="datetimeFigureOut">
              <a:rPr lang="sl-SI" smtClean="0"/>
              <a:t>13.5.2021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C04B4-B0D1-415C-9038-6753591FB6B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126971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BC59A-E75B-435D-AD40-023AF600E8BD}" type="datetimeFigureOut">
              <a:rPr lang="sl-SI" smtClean="0"/>
              <a:t>13.5.2021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C04B4-B0D1-415C-9038-6753591FB6B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160939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3BC59A-E75B-435D-AD40-023AF600E8BD}" type="datetimeFigureOut">
              <a:rPr lang="sl-SI" smtClean="0"/>
              <a:t>13.5.2021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9C04B4-B0D1-415C-9038-6753591FB6B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23331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sl.wikipedia.org/w/index.php?title=Pravno_razmerje&amp;action=edit&amp;redlink=1" TargetMode="External"/><Relationship Id="rId2" Type="http://schemas.openxmlformats.org/officeDocument/2006/relationships/hyperlink" Target="https://sl.wikipedia.org/wiki/Civilno_pravo" TargetMode="Externa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l-SI" sz="3600" dirty="0" smtClean="0">
                <a:solidFill>
                  <a:srgbClr val="FFC000"/>
                </a:solidFill>
              </a:rPr>
              <a:t>OBLIGACIJSKO PRAVO</a:t>
            </a:r>
            <a:endParaRPr lang="sl-SI" sz="3600" dirty="0">
              <a:solidFill>
                <a:srgbClr val="FFC000"/>
              </a:solidFill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188352"/>
            <a:ext cx="4432776" cy="59133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Označba mesta besedila 4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38127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>
                <a:solidFill>
                  <a:srgbClr val="FF0000"/>
                </a:solidFill>
              </a:rPr>
              <a:t>STRANKE OBLIGACIJSKEGA RAZMERJA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l-SI" dirty="0" smtClean="0"/>
              <a:t>FIZIČNE OSEBE</a:t>
            </a:r>
          </a:p>
          <a:p>
            <a:r>
              <a:rPr lang="sl-SI" dirty="0" smtClean="0"/>
              <a:t>PRAVNE OSEBE</a:t>
            </a:r>
            <a:endParaRPr lang="sl-SI" dirty="0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sl-SI" dirty="0" smtClean="0">
                <a:solidFill>
                  <a:schemeClr val="accent2">
                    <a:lumMod val="75000"/>
                  </a:schemeClr>
                </a:solidFill>
              </a:rPr>
              <a:t>LAHKO STA DVE ALI VEČ STRANK, NI VAŽNO, POMEMBNO JE VEDET KDO JE UPNIK IN KDO DOLŽNIK</a:t>
            </a:r>
            <a:endParaRPr lang="sl-SI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sl-SI" dirty="0" smtClean="0">
                <a:solidFill>
                  <a:srgbClr val="FF0000"/>
                </a:solidFill>
              </a:rPr>
              <a:t>Pomni!!!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sl-SI" dirty="0" smtClean="0"/>
              <a:t>JE </a:t>
            </a:r>
            <a:r>
              <a:rPr lang="sl-SI" b="1" dirty="0" smtClean="0">
                <a:solidFill>
                  <a:srgbClr val="7030A0"/>
                </a:solidFill>
              </a:rPr>
              <a:t>RELATIVNO</a:t>
            </a:r>
            <a:r>
              <a:rPr lang="sl-SI" dirty="0" smtClean="0"/>
              <a:t> </a:t>
            </a:r>
            <a:r>
              <a:rPr lang="sl-SI" b="1" dirty="0" smtClean="0">
                <a:solidFill>
                  <a:schemeClr val="accent5"/>
                </a:solidFill>
              </a:rPr>
              <a:t>RAZMERJE, SAJ UČINKUJE SAMO MED UPNIKOM IN DOLŽNIKOM, IN KDAJ JE VKLJUČEN ŠE POROK</a:t>
            </a:r>
          </a:p>
          <a:p>
            <a:r>
              <a:rPr lang="sl-SI" dirty="0" smtClean="0"/>
              <a:t>PRI SKLEPANJU MORAMO BITI </a:t>
            </a:r>
            <a:r>
              <a:rPr lang="sl-SI" b="1" dirty="0" smtClean="0">
                <a:solidFill>
                  <a:srgbClr val="FFC000"/>
                </a:solidFill>
              </a:rPr>
              <a:t>VESTN</a:t>
            </a:r>
            <a:r>
              <a:rPr lang="sl-SI" dirty="0" smtClean="0"/>
              <a:t>I, </a:t>
            </a:r>
            <a:r>
              <a:rPr lang="sl-SI" b="1" dirty="0" smtClean="0">
                <a:solidFill>
                  <a:schemeClr val="accent6">
                    <a:lumMod val="75000"/>
                  </a:schemeClr>
                </a:solidFill>
              </a:rPr>
              <a:t>POŠTENI</a:t>
            </a:r>
            <a:r>
              <a:rPr lang="sl-SI" dirty="0" smtClean="0"/>
              <a:t>, </a:t>
            </a:r>
            <a:r>
              <a:rPr lang="sl-SI" b="1" dirty="0" smtClean="0">
                <a:solidFill>
                  <a:schemeClr val="accent5">
                    <a:lumMod val="75000"/>
                  </a:schemeClr>
                </a:solidFill>
              </a:rPr>
              <a:t>SKRBNI KOT DOBRI GOSPODARJI.</a:t>
            </a:r>
            <a:endParaRPr lang="sl-SI" b="1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6582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994122"/>
          </a:xfrm>
        </p:spPr>
        <p:txBody>
          <a:bodyPr>
            <a:normAutofit/>
          </a:bodyPr>
          <a:lstStyle/>
          <a:p>
            <a:r>
              <a:rPr lang="sl-SI" sz="2400" dirty="0" smtClean="0">
                <a:solidFill>
                  <a:srgbClr val="FF0000"/>
                </a:solidFill>
              </a:rPr>
              <a:t>VIRI OBLIGACIJSKEGA PRAVA – Najpomembnejši </a:t>
            </a:r>
            <a:r>
              <a:rPr lang="sl-SI" sz="2400" dirty="0" err="1" smtClean="0">
                <a:solidFill>
                  <a:srgbClr val="FF0000"/>
                </a:solidFill>
              </a:rPr>
              <a:t>pravnoformalni</a:t>
            </a:r>
            <a:r>
              <a:rPr lang="sl-SI" sz="2400" dirty="0" smtClean="0">
                <a:solidFill>
                  <a:srgbClr val="FF0000"/>
                </a:solidFill>
              </a:rPr>
              <a:t> vir  obligacijskega prava je OZ.</a:t>
            </a:r>
            <a:endParaRPr lang="sl-SI" sz="2400" dirty="0">
              <a:solidFill>
                <a:srgbClr val="FF0000"/>
              </a:solidFill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455919383"/>
              </p:ext>
            </p:extLst>
          </p:nvPr>
        </p:nvGraphicFramePr>
        <p:xfrm>
          <a:off x="261864" y="1484784"/>
          <a:ext cx="8882136" cy="66317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097242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 fontScale="90000"/>
          </a:bodyPr>
          <a:lstStyle/>
          <a:p>
            <a:r>
              <a:rPr lang="sl-SI" dirty="0" smtClean="0">
                <a:solidFill>
                  <a:schemeClr val="accent2"/>
                </a:solidFill>
              </a:rPr>
              <a:t>Kateri zakoni veljajo v posameznih primerih:</a:t>
            </a:r>
            <a:endParaRPr lang="sl-SI" dirty="0">
              <a:solidFill>
                <a:schemeClr val="accent2"/>
              </a:solidFill>
            </a:endParaRP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674652"/>
              </p:ext>
            </p:extLst>
          </p:nvPr>
        </p:nvGraphicFramePr>
        <p:xfrm>
          <a:off x="1524000" y="1397000"/>
          <a:ext cx="6096000" cy="22961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24916743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405020655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55588288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l-SI" dirty="0" smtClean="0"/>
                        <a:t>Fizična –pravna oseba ( mi ko gremo v trgovino)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b="1" dirty="0" smtClean="0">
                          <a:solidFill>
                            <a:schemeClr val="tx1"/>
                          </a:solidFill>
                        </a:rPr>
                        <a:t>Pravna –pravna oseba-dve podjetji</a:t>
                      </a:r>
                      <a:endParaRPr lang="sl-SI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Fizična-fizična oseba (prodaja starega avtomobila</a:t>
                      </a:r>
                      <a:endParaRPr lang="sl-SI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2958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 smtClean="0"/>
                        <a:t>OZ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OZ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OZ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96448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 smtClean="0"/>
                        <a:t>ZAKON O VARSTVU POTROŠNIKOV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ZAKON O TRGOVINI 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29283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UZANCE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67987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71393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VAJA</a:t>
            </a:r>
            <a:endParaRPr lang="sl-SI" dirty="0"/>
          </a:p>
        </p:txBody>
      </p:sp>
      <p:sp>
        <p:nvSpPr>
          <p:cNvPr id="3" name="Pravokotnik 2"/>
          <p:cNvSpPr/>
          <p:nvPr/>
        </p:nvSpPr>
        <p:spPr>
          <a:xfrm>
            <a:off x="457200" y="1417638"/>
            <a:ext cx="8363272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3200" dirty="0" smtClean="0">
                <a:solidFill>
                  <a:srgbClr val="C00000"/>
                </a:solidFill>
              </a:rPr>
              <a:t>Kupili ste nov avtomobil pri trgovskem podjetju –prodajalcu avtomobilov.</a:t>
            </a:r>
          </a:p>
          <a:p>
            <a:r>
              <a:rPr lang="sl-SI" sz="3200" dirty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sl-SI" sz="3200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sl-SI" sz="3200" dirty="0">
                <a:solidFill>
                  <a:schemeClr val="accent6">
                    <a:lumMod val="75000"/>
                  </a:schemeClr>
                </a:solidFill>
              </a:rPr>
              <a:t>1.Kakšno je to razmerje?</a:t>
            </a:r>
            <a:br>
              <a:rPr lang="sl-SI" sz="3200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sl-SI" sz="3200" dirty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sl-SI" sz="3200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sl-SI" sz="3200" dirty="0">
                <a:solidFill>
                  <a:schemeClr val="accent6">
                    <a:lumMod val="75000"/>
                  </a:schemeClr>
                </a:solidFill>
              </a:rPr>
              <a:t>2.  Opredeli vlogo prodajalca in kupca pri prodajni pogodbi – npr. prodaji avtomobila</a:t>
            </a:r>
            <a:r>
              <a:rPr lang="sl-SI" sz="3200" dirty="0" smtClean="0">
                <a:solidFill>
                  <a:schemeClr val="accent6">
                    <a:lumMod val="75000"/>
                  </a:schemeClr>
                </a:solidFill>
              </a:rPr>
              <a:t>!</a:t>
            </a:r>
          </a:p>
          <a:p>
            <a:endParaRPr lang="sl-SI" sz="3200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sl-SI" sz="3200" dirty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sl-SI" sz="3200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sl-SI" sz="3200" dirty="0">
                <a:solidFill>
                  <a:schemeClr val="accent6">
                    <a:lumMod val="75000"/>
                  </a:schemeClr>
                </a:solidFill>
              </a:rPr>
              <a:t>3. Kateri zakoni veljajo v tem primeru? </a:t>
            </a:r>
            <a:br>
              <a:rPr lang="sl-SI" sz="3200" dirty="0">
                <a:solidFill>
                  <a:schemeClr val="accent6">
                    <a:lumMod val="75000"/>
                  </a:schemeClr>
                </a:solidFill>
              </a:rPr>
            </a:br>
            <a:endParaRPr lang="sl-SI" sz="3200" dirty="0"/>
          </a:p>
        </p:txBody>
      </p:sp>
    </p:spTree>
    <p:extLst>
      <p:ext uri="{BB962C8B-B14F-4D97-AF65-F5344CB8AC3E}">
        <p14:creationId xmlns:p14="http://schemas.microsoft.com/office/powerpoint/2010/main" val="1215780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ODGOVORI:</a:t>
            </a:r>
            <a:endParaRPr lang="sl-SI" dirty="0"/>
          </a:p>
        </p:txBody>
      </p:sp>
      <p:sp>
        <p:nvSpPr>
          <p:cNvPr id="3" name="Pravokotnik 2"/>
          <p:cNvSpPr/>
          <p:nvPr/>
        </p:nvSpPr>
        <p:spPr>
          <a:xfrm>
            <a:off x="539552" y="925783"/>
            <a:ext cx="7632848" cy="5434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07000"/>
              </a:lnSpc>
              <a:spcAft>
                <a:spcPts val="800"/>
              </a:spcAft>
              <a:buAutoNum type="arabicPeriod"/>
            </a:pPr>
            <a:r>
              <a:rPr lang="sl-SI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Obligacijsko razmerje je vedno razmerje med določenima osebama – dolžnikom in </a:t>
            </a:r>
            <a:r>
              <a:rPr lang="sl-SI" sz="2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kupcem (učinkuje med kupcem in prodajalcem). </a:t>
            </a:r>
            <a:r>
              <a:rPr lang="sl-SI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Ker v tem primeru nastopa </a:t>
            </a:r>
            <a:r>
              <a:rPr lang="sl-SI" sz="2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 </a:t>
            </a:r>
            <a:r>
              <a:rPr lang="sl-SI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prodajalec in </a:t>
            </a:r>
            <a:r>
              <a:rPr lang="sl-SI" sz="2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 </a:t>
            </a:r>
            <a:r>
              <a:rPr lang="sl-SI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kupec takšna razmerja imenujemo dvostranska obligacijska razmerja. 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AutoNum type="arabicPeriod"/>
            </a:pPr>
            <a:r>
              <a:rPr lang="sl-SI" sz="240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 nakupu avtomobila sta tako kupec kot prodajalec v vlogi dolžnika in upnika. Prodajalec  se zaveže kupcu izročiti neko stvar, tako da bo kupec na njej pridobil lastninsko pravico ( v tem smislu ima prodajalec vlogo dolžnika), po drugi strani pa je upravičen od kupca zahtevati plačilo kupnine ( v tem smislu ima vlogo upnika). Podobno, le obrnjeno velja za kupca! 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AutoNum type="arabicPeriod"/>
            </a:pPr>
            <a:r>
              <a:rPr lang="sl-SI" sz="2400" dirty="0">
                <a:solidFill>
                  <a:schemeClr val="accent5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OZ in Zakon o varstvu potrošnikov.</a:t>
            </a:r>
          </a:p>
        </p:txBody>
      </p:sp>
    </p:spTree>
    <p:extLst>
      <p:ext uri="{BB962C8B-B14F-4D97-AF65-F5344CB8AC3E}">
        <p14:creationId xmlns:p14="http://schemas.microsoft.com/office/powerpoint/2010/main" val="897979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l-SI" sz="3600" dirty="0" smtClean="0">
                <a:solidFill>
                  <a:srgbClr val="C00000"/>
                </a:solidFill>
              </a:rPr>
              <a:t>NASTANEK IN ZAKONSKI POGOJI ZA SKLENITEV OBLIGACIJSKEGA RAZMERJA</a:t>
            </a:r>
            <a:endParaRPr lang="sl-SI" sz="3600" dirty="0">
              <a:solidFill>
                <a:srgbClr val="C00000"/>
              </a:solidFill>
            </a:endParaRP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l-SI" sz="3200" dirty="0" smtClean="0">
                <a:solidFill>
                  <a:srgbClr val="00B0F0"/>
                </a:solidFill>
              </a:rPr>
              <a:t>NASTANEK</a:t>
            </a:r>
            <a:endParaRPr lang="sl-SI" sz="3200" dirty="0">
              <a:solidFill>
                <a:srgbClr val="00B0F0"/>
              </a:solidFill>
            </a:endParaRP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sl-SI" b="1" dirty="0" smtClean="0">
                <a:solidFill>
                  <a:srgbClr val="FFC000"/>
                </a:solidFill>
              </a:rPr>
              <a:t>S POGODBO (volja dveh strank -največkrat)</a:t>
            </a:r>
          </a:p>
          <a:p>
            <a:endParaRPr lang="sl-SI" b="1" dirty="0" smtClean="0">
              <a:solidFill>
                <a:srgbClr val="FFC000"/>
              </a:solidFill>
            </a:endParaRPr>
          </a:p>
          <a:p>
            <a:r>
              <a:rPr lang="sl-SI" b="1" dirty="0" smtClean="0">
                <a:solidFill>
                  <a:schemeClr val="accent3"/>
                </a:solidFill>
              </a:rPr>
              <a:t>ENOSTRANSKO ( nagrade, saj se samo 1 oseba obveže, da bo izpolnila obveznost- nagrade)</a:t>
            </a:r>
          </a:p>
          <a:p>
            <a:endParaRPr lang="sl-SI" b="1" dirty="0" smtClean="0">
              <a:solidFill>
                <a:schemeClr val="accent3"/>
              </a:solidFill>
            </a:endParaRPr>
          </a:p>
          <a:p>
            <a:r>
              <a:rPr lang="sl-SI" b="1" dirty="0" smtClean="0">
                <a:solidFill>
                  <a:schemeClr val="accent6">
                    <a:lumMod val="75000"/>
                  </a:schemeClr>
                </a:solidFill>
              </a:rPr>
              <a:t>BREZ VOLJE STRANK ( povzročitev škode…)</a:t>
            </a:r>
            <a:endParaRPr lang="sl-SI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sl-SI" sz="3200" dirty="0" smtClean="0">
                <a:solidFill>
                  <a:srgbClr val="7030A0"/>
                </a:solidFill>
              </a:rPr>
              <a:t>POGOJI – 5 pogojev</a:t>
            </a:r>
            <a:endParaRPr lang="sl-SI" sz="3200" dirty="0">
              <a:solidFill>
                <a:srgbClr val="7030A0"/>
              </a:solidFill>
            </a:endParaRP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sl-SI" b="1" dirty="0" smtClean="0">
                <a:solidFill>
                  <a:srgbClr val="00B050"/>
                </a:solidFill>
              </a:rPr>
              <a:t>SOGLASJE VOLJ ( sporazum mora biti o </a:t>
            </a:r>
            <a:r>
              <a:rPr lang="sl-SI" b="1" dirty="0" smtClean="0"/>
              <a:t>bistvenih</a:t>
            </a:r>
            <a:r>
              <a:rPr lang="sl-SI" b="1" dirty="0" smtClean="0">
                <a:solidFill>
                  <a:srgbClr val="00B050"/>
                </a:solidFill>
              </a:rPr>
              <a:t> sestavinah pogodbe; </a:t>
            </a:r>
            <a:r>
              <a:rPr lang="sl-SI" b="1" dirty="0" smtClean="0"/>
              <a:t>izjava volje</a:t>
            </a:r>
            <a:r>
              <a:rPr lang="sl-SI" b="1" dirty="0" smtClean="0">
                <a:solidFill>
                  <a:srgbClr val="00B050"/>
                </a:solidFill>
              </a:rPr>
              <a:t> mora biti svobodna in resna)</a:t>
            </a:r>
          </a:p>
          <a:p>
            <a:r>
              <a:rPr lang="sl-SI" b="1" dirty="0" smtClean="0">
                <a:solidFill>
                  <a:schemeClr val="accent6">
                    <a:lumMod val="75000"/>
                  </a:schemeClr>
                </a:solidFill>
              </a:rPr>
              <a:t>SPOSOBNOST STRANK </a:t>
            </a:r>
          </a:p>
          <a:p>
            <a:pPr marL="0" indent="0">
              <a:buNone/>
            </a:pPr>
            <a:r>
              <a:rPr lang="sl-SI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sl-SI" b="1" dirty="0" smtClean="0">
                <a:solidFill>
                  <a:schemeClr val="accent6">
                    <a:lumMod val="75000"/>
                  </a:schemeClr>
                </a:solidFill>
              </a:rPr>
              <a:t>  </a:t>
            </a:r>
            <a:r>
              <a:rPr lang="sl-SI" b="1" dirty="0" smtClean="0">
                <a:solidFill>
                  <a:srgbClr val="FF0000"/>
                </a:solidFill>
              </a:rPr>
              <a:t>pravna – rojstvo ali vpis v sodni register</a:t>
            </a:r>
            <a:r>
              <a:rPr lang="sl-SI" b="1" dirty="0" smtClean="0">
                <a:solidFill>
                  <a:schemeClr val="accent6">
                    <a:lumMod val="75000"/>
                  </a:schemeClr>
                </a:solidFill>
              </a:rPr>
              <a:t> in </a:t>
            </a:r>
            <a:r>
              <a:rPr lang="sl-SI" b="1" dirty="0" smtClean="0">
                <a:solidFill>
                  <a:schemeClr val="accent5">
                    <a:lumMod val="50000"/>
                  </a:schemeClr>
                </a:solidFill>
              </a:rPr>
              <a:t>poslovna – 18 let</a:t>
            </a:r>
            <a:r>
              <a:rPr lang="sl-SI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</a:p>
          <a:p>
            <a:r>
              <a:rPr lang="sl-SI" b="1" dirty="0" smtClean="0">
                <a:solidFill>
                  <a:srgbClr val="002060"/>
                </a:solidFill>
              </a:rPr>
              <a:t>MOŽNOST, DOPUSTNOST, DOLOČLJIVOST</a:t>
            </a:r>
            <a:endParaRPr lang="sl-SI" b="1" dirty="0">
              <a:solidFill>
                <a:srgbClr val="002060"/>
              </a:solidFill>
            </a:endParaRPr>
          </a:p>
        </p:txBody>
      </p:sp>
      <p:sp>
        <p:nvSpPr>
          <p:cNvPr id="9" name="Puščica dol 8"/>
          <p:cNvSpPr/>
          <p:nvPr/>
        </p:nvSpPr>
        <p:spPr>
          <a:xfrm>
            <a:off x="6516216" y="6126163"/>
            <a:ext cx="432048" cy="615205"/>
          </a:xfrm>
          <a:prstGeom prst="down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101176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>
                <a:solidFill>
                  <a:srgbClr val="C00000"/>
                </a:solidFill>
              </a:rPr>
              <a:t>OBLIKA- pisna samo za kredite in nakupe premičnin </a:t>
            </a:r>
            <a:endParaRPr lang="sl-SI" dirty="0">
              <a:solidFill>
                <a:srgbClr val="C00000"/>
              </a:solidFill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>
                <a:solidFill>
                  <a:schemeClr val="accent6">
                    <a:lumMod val="75000"/>
                  </a:schemeClr>
                </a:solidFill>
              </a:rPr>
              <a:t>Zakon ne zahteva posebne oblike, </a:t>
            </a:r>
            <a:r>
              <a:rPr lang="sl-SI" dirty="0" smtClean="0">
                <a:solidFill>
                  <a:srgbClr val="FF0000"/>
                </a:solidFill>
              </a:rPr>
              <a:t>važna je soglasna izjava volj, ki je lahko: </a:t>
            </a:r>
            <a:endParaRPr lang="sl-SI" dirty="0">
              <a:solidFill>
                <a:srgbClr val="FF0000"/>
              </a:solidFill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0185535"/>
              </p:ext>
            </p:extLst>
          </p:nvPr>
        </p:nvGraphicFramePr>
        <p:xfrm>
          <a:off x="539552" y="2564904"/>
          <a:ext cx="7704856" cy="39604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01010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>
                <a:solidFill>
                  <a:srgbClr val="FF0000"/>
                </a:solidFill>
              </a:rPr>
              <a:t>Ničnost, izpodbojnost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sl-SI" dirty="0"/>
          </a:p>
          <a:p>
            <a:r>
              <a:rPr lang="sl-SI" dirty="0" smtClean="0"/>
              <a:t>Vsaka </a:t>
            </a:r>
            <a:r>
              <a:rPr lang="sl-SI" dirty="0"/>
              <a:t>sklenjena pogodba pa ni nujno tudi veljavna. Naša zakonodaja ureja dve različni obliki neveljavnosti pogodb, in sicer:</a:t>
            </a:r>
          </a:p>
          <a:p>
            <a:pPr marL="0" indent="0">
              <a:buNone/>
            </a:pPr>
            <a:r>
              <a:rPr lang="sl-SI" b="1" dirty="0" smtClean="0">
                <a:solidFill>
                  <a:srgbClr val="FF0000"/>
                </a:solidFill>
              </a:rPr>
              <a:t>ničnost </a:t>
            </a:r>
            <a:r>
              <a:rPr lang="sl-SI" b="1" dirty="0">
                <a:solidFill>
                  <a:srgbClr val="FF0000"/>
                </a:solidFill>
              </a:rPr>
              <a:t>(absolutna neveljavnost </a:t>
            </a:r>
            <a:r>
              <a:rPr lang="sl-SI" b="1" dirty="0" smtClean="0">
                <a:solidFill>
                  <a:srgbClr val="FF0000"/>
                </a:solidFill>
              </a:rPr>
              <a:t>pogodbe) in </a:t>
            </a:r>
            <a:r>
              <a:rPr lang="sl-SI" b="1" dirty="0">
                <a:solidFill>
                  <a:srgbClr val="00B050"/>
                </a:solidFill>
              </a:rPr>
              <a:t>izpodbojnost (relativna neveljavnost pogodbe).</a:t>
            </a:r>
          </a:p>
          <a:p>
            <a:endParaRPr lang="sl-SI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53775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sl-SI" dirty="0" smtClean="0">
                <a:solidFill>
                  <a:srgbClr val="FF0000"/>
                </a:solidFill>
              </a:rPr>
              <a:t>NIČNOST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5" name="Označba mesta vsebine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l-SI" dirty="0">
                <a:solidFill>
                  <a:srgbClr val="FF0000"/>
                </a:solidFill>
              </a:rPr>
              <a:t>Pogodba, ki je nična, je absolutno neveljavna od samega začetka. </a:t>
            </a:r>
            <a:r>
              <a:rPr lang="sl-SI" dirty="0"/>
              <a:t>Če je pogodba nična, tudi ne bo postala veljavna, če prepoved ali kakšen drug vzrok ničnosti pozneje preneha. </a:t>
            </a:r>
            <a:r>
              <a:rPr lang="sl-SI" b="1" dirty="0">
                <a:solidFill>
                  <a:srgbClr val="FF0000"/>
                </a:solidFill>
              </a:rPr>
              <a:t>Na ničnost pazi sodišče po uradni dolžnosti in se lahko nanjo sklicuje vsaka zainteresirana oseba. </a:t>
            </a:r>
            <a:r>
              <a:rPr lang="sl-SI" dirty="0"/>
              <a:t>Če se ugotovi ničnost pogodbe, mora vsaka pogodbena stranka vrniti drugi vse, kar je prejela na podlagi take </a:t>
            </a:r>
            <a:r>
              <a:rPr lang="sl-SI" dirty="0" smtClean="0"/>
              <a:t>pogodbe. </a:t>
            </a:r>
            <a:r>
              <a:rPr lang="sl-SI" dirty="0"/>
              <a:t>Če to ni mogoče, pa mora dati ustrezno denarno nadomestilo. </a:t>
            </a:r>
            <a:r>
              <a:rPr lang="sl-SI" dirty="0" smtClean="0"/>
              <a:t>Lahko Zahtevate  </a:t>
            </a:r>
            <a:r>
              <a:rPr lang="sl-SI" dirty="0"/>
              <a:t>tudi </a:t>
            </a:r>
            <a:r>
              <a:rPr lang="sl-SI" dirty="0" smtClean="0"/>
              <a:t>odškodnino. </a:t>
            </a:r>
            <a:r>
              <a:rPr lang="sl-SI" b="1" dirty="0" smtClean="0">
                <a:solidFill>
                  <a:srgbClr val="FF0000"/>
                </a:solidFill>
              </a:rPr>
              <a:t>Pravica </a:t>
            </a:r>
            <a:r>
              <a:rPr lang="sl-SI" b="1" dirty="0">
                <a:solidFill>
                  <a:srgbClr val="FF0000"/>
                </a:solidFill>
              </a:rPr>
              <a:t>do uveljavljanja ničnosti ne ugasne.</a:t>
            </a:r>
          </a:p>
        </p:txBody>
      </p:sp>
    </p:spTree>
    <p:extLst>
      <p:ext uri="{BB962C8B-B14F-4D97-AF65-F5344CB8AC3E}">
        <p14:creationId xmlns:p14="http://schemas.microsoft.com/office/powerpoint/2010/main" val="4204830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sl-SI" dirty="0"/>
              <a:t>Upoštevaje določbe Obligacijskega zakonika je vsaka </a:t>
            </a:r>
            <a:r>
              <a:rPr lang="sl-SI" dirty="0" smtClean="0"/>
              <a:t>pogodba </a:t>
            </a:r>
            <a:r>
              <a:rPr lang="sl-SI" dirty="0"/>
              <a:t>nična, </a:t>
            </a:r>
            <a:r>
              <a:rPr lang="sl-SI" b="1" dirty="0">
                <a:solidFill>
                  <a:srgbClr val="00B050"/>
                </a:solidFill>
              </a:rPr>
              <a:t>če nasprotuje ustavi, prisilnim predpisom ali moralnim </a:t>
            </a:r>
            <a:r>
              <a:rPr lang="sl-SI" b="1" dirty="0" smtClean="0">
                <a:solidFill>
                  <a:srgbClr val="00B050"/>
                </a:solidFill>
              </a:rPr>
              <a:t>načelom</a:t>
            </a:r>
            <a:r>
              <a:rPr lang="sl-SI" dirty="0" smtClean="0"/>
              <a:t>; </a:t>
            </a:r>
            <a:r>
              <a:rPr lang="sl-SI" b="1" dirty="0">
                <a:solidFill>
                  <a:srgbClr val="FF0000"/>
                </a:solidFill>
              </a:rPr>
              <a:t>pa tudi v primeru, če je predmet obveznosti nemogoč, nedopusten, nedoločen </a:t>
            </a:r>
            <a:r>
              <a:rPr lang="sl-SI" dirty="0">
                <a:solidFill>
                  <a:srgbClr val="FF0000"/>
                </a:solidFill>
              </a:rPr>
              <a:t>ali </a:t>
            </a:r>
            <a:r>
              <a:rPr lang="sl-SI" b="1" dirty="0" smtClean="0">
                <a:solidFill>
                  <a:srgbClr val="FF0000"/>
                </a:solidFill>
              </a:rPr>
              <a:t>nedoločljiv.</a:t>
            </a:r>
            <a:r>
              <a:rPr lang="sl-SI" dirty="0"/>
              <a:t> </a:t>
            </a:r>
            <a:r>
              <a:rPr lang="sl-SI" dirty="0" smtClean="0"/>
              <a:t>Pogodba, ki </a:t>
            </a:r>
            <a:r>
              <a:rPr lang="sl-SI" dirty="0"/>
              <a:t>je oderuška (lahko ostane v veljavi, če se zmanjša na pravičen znesek</a:t>
            </a:r>
            <a:r>
              <a:rPr lang="sl-SI" dirty="0" smtClean="0"/>
              <a:t>);ki </a:t>
            </a:r>
            <a:r>
              <a:rPr lang="sl-SI" dirty="0"/>
              <a:t>jo je sklenila poslovno popolnoma nesposobna oseba; </a:t>
            </a:r>
          </a:p>
        </p:txBody>
      </p:sp>
    </p:spTree>
    <p:extLst>
      <p:ext uri="{BB962C8B-B14F-4D97-AF65-F5344CB8AC3E}">
        <p14:creationId xmlns:p14="http://schemas.microsoft.com/office/powerpoint/2010/main" val="24021826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251520" y="836712"/>
            <a:ext cx="7992888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2800" b="1" dirty="0">
                <a:solidFill>
                  <a:srgbClr val="C00000"/>
                </a:solidFill>
              </a:rPr>
              <a:t>Obligacijsko pravo</a:t>
            </a:r>
            <a:r>
              <a:rPr lang="sl-SI" sz="2800" dirty="0">
                <a:solidFill>
                  <a:srgbClr val="C00000"/>
                </a:solidFill>
              </a:rPr>
              <a:t> oziroma obveznostno pravo je panoga </a:t>
            </a:r>
            <a:r>
              <a:rPr lang="sl-SI" sz="2800" dirty="0">
                <a:solidFill>
                  <a:srgbClr val="FFC000"/>
                </a:solidFill>
                <a:hlinkClick r:id="rId2" tooltip="Civilno pravo"/>
              </a:rPr>
              <a:t>civilnega prava</a:t>
            </a:r>
            <a:r>
              <a:rPr lang="sl-SI" sz="2800" dirty="0" smtClean="0">
                <a:solidFill>
                  <a:srgbClr val="C00000"/>
                </a:solidFill>
              </a:rPr>
              <a:t>, </a:t>
            </a:r>
            <a:r>
              <a:rPr lang="sl-SI" sz="2800" dirty="0">
                <a:solidFill>
                  <a:srgbClr val="C00000"/>
                </a:solidFill>
              </a:rPr>
              <a:t>ki ureja </a:t>
            </a:r>
            <a:r>
              <a:rPr lang="sl-SI" sz="2800" dirty="0">
                <a:solidFill>
                  <a:srgbClr val="C00000"/>
                </a:solidFill>
                <a:hlinkClick r:id="rId3" tooltip="Pravno razmerje (stran ne obstaja)"/>
              </a:rPr>
              <a:t>pravna razmerja</a:t>
            </a:r>
            <a:r>
              <a:rPr lang="sl-SI" sz="2800" dirty="0">
                <a:solidFill>
                  <a:srgbClr val="C00000"/>
                </a:solidFill>
              </a:rPr>
              <a:t>, </a:t>
            </a:r>
            <a:endParaRPr lang="sl-SI" sz="2800" dirty="0" smtClean="0">
              <a:solidFill>
                <a:srgbClr val="C00000"/>
              </a:solidFill>
            </a:endParaRPr>
          </a:p>
          <a:p>
            <a:r>
              <a:rPr lang="sl-SI" sz="2800" dirty="0" smtClean="0">
                <a:solidFill>
                  <a:srgbClr val="C00000"/>
                </a:solidFill>
              </a:rPr>
              <a:t>ki </a:t>
            </a:r>
            <a:r>
              <a:rPr lang="sl-SI" sz="2800" dirty="0">
                <a:solidFill>
                  <a:srgbClr val="C00000"/>
                </a:solidFill>
              </a:rPr>
              <a:t>kot posledico pomenijo obveznost za pravno ali fizično osebo. </a:t>
            </a:r>
            <a:endParaRPr lang="sl-SI" sz="2800" dirty="0" smtClean="0">
              <a:solidFill>
                <a:srgbClr val="C00000"/>
              </a:solidFill>
            </a:endParaRPr>
          </a:p>
          <a:p>
            <a:r>
              <a:rPr lang="sl-SI" sz="2800" dirty="0"/>
              <a:t>Obligacijsko razmerje je razmerje med dvema subjektoma (upnikom in dolžnikom). Ena stranka </a:t>
            </a:r>
            <a:r>
              <a:rPr lang="sl-SI" sz="2800" b="1" dirty="0" smtClean="0">
                <a:solidFill>
                  <a:srgbClr val="FFC000"/>
                </a:solidFill>
              </a:rPr>
              <a:t>upnik</a:t>
            </a:r>
            <a:r>
              <a:rPr lang="sl-SI" sz="2800" dirty="0" smtClean="0"/>
              <a:t> </a:t>
            </a:r>
            <a:r>
              <a:rPr lang="sl-SI" sz="2800" dirty="0"/>
              <a:t>je upravičena terjati od druge stranke </a:t>
            </a:r>
            <a:r>
              <a:rPr lang="sl-SI" sz="2800" dirty="0" smtClean="0"/>
              <a:t>to je </a:t>
            </a:r>
            <a:r>
              <a:rPr lang="sl-SI" sz="2800" b="1" dirty="0" smtClean="0">
                <a:solidFill>
                  <a:schemeClr val="accent4">
                    <a:lumMod val="75000"/>
                  </a:schemeClr>
                </a:solidFill>
              </a:rPr>
              <a:t>dolžnika</a:t>
            </a:r>
            <a:r>
              <a:rPr lang="sl-SI" sz="2800" dirty="0" smtClean="0"/>
              <a:t> </a:t>
            </a:r>
            <a:r>
              <a:rPr lang="sl-SI" sz="2800" dirty="0"/>
              <a:t>izpolnitev obveznosti, </a:t>
            </a:r>
            <a:r>
              <a:rPr lang="sl-SI" sz="2800" b="1" dirty="0">
                <a:solidFill>
                  <a:srgbClr val="FFC000"/>
                </a:solidFill>
              </a:rPr>
              <a:t>dolžnik</a:t>
            </a:r>
            <a:r>
              <a:rPr lang="sl-SI" sz="2800" dirty="0"/>
              <a:t> pa je dolžan opraviti izpolnitev. </a:t>
            </a:r>
            <a:r>
              <a:rPr lang="sl-SI" sz="2800" b="1" dirty="0" err="1">
                <a:solidFill>
                  <a:schemeClr val="accent1"/>
                </a:solidFill>
              </a:rPr>
              <a:t>Obligacisjko</a:t>
            </a:r>
            <a:r>
              <a:rPr lang="sl-SI" sz="2800" b="1" dirty="0">
                <a:solidFill>
                  <a:schemeClr val="accent1"/>
                </a:solidFill>
              </a:rPr>
              <a:t> razmerje učinkuje le med pogodbenimi strankami in ne proti tretjim</a:t>
            </a:r>
            <a:r>
              <a:rPr lang="sl-SI" sz="2800" dirty="0"/>
              <a:t>. </a:t>
            </a:r>
            <a:r>
              <a:rPr lang="sl-SI" sz="2800" dirty="0" smtClean="0"/>
              <a:t>Razen če je porok.</a:t>
            </a:r>
            <a:endParaRPr lang="sl-SI" sz="2800" dirty="0"/>
          </a:p>
        </p:txBody>
      </p:sp>
    </p:spTree>
    <p:extLst>
      <p:ext uri="{BB962C8B-B14F-4D97-AF65-F5344CB8AC3E}">
        <p14:creationId xmlns:p14="http://schemas.microsoft.com/office/powerpoint/2010/main" val="4180618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l-SI" dirty="0"/>
              <a:t>V nasprotju z nično pogodbo pa se lahko </a:t>
            </a:r>
            <a:r>
              <a:rPr lang="sl-SI" b="1" dirty="0">
                <a:solidFill>
                  <a:srgbClr val="FF0000"/>
                </a:solidFill>
              </a:rPr>
              <a:t>na izpodbojnost sklicuje le pogodbena stranka, v čigar interesu je določena izpodbojnost in njeni dediči.</a:t>
            </a:r>
            <a:r>
              <a:rPr lang="sl-SI" dirty="0"/>
              <a:t> Prav tako je omejen čas, v katerem pogodbenik lahko razveljavi pogodbo na podlagi izpodbojnosti, in </a:t>
            </a:r>
            <a:r>
              <a:rPr lang="sl-SI" b="1" dirty="0">
                <a:solidFill>
                  <a:schemeClr val="accent3"/>
                </a:solidFill>
              </a:rPr>
              <a:t>sicer v enem letu odkar je izvedel za razlog izpodbojnosti </a:t>
            </a:r>
            <a:r>
              <a:rPr lang="sl-SI" dirty="0"/>
              <a:t>oziroma najkasneje v </a:t>
            </a:r>
            <a:r>
              <a:rPr lang="sl-SI" b="1" dirty="0">
                <a:solidFill>
                  <a:schemeClr val="accent4"/>
                </a:solidFill>
              </a:rPr>
              <a:t>treh letih od sklenitve </a:t>
            </a:r>
            <a:r>
              <a:rPr lang="sl-SI" b="1" dirty="0" smtClean="0">
                <a:solidFill>
                  <a:schemeClr val="accent4"/>
                </a:solidFill>
              </a:rPr>
              <a:t>pogodbe ( ti lahko izveš za izpodbojnost kasneje, zato je </a:t>
            </a:r>
            <a:r>
              <a:rPr lang="sl-SI" b="1" dirty="0" err="1" smtClean="0">
                <a:solidFill>
                  <a:schemeClr val="accent4"/>
                </a:solidFill>
              </a:rPr>
              <a:t>max</a:t>
            </a:r>
            <a:r>
              <a:rPr lang="sl-SI" b="1" dirty="0" smtClean="0">
                <a:solidFill>
                  <a:schemeClr val="accent4"/>
                </a:solidFill>
              </a:rPr>
              <a:t> 3. leta) .</a:t>
            </a:r>
            <a:endParaRPr lang="sl-SI" b="1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006034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Izpodbojnost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>
            <a:normAutofit fontScale="92500" lnSpcReduction="20000"/>
          </a:bodyPr>
          <a:lstStyle/>
          <a:p>
            <a:r>
              <a:rPr lang="sl-SI" dirty="0"/>
              <a:t>Če je pogodba izpodbojna, lahko pogodbena stranka zahteva, da se razveljavi. </a:t>
            </a:r>
            <a:r>
              <a:rPr lang="sl-SI" b="1" dirty="0">
                <a:solidFill>
                  <a:srgbClr val="FF0000"/>
                </a:solidFill>
              </a:rPr>
              <a:t>Razveljavitev pogodbe lahko zahteva samo stranka, v katere interesu je določena izpodbojnost. Takšna pogodba bo torej veljavna tako dolgo, dokler se ne razveljavi.</a:t>
            </a:r>
            <a:r>
              <a:rPr lang="sl-SI" dirty="0"/>
              <a:t> </a:t>
            </a:r>
            <a:r>
              <a:rPr lang="sl-SI" b="1" dirty="0">
                <a:solidFill>
                  <a:srgbClr val="00B050"/>
                </a:solidFill>
              </a:rPr>
              <a:t>Zainteresirana stranka se mora na izpodbojnost pogodbe posebej sklicevati, saj sodišče razlogov izpodbojnosti ne bo upoštevalo po uradni dolžnosti.</a:t>
            </a:r>
            <a:r>
              <a:rPr lang="sl-SI" dirty="0"/>
              <a:t> Če je bilo na podlagi izpodbojne pogodbe, ki je bila razveljavljena, kaj izpolnjeno, je treba to vrniti. Če to ni mogoče, pa je treba dati ustrezno denarno nadomestilo. </a:t>
            </a:r>
          </a:p>
        </p:txBody>
      </p:sp>
    </p:spTree>
    <p:extLst>
      <p:ext uri="{BB962C8B-B14F-4D97-AF65-F5344CB8AC3E}">
        <p14:creationId xmlns:p14="http://schemas.microsoft.com/office/powerpoint/2010/main" val="182323480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b="1" dirty="0">
                <a:solidFill>
                  <a:schemeClr val="accent4"/>
                </a:solidFill>
              </a:rPr>
              <a:t>Razlogi za izpodbojnost pogodbe so:</a:t>
            </a:r>
            <a:br>
              <a:rPr lang="sl-SI" b="1" dirty="0">
                <a:solidFill>
                  <a:schemeClr val="accent4"/>
                </a:solidFill>
              </a:rPr>
            </a:br>
            <a:endParaRPr lang="sl-SI" dirty="0">
              <a:solidFill>
                <a:schemeClr val="accent4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dirty="0" smtClean="0"/>
              <a:t>pogodbo </a:t>
            </a:r>
            <a:r>
              <a:rPr lang="sl-SI" dirty="0"/>
              <a:t>je sklenila poslovno omejeno sposobna stranka;</a:t>
            </a:r>
          </a:p>
          <a:p>
            <a:r>
              <a:rPr lang="sl-SI" dirty="0"/>
              <a:t>pri sklenitvi so obstajale napake volje (npr. grožnja, zmota itd.);</a:t>
            </a:r>
          </a:p>
          <a:p>
            <a:r>
              <a:rPr lang="sl-SI" dirty="0" smtClean="0"/>
              <a:t>če </a:t>
            </a:r>
            <a:r>
              <a:rPr lang="sl-SI" dirty="0"/>
              <a:t>gre za čezmerno prikrajšanje.</a:t>
            </a:r>
          </a:p>
          <a:p>
            <a:r>
              <a:rPr lang="sl-SI" b="1" dirty="0">
                <a:solidFill>
                  <a:schemeClr val="accent2"/>
                </a:solidFill>
              </a:rPr>
              <a:t>Pravne posledice izpodbojnosti</a:t>
            </a:r>
            <a:r>
              <a:rPr lang="sl-SI" b="1" dirty="0"/>
              <a:t>:</a:t>
            </a:r>
          </a:p>
          <a:p>
            <a:r>
              <a:rPr lang="sl-SI" dirty="0"/>
              <a:t>vrnitveni zahtevek;</a:t>
            </a:r>
          </a:p>
          <a:p>
            <a:r>
              <a:rPr lang="sl-SI" dirty="0"/>
              <a:t>odškodninska odgovornost.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57544525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Vaja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sl-SI" b="1" dirty="0"/>
              <a:t> </a:t>
            </a:r>
            <a:endParaRPr lang="sl-SI" dirty="0"/>
          </a:p>
          <a:p>
            <a:pPr lvl="0"/>
            <a:r>
              <a:rPr lang="sl-SI" b="1" dirty="0" smtClean="0">
                <a:solidFill>
                  <a:schemeClr val="accent1"/>
                </a:solidFill>
              </a:rPr>
              <a:t>Kateri </a:t>
            </a:r>
            <a:r>
              <a:rPr lang="sl-SI" b="1" dirty="0">
                <a:solidFill>
                  <a:schemeClr val="accent1"/>
                </a:solidFill>
              </a:rPr>
              <a:t>zakoni bi veljali v naslednjih primerih?</a:t>
            </a:r>
            <a:endParaRPr lang="sl-SI" sz="2000" b="1" dirty="0">
              <a:solidFill>
                <a:schemeClr val="accent1"/>
              </a:solidFill>
            </a:endParaRPr>
          </a:p>
          <a:p>
            <a:pPr lvl="1"/>
            <a:r>
              <a:rPr lang="sl-SI" dirty="0"/>
              <a:t>Avtomehanik Lojze, je  za svojo delavnico kupil pri dobavitelju orodja novo orodje.</a:t>
            </a:r>
            <a:endParaRPr lang="sl-SI" sz="1800" dirty="0"/>
          </a:p>
          <a:p>
            <a:pPr lvl="1"/>
            <a:r>
              <a:rPr lang="sl-SI" dirty="0"/>
              <a:t>Avtomehanik Lojze, je kupil novo orodje, ki ga bo potreboval v zasebne namene.</a:t>
            </a:r>
            <a:endParaRPr lang="sl-SI" sz="1800" dirty="0"/>
          </a:p>
          <a:p>
            <a:pPr lvl="1"/>
            <a:r>
              <a:rPr lang="sl-SI" dirty="0"/>
              <a:t>Sosed Tine je od soseda Janeza kupil  avtomobil.</a:t>
            </a:r>
            <a:endParaRPr lang="sl-SI" sz="1800" dirty="0"/>
          </a:p>
          <a:p>
            <a:pPr marL="0" indent="0">
              <a:buNone/>
            </a:pPr>
            <a:r>
              <a:rPr lang="sl-SI" dirty="0" smtClean="0"/>
              <a:t>    </a:t>
            </a:r>
            <a:endParaRPr lang="sl-SI" sz="2000" dirty="0"/>
          </a:p>
          <a:p>
            <a:pPr lvl="0"/>
            <a:r>
              <a:rPr lang="sl-SI" b="1" dirty="0">
                <a:solidFill>
                  <a:schemeClr val="accent1"/>
                </a:solidFill>
              </a:rPr>
              <a:t>Ali je prodajna pogodba nastala?</a:t>
            </a:r>
            <a:endParaRPr lang="sl-SI" sz="2000" b="1" dirty="0">
              <a:solidFill>
                <a:schemeClr val="accent1"/>
              </a:solidFill>
            </a:endParaRPr>
          </a:p>
          <a:p>
            <a:pPr lvl="1"/>
            <a:r>
              <a:rPr lang="sl-SI" dirty="0"/>
              <a:t>Naročili ste 10 kg rjave barve. Dobavitelj vam je dobavil 10 kg črne barve. </a:t>
            </a:r>
            <a:endParaRPr lang="sl-SI" sz="1800" dirty="0"/>
          </a:p>
          <a:p>
            <a:pPr lvl="1"/>
            <a:r>
              <a:rPr lang="sl-SI" dirty="0"/>
              <a:t>Mojca, ki je ravnokar dopolnila 14 let je v trgovini naročila novo sobo in podpisala pogodbo.</a:t>
            </a:r>
            <a:endParaRPr lang="sl-SI" sz="1800" dirty="0"/>
          </a:p>
          <a:p>
            <a:pPr lvl="1"/>
            <a:r>
              <a:rPr lang="sl-SI" dirty="0"/>
              <a:t>Sosed je od prijatelj kupil ukradeno jakno.</a:t>
            </a:r>
            <a:endParaRPr lang="sl-SI" sz="1800" dirty="0"/>
          </a:p>
          <a:p>
            <a:endParaRPr lang="sl-SI" sz="2000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98069611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Odgovori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b="1" dirty="0"/>
              <a:t>1. a) ZOR, zakon o trgovini in uzance; b) ZOR, zakon o varstvu potrošnikov; c) ZOR</a:t>
            </a:r>
            <a:endParaRPr lang="sl-SI" dirty="0"/>
          </a:p>
          <a:p>
            <a:r>
              <a:rPr lang="sl-SI" b="1" dirty="0"/>
              <a:t>2. a) Ne, saj ni prišlo do soglasne izjave volje; b) Ne, saj Mojca nima še popolne poslovne sposobnosti; c) Ne, saj je dejanje v nasprotju z zakonom- ni dopustno. 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9871921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>
                <a:solidFill>
                  <a:schemeClr val="accent2"/>
                </a:solidFill>
              </a:rPr>
              <a:t>Utrditev obveznosti</a:t>
            </a:r>
            <a:endParaRPr lang="sl-SI" dirty="0">
              <a:solidFill>
                <a:schemeClr val="accent2"/>
              </a:solidFill>
            </a:endParaRPr>
          </a:p>
        </p:txBody>
      </p:sp>
      <p:graphicFrame>
        <p:nvGraphicFramePr>
          <p:cNvPr id="4" name="Označba mesta vsebin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76112970"/>
              </p:ext>
            </p:extLst>
          </p:nvPr>
        </p:nvGraphicFramePr>
        <p:xfrm>
          <a:off x="457200" y="1600200"/>
          <a:ext cx="8229600" cy="42770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49575815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85868445"/>
                    </a:ext>
                  </a:extLst>
                </a:gridCol>
              </a:tblGrid>
              <a:tr h="1144185">
                <a:tc>
                  <a:txBody>
                    <a:bodyPr/>
                    <a:lstStyle/>
                    <a:p>
                      <a:r>
                        <a:rPr lang="sl-SI" b="1" dirty="0" smtClean="0">
                          <a:solidFill>
                            <a:schemeClr val="tx1"/>
                          </a:solidFill>
                        </a:rPr>
                        <a:t>poroštvo</a:t>
                      </a:r>
                      <a:endParaRPr lang="sl-SI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 smtClean="0"/>
                        <a:t>Zastava ( upnik lahko razpolaga s stvarjo, jo hrani)</a:t>
                      </a:r>
                      <a:endParaRPr lang="sl-SI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7631263"/>
                  </a:ext>
                </a:extLst>
              </a:tr>
              <a:tr h="1144185">
                <a:tc>
                  <a:txBody>
                    <a:bodyPr/>
                    <a:lstStyle/>
                    <a:p>
                      <a:r>
                        <a:rPr lang="sl-SI" b="1" dirty="0" smtClean="0"/>
                        <a:t>Varščina (kavcija)</a:t>
                      </a:r>
                      <a:endParaRPr lang="sl-SI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b="1" dirty="0" err="1" smtClean="0"/>
                        <a:t>Pridržna</a:t>
                      </a:r>
                      <a:r>
                        <a:rPr lang="sl-SI" b="1" baseline="0" dirty="0" smtClean="0"/>
                        <a:t> pravica (hotel pridrži stvari hosta, dokler mu ne plača)</a:t>
                      </a:r>
                      <a:endParaRPr lang="sl-SI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1020680"/>
                  </a:ext>
                </a:extLst>
              </a:tr>
              <a:tr h="662901">
                <a:tc>
                  <a:txBody>
                    <a:bodyPr/>
                    <a:lstStyle/>
                    <a:p>
                      <a:r>
                        <a:rPr lang="sl-SI" b="1" dirty="0" smtClean="0"/>
                        <a:t>Odstopnina ali skesnina</a:t>
                      </a:r>
                      <a:endParaRPr lang="sl-SI" b="1" dirty="0"/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 smtClean="0"/>
                        <a:t>Pridržek</a:t>
                      </a:r>
                      <a:r>
                        <a:rPr lang="sl-SI" b="1" baseline="0" dirty="0" smtClean="0"/>
                        <a:t> lastninske pravice (leasing)</a:t>
                      </a:r>
                      <a:endParaRPr lang="sl-SI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3683136"/>
                  </a:ext>
                </a:extLst>
              </a:tr>
              <a:tr h="662901">
                <a:tc>
                  <a:txBody>
                    <a:bodyPr/>
                    <a:lstStyle/>
                    <a:p>
                      <a:r>
                        <a:rPr lang="sl-SI" b="1" dirty="0" smtClean="0"/>
                        <a:t>ara</a:t>
                      </a:r>
                      <a:endParaRPr lang="sl-SI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b="1" dirty="0" smtClean="0"/>
                        <a:t>avans</a:t>
                      </a:r>
                      <a:endParaRPr lang="sl-SI" b="1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6114380"/>
                  </a:ext>
                </a:extLst>
              </a:tr>
              <a:tr h="662901">
                <a:tc>
                  <a:txBody>
                    <a:bodyPr/>
                    <a:lstStyle/>
                    <a:p>
                      <a:r>
                        <a:rPr lang="sl-SI" b="1" dirty="0" smtClean="0"/>
                        <a:t>penali</a:t>
                      </a:r>
                      <a:endParaRPr lang="sl-SI" b="1" dirty="0"/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 smtClean="0"/>
                        <a:t>Odškodninska obveznost</a:t>
                      </a:r>
                      <a:endParaRPr lang="sl-SI" b="1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44685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5877407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>
                <a:solidFill>
                  <a:schemeClr val="accent2"/>
                </a:solidFill>
              </a:rPr>
              <a:t>Opis obveznosti</a:t>
            </a:r>
            <a:endParaRPr lang="sl-SI" dirty="0">
              <a:solidFill>
                <a:schemeClr val="accent2"/>
              </a:solidFill>
            </a:endParaRPr>
          </a:p>
        </p:txBody>
      </p:sp>
      <p:graphicFrame>
        <p:nvGraphicFramePr>
          <p:cNvPr id="4" name="Označba mesta vsebin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64868"/>
              </p:ext>
            </p:extLst>
          </p:nvPr>
        </p:nvGraphicFramePr>
        <p:xfrm>
          <a:off x="457200" y="1600200"/>
          <a:ext cx="8229600" cy="48246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49575815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85868445"/>
                    </a:ext>
                  </a:extLst>
                </a:gridCol>
              </a:tblGrid>
              <a:tr h="1144185">
                <a:tc>
                  <a:txBody>
                    <a:bodyPr/>
                    <a:lstStyle/>
                    <a:p>
                      <a:r>
                        <a:rPr lang="sl-SI" b="1" dirty="0" smtClean="0">
                          <a:solidFill>
                            <a:schemeClr val="tx1"/>
                          </a:solidFill>
                        </a:rPr>
                        <a:t>Poroštvo-porok se zaveže, da bo izpolnil obveznost do dolžnika. Ločimo subsidiarno</a:t>
                      </a:r>
                      <a:r>
                        <a:rPr lang="sl-SI" b="1" baseline="0" dirty="0" smtClean="0">
                          <a:solidFill>
                            <a:schemeClr val="tx1"/>
                          </a:solidFill>
                        </a:rPr>
                        <a:t> ( če dolžnik ne plača, se zahteva od upnika) in solidarno</a:t>
                      </a:r>
                      <a:endParaRPr lang="sl-SI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 smtClean="0"/>
                        <a:t>Zastava ( upnik lahko razpolaga s stvarjo, jo hrani)- stvarna pravica do tuje stvari. To stvar ima zastavni upnik, stvar pa je last dolžnika.</a:t>
                      </a:r>
                      <a:endParaRPr lang="sl-SI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7631263"/>
                  </a:ext>
                </a:extLst>
              </a:tr>
              <a:tr h="1144185">
                <a:tc>
                  <a:txBody>
                    <a:bodyPr/>
                    <a:lstStyle/>
                    <a:p>
                      <a:r>
                        <a:rPr lang="sl-SI" b="1" dirty="0" smtClean="0"/>
                        <a:t>Varščina (kavcija)- udeležba na javnih dražbah, za vračilo embalaže, za morje</a:t>
                      </a:r>
                      <a:endParaRPr lang="sl-SI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b="1" dirty="0" err="1" smtClean="0"/>
                        <a:t>Pridržna</a:t>
                      </a:r>
                      <a:r>
                        <a:rPr lang="sl-SI" b="1" baseline="0" dirty="0" smtClean="0"/>
                        <a:t> pravica (hotel pridrži stvari gosta, dokler mu ne plača)</a:t>
                      </a:r>
                      <a:endParaRPr lang="sl-SI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1020680"/>
                  </a:ext>
                </a:extLst>
              </a:tr>
              <a:tr h="662901">
                <a:tc>
                  <a:txBody>
                    <a:bodyPr/>
                    <a:lstStyle/>
                    <a:p>
                      <a:r>
                        <a:rPr lang="sl-SI" b="1" dirty="0" smtClean="0"/>
                        <a:t>Odstopnina ali skesnina- če plačamo </a:t>
                      </a:r>
                      <a:r>
                        <a:rPr lang="sl-SI" b="1" dirty="0" smtClean="0">
                          <a:solidFill>
                            <a:srgbClr val="FF0000"/>
                          </a:solidFill>
                        </a:rPr>
                        <a:t>odstopnino lahko ena ali druga stranka odstopi od pogodbe</a:t>
                      </a:r>
                      <a:endParaRPr lang="sl-SI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 smtClean="0"/>
                        <a:t>Pridržek</a:t>
                      </a:r>
                      <a:r>
                        <a:rPr lang="sl-SI" b="1" baseline="0" dirty="0" smtClean="0"/>
                        <a:t> lastninske pravice (leasing)-prodajalec si pridrži lastninsko pravico do stvari, dokler kupec ne plača vse v celoti.</a:t>
                      </a:r>
                      <a:endParaRPr lang="sl-SI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3683136"/>
                  </a:ext>
                </a:extLst>
              </a:tr>
              <a:tr h="662901">
                <a:tc>
                  <a:txBody>
                    <a:bodyPr/>
                    <a:lstStyle/>
                    <a:p>
                      <a:r>
                        <a:rPr lang="sl-SI" b="1" dirty="0" smtClean="0"/>
                        <a:t>Ara- pri izpolnitvi se všteje v ceno, plačamo toliko manj</a:t>
                      </a:r>
                      <a:endParaRPr lang="sl-SI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b="1" dirty="0" smtClean="0"/>
                        <a:t>Avans -pri izpolnitvi se všteje v ceno, plačamo toliko manj</a:t>
                      </a:r>
                      <a:endParaRPr lang="sl-SI" b="1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6114380"/>
                  </a:ext>
                </a:extLst>
              </a:tr>
              <a:tr h="662901">
                <a:tc>
                  <a:txBody>
                    <a:bodyPr/>
                    <a:lstStyle/>
                    <a:p>
                      <a:r>
                        <a:rPr lang="sl-SI" b="1" dirty="0" smtClean="0"/>
                        <a:t>Penali- plačamo kazen za zamudo pri izpolnitvi, pogodbo pa moramo kljub vsemu izpolnit</a:t>
                      </a:r>
                      <a:endParaRPr lang="sl-SI" b="1" dirty="0"/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b="1" dirty="0" smtClean="0"/>
                        <a:t>Odškodninska obveznost(subjektivna in objektivna odgovornost)</a:t>
                      </a:r>
                      <a:endParaRPr lang="sl-SI" b="1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44685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6668745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 dirty="0"/>
          </a:p>
        </p:txBody>
      </p:sp>
      <p:graphicFrame>
        <p:nvGraphicFramePr>
          <p:cNvPr id="4" name="Označba mesta vsebin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66074928"/>
              </p:ext>
            </p:extLst>
          </p:nvPr>
        </p:nvGraphicFramePr>
        <p:xfrm>
          <a:off x="457200" y="1600200"/>
          <a:ext cx="8229600" cy="27736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3678367731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6839541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l-SI" sz="2000" b="1" dirty="0" smtClean="0">
                          <a:solidFill>
                            <a:srgbClr val="FF0000"/>
                          </a:solidFill>
                        </a:rPr>
                        <a:t>Subjektivna</a:t>
                      </a:r>
                      <a:r>
                        <a:rPr lang="sl-SI" sz="2000" b="1" baseline="0" dirty="0" smtClean="0">
                          <a:solidFill>
                            <a:srgbClr val="FF0000"/>
                          </a:solidFill>
                        </a:rPr>
                        <a:t> odgovornost</a:t>
                      </a:r>
                      <a:endParaRPr lang="sl-SI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000" b="1" dirty="0" smtClean="0">
                          <a:solidFill>
                            <a:srgbClr val="0070C0"/>
                          </a:solidFill>
                        </a:rPr>
                        <a:t>Objektivna odgovornost</a:t>
                      </a:r>
                      <a:endParaRPr lang="sl-SI" sz="20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707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 smtClean="0"/>
                        <a:t>Temelji na </a:t>
                      </a:r>
                      <a:r>
                        <a:rPr lang="sl-SI" dirty="0" err="1" smtClean="0"/>
                        <a:t>krvidi</a:t>
                      </a:r>
                      <a:r>
                        <a:rPr lang="sl-SI" dirty="0" smtClean="0"/>
                        <a:t> </a:t>
                      </a:r>
                      <a:r>
                        <a:rPr lang="sl-SI" dirty="0" err="1" smtClean="0"/>
                        <a:t>oškodovalca</a:t>
                      </a:r>
                      <a:r>
                        <a:rPr lang="sl-SI" baseline="0" dirty="0" smtClean="0"/>
                        <a:t> in njegovi prištevnosti. Namerno smo naredili škodo.</a:t>
                      </a:r>
                    </a:p>
                    <a:p>
                      <a:endParaRPr lang="sl-SI" baseline="0" dirty="0" smtClean="0"/>
                    </a:p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Fizična ali pravna oseba je vedno odgovorna za škodo, ne glede na krivdo.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39239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 smtClean="0"/>
                        <a:t>Žogo</a:t>
                      </a:r>
                      <a:r>
                        <a:rPr lang="sl-SI" baseline="0" dirty="0" smtClean="0"/>
                        <a:t> smo brcali v okno sosedove hiše in ga razbili. Vozili smo prehitro in se zabili.</a:t>
                      </a:r>
                    </a:p>
                    <a:p>
                      <a:endParaRPr lang="sl-SI" baseline="0" dirty="0" smtClean="0"/>
                    </a:p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Zlom noge na spolzkih tleh v bazenu, odstopim je minister za promet, ko</a:t>
                      </a:r>
                      <a:r>
                        <a:rPr lang="sl-SI" baseline="0" dirty="0" smtClean="0"/>
                        <a:t> se je zrušil most….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46152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72399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>
                <a:solidFill>
                  <a:srgbClr val="FF0000"/>
                </a:solidFill>
              </a:rPr>
              <a:t>Prenehanje obligacijskega razmerja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>
                <a:solidFill>
                  <a:srgbClr val="7030A0"/>
                </a:solidFill>
              </a:rPr>
              <a:t>Najpogosteje ko izpolnimo prodajno pogodbo, se pravi ob </a:t>
            </a:r>
            <a:r>
              <a:rPr lang="sl-SI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(b</a:t>
            </a:r>
            <a:r>
              <a:rPr lang="sl-SI" dirty="0" smtClean="0"/>
              <a:t>lago plačamo, prevzamemo, upnik nam da račun.</a:t>
            </a:r>
          </a:p>
          <a:p>
            <a:r>
              <a:rPr lang="sl-SI" dirty="0" smtClean="0">
                <a:solidFill>
                  <a:srgbClr val="00B050"/>
                </a:solidFill>
              </a:rPr>
              <a:t>Moramo pa se držati rokov za izpolnitev!!!!!!!</a:t>
            </a:r>
          </a:p>
          <a:p>
            <a:r>
              <a:rPr lang="sl-SI" dirty="0" smtClean="0">
                <a:solidFill>
                  <a:srgbClr val="FF0000"/>
                </a:solidFill>
              </a:rPr>
              <a:t>Npr. rok plačila 30 dni od dobave. Prodajalec dobavi 29.9., se pravi rok začne teči 30.9. in se izteče 29.10.</a:t>
            </a:r>
            <a:endParaRPr lang="sl-SI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965232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l-SI" dirty="0" smtClean="0"/>
              <a:t>Ali rok v mesecih, tednih, letih- tu konča tistega dne, ki se po imenu in številki ujema z dnem nastanka dogodka, od katerega začne teč, če pa tega dneva  ni, pa zadnji dan tega meseca.</a:t>
            </a:r>
          </a:p>
          <a:p>
            <a:r>
              <a:rPr lang="sl-SI" dirty="0" smtClean="0"/>
              <a:t>Rok 1 mesec ( imej iste številke, če so lahko), ki začne teči </a:t>
            </a:r>
            <a:r>
              <a:rPr lang="sl-SI" dirty="0" smtClean="0">
                <a:solidFill>
                  <a:srgbClr val="FF0000"/>
                </a:solidFill>
              </a:rPr>
              <a:t>2.4</a:t>
            </a:r>
            <a:r>
              <a:rPr lang="sl-SI" dirty="0" smtClean="0"/>
              <a:t>. ( se pravi smo podpisali pogodbo 1.4.) konča oziroma se izteče </a:t>
            </a:r>
            <a:r>
              <a:rPr lang="sl-SI" dirty="0" smtClean="0">
                <a:solidFill>
                  <a:srgbClr val="FF0000"/>
                </a:solidFill>
              </a:rPr>
              <a:t>2.5</a:t>
            </a:r>
            <a:r>
              <a:rPr lang="sl-SI" dirty="0" smtClean="0"/>
              <a:t>., rok </a:t>
            </a:r>
            <a:r>
              <a:rPr lang="sl-SI" dirty="0" smtClean="0">
                <a:solidFill>
                  <a:srgbClr val="FF0000"/>
                </a:solidFill>
              </a:rPr>
              <a:t>31.8</a:t>
            </a:r>
            <a:r>
              <a:rPr lang="sl-SI" dirty="0" smtClean="0"/>
              <a:t>. se izteče </a:t>
            </a:r>
            <a:r>
              <a:rPr lang="sl-SI" dirty="0" smtClean="0">
                <a:solidFill>
                  <a:srgbClr val="FF0000"/>
                </a:solidFill>
              </a:rPr>
              <a:t>30.9</a:t>
            </a:r>
            <a:r>
              <a:rPr lang="sl-SI" dirty="0" smtClean="0"/>
              <a:t>, ker 31.9. ni.</a:t>
            </a:r>
          </a:p>
          <a:p>
            <a:r>
              <a:rPr lang="sl-SI" dirty="0" smtClean="0"/>
              <a:t>Rok 3 leta pa 8.10.2017 -8.10.2020</a:t>
            </a:r>
          </a:p>
          <a:p>
            <a:r>
              <a:rPr lang="sl-SI" dirty="0" smtClean="0"/>
              <a:t>Če pa so prazniki se dnevi ne štejejo-1.4.-3.5. saj sta 1. in 2 maj praznika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9167298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/>
          <p:cNvPicPr>
            <a:picLocks noChangeAspect="1"/>
          </p:cNvPicPr>
          <p:nvPr/>
        </p:nvPicPr>
        <p:blipFill rotWithShape="1">
          <a:blip r:embed="rId2"/>
          <a:srcRect t="25758"/>
          <a:stretch/>
        </p:blipFill>
        <p:spPr>
          <a:xfrm>
            <a:off x="683568" y="2060848"/>
            <a:ext cx="6842324" cy="3328396"/>
          </a:xfrm>
          <a:prstGeom prst="rect">
            <a:avLst/>
          </a:prstGeom>
        </p:spPr>
      </p:pic>
      <p:sp>
        <p:nvSpPr>
          <p:cNvPr id="3" name="PoljeZBesedilom 2"/>
          <p:cNvSpPr txBox="1"/>
          <p:nvPr/>
        </p:nvSpPr>
        <p:spPr>
          <a:xfrm>
            <a:off x="1115616" y="1052736"/>
            <a:ext cx="53285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dirty="0" smtClean="0">
                <a:solidFill>
                  <a:srgbClr val="FF0000"/>
                </a:solidFill>
              </a:rPr>
              <a:t>KAKO NASTANE PRODAJNA POGODBA?</a:t>
            </a:r>
            <a:endParaRPr lang="sl-SI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4589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>
                <a:solidFill>
                  <a:schemeClr val="accent2"/>
                </a:solidFill>
              </a:rPr>
              <a:t>Ostali načini izpolnitve</a:t>
            </a:r>
            <a:endParaRPr lang="sl-SI" dirty="0">
              <a:solidFill>
                <a:schemeClr val="accent2"/>
              </a:solidFill>
            </a:endParaRPr>
          </a:p>
        </p:txBody>
      </p:sp>
      <p:graphicFrame>
        <p:nvGraphicFramePr>
          <p:cNvPr id="4" name="Označba mesta vsebin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1833327"/>
              </p:ext>
            </p:extLst>
          </p:nvPr>
        </p:nvGraphicFramePr>
        <p:xfrm>
          <a:off x="457200" y="1600200"/>
          <a:ext cx="8229600" cy="2962032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229600">
                  <a:extLst>
                    <a:ext uri="{9D8B030D-6E8A-4147-A177-3AD203B41FA5}">
                      <a16:colId xmlns:a16="http://schemas.microsoft.com/office/drawing/2014/main" val="19182802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l-SI" b="1" dirty="0" smtClean="0">
                          <a:solidFill>
                            <a:srgbClr val="0070C0"/>
                          </a:solidFill>
                        </a:rPr>
                        <a:t>Pobotanje –</a:t>
                      </a:r>
                      <a:r>
                        <a:rPr lang="sl-SI" b="1" dirty="0" err="1" smtClean="0">
                          <a:solidFill>
                            <a:srgbClr val="0070C0"/>
                          </a:solidFill>
                        </a:rPr>
                        <a:t>kompenazcija</a:t>
                      </a:r>
                      <a:r>
                        <a:rPr lang="sl-SI" b="1" dirty="0" smtClean="0">
                          <a:solidFill>
                            <a:srgbClr val="0070C0"/>
                          </a:solidFill>
                        </a:rPr>
                        <a:t> podjetja A dolguje</a:t>
                      </a:r>
                      <a:r>
                        <a:rPr lang="sl-SI" b="1" baseline="0" dirty="0" smtClean="0">
                          <a:solidFill>
                            <a:srgbClr val="0070C0"/>
                          </a:solidFill>
                        </a:rPr>
                        <a:t> 1000 EUR podjetju B , podjetja B dolguje 800 EUR podjetju A, se pravi 800 EUR </a:t>
                      </a:r>
                      <a:r>
                        <a:rPr lang="sl-SI" b="1" baseline="0" dirty="0" err="1" smtClean="0">
                          <a:solidFill>
                            <a:srgbClr val="0070C0"/>
                          </a:solidFill>
                        </a:rPr>
                        <a:t>kompenzirasta</a:t>
                      </a:r>
                      <a:r>
                        <a:rPr lang="sl-SI" b="1" baseline="0" dirty="0" smtClean="0">
                          <a:solidFill>
                            <a:srgbClr val="0070C0"/>
                          </a:solidFill>
                        </a:rPr>
                        <a:t> in B plača A še 200 EUR.</a:t>
                      </a:r>
                      <a:endParaRPr lang="sl-SI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3598566"/>
                  </a:ext>
                </a:extLst>
              </a:tr>
              <a:tr h="396632">
                <a:tc>
                  <a:txBody>
                    <a:bodyPr/>
                    <a:lstStyle/>
                    <a:p>
                      <a:r>
                        <a:rPr lang="sl-SI" b="1" dirty="0" smtClean="0">
                          <a:solidFill>
                            <a:srgbClr val="0070C0"/>
                          </a:solidFill>
                        </a:rPr>
                        <a:t>Odpust dolga – odpišejo ti dolg, ne rabiš plačat ali dostavit…..</a:t>
                      </a:r>
                      <a:endParaRPr lang="sl-SI" b="1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64837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b="1" dirty="0" smtClean="0">
                          <a:solidFill>
                            <a:srgbClr val="0070C0"/>
                          </a:solidFill>
                        </a:rPr>
                        <a:t>Prenovitev ali inovacija – stara obveznost preneha, saj se dogovorimo za novo-spremenjeno. Najprej podpišete pogodbo za dobavo avto A in popoldan pokličete, da bi raje spremenili in kupili ta dražji model B</a:t>
                      </a:r>
                      <a:endParaRPr lang="sl-SI" b="1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53789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b="1" dirty="0" smtClean="0">
                          <a:solidFill>
                            <a:srgbClr val="0070C0"/>
                          </a:solidFill>
                        </a:rPr>
                        <a:t>Nezmožnost izpolnitve- hiša,</a:t>
                      </a:r>
                      <a:r>
                        <a:rPr lang="sl-SI" b="1" baseline="0" dirty="0" smtClean="0">
                          <a:solidFill>
                            <a:srgbClr val="0070C0"/>
                          </a:solidFill>
                        </a:rPr>
                        <a:t> ki smo jo hoteli prodati je zgorela</a:t>
                      </a:r>
                      <a:endParaRPr lang="sl-SI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9419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b="1" dirty="0" smtClean="0">
                          <a:solidFill>
                            <a:srgbClr val="0070C0"/>
                          </a:solidFill>
                        </a:rPr>
                        <a:t>Zastaranje- po preteku nekega časa, ne moreš več zahtevati izpolnitve</a:t>
                      </a:r>
                      <a:r>
                        <a:rPr lang="sl-SI" b="1" baseline="0" dirty="0" smtClean="0">
                          <a:solidFill>
                            <a:srgbClr val="0070C0"/>
                          </a:solidFill>
                        </a:rPr>
                        <a:t> npr. po 5 letih ne moreš več nič zahtevati, če prej nisi opominjal.</a:t>
                      </a:r>
                      <a:endParaRPr lang="sl-SI" b="1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64081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586379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>
                <a:solidFill>
                  <a:srgbClr val="00B050"/>
                </a:solidFill>
              </a:rPr>
              <a:t>PRODAJNA POGODBA</a:t>
            </a:r>
            <a:endParaRPr lang="sl-SI" dirty="0">
              <a:solidFill>
                <a:srgbClr val="00B050"/>
              </a:solidFill>
            </a:endParaRPr>
          </a:p>
        </p:txBody>
      </p:sp>
      <p:graphicFrame>
        <p:nvGraphicFramePr>
          <p:cNvPr id="4" name="Označba mesta vsebin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6818584"/>
              </p:ext>
            </p:extLst>
          </p:nvPr>
        </p:nvGraphicFramePr>
        <p:xfrm>
          <a:off x="457200" y="1600200"/>
          <a:ext cx="3538736" cy="19008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38736">
                  <a:extLst>
                    <a:ext uri="{9D8B030D-6E8A-4147-A177-3AD203B41FA5}">
                      <a16:colId xmlns:a16="http://schemas.microsoft.com/office/drawing/2014/main" val="1625557794"/>
                    </a:ext>
                  </a:extLst>
                </a:gridCol>
              </a:tblGrid>
              <a:tr h="950404">
                <a:tc>
                  <a:txBody>
                    <a:bodyPr/>
                    <a:lstStyle/>
                    <a:p>
                      <a:r>
                        <a:rPr lang="sl-SI" b="1" dirty="0" smtClean="0">
                          <a:solidFill>
                            <a:srgbClr val="FF0000"/>
                          </a:solidFill>
                        </a:rPr>
                        <a:t>Bistvene sestavine</a:t>
                      </a:r>
                      <a:r>
                        <a:rPr lang="sl-SI" dirty="0" smtClean="0"/>
                        <a:t>, so obvezne,</a:t>
                      </a:r>
                      <a:r>
                        <a:rPr lang="sl-SI" baseline="0" dirty="0" smtClean="0"/>
                        <a:t> če ne je pogodba </a:t>
                      </a:r>
                      <a:r>
                        <a:rPr lang="sl-SI" sz="2800" b="1" baseline="0" dirty="0" smtClean="0">
                          <a:solidFill>
                            <a:srgbClr val="FF0000"/>
                          </a:solidFill>
                        </a:rPr>
                        <a:t>nična</a:t>
                      </a:r>
                      <a:endParaRPr lang="sl-SI" sz="2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9880772"/>
                  </a:ext>
                </a:extLst>
              </a:tr>
              <a:tr h="950404">
                <a:tc>
                  <a:txBody>
                    <a:bodyPr/>
                    <a:lstStyle/>
                    <a:p>
                      <a:r>
                        <a:rPr lang="sl-SI" sz="2000" b="1" dirty="0" smtClean="0">
                          <a:solidFill>
                            <a:srgbClr val="FF0000"/>
                          </a:solidFill>
                        </a:rPr>
                        <a:t>Stvar,</a:t>
                      </a:r>
                      <a:r>
                        <a:rPr lang="sl-SI" dirty="0" smtClean="0"/>
                        <a:t>, ki mora biti dopustna, mogoča, določena ali vsaj določljiva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2976933"/>
                  </a:ext>
                </a:extLst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5693342"/>
              </p:ext>
            </p:extLst>
          </p:nvPr>
        </p:nvGraphicFramePr>
        <p:xfrm>
          <a:off x="4283968" y="1340768"/>
          <a:ext cx="3336032" cy="410445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336032">
                  <a:extLst>
                    <a:ext uri="{9D8B030D-6E8A-4147-A177-3AD203B41FA5}">
                      <a16:colId xmlns:a16="http://schemas.microsoft.com/office/drawing/2014/main" val="1754780761"/>
                    </a:ext>
                  </a:extLst>
                </a:gridCol>
              </a:tblGrid>
              <a:tr h="2052228">
                <a:tc>
                  <a:txBody>
                    <a:bodyPr/>
                    <a:lstStyle/>
                    <a:p>
                      <a:r>
                        <a:rPr lang="sl-SI" sz="3600" b="1" dirty="0" smtClean="0">
                          <a:solidFill>
                            <a:srgbClr val="7030A0"/>
                          </a:solidFill>
                        </a:rPr>
                        <a:t>Druge sestavine</a:t>
                      </a:r>
                      <a:endParaRPr lang="sl-SI" sz="36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5978826"/>
                  </a:ext>
                </a:extLst>
              </a:tr>
              <a:tr h="2052228">
                <a:tc>
                  <a:txBody>
                    <a:bodyPr/>
                    <a:lstStyle/>
                    <a:p>
                      <a:r>
                        <a:rPr lang="sl-SI" sz="2400" b="1" dirty="0" smtClean="0">
                          <a:solidFill>
                            <a:srgbClr val="0070C0"/>
                          </a:solidFill>
                        </a:rPr>
                        <a:t>Dobavni pogoji</a:t>
                      </a:r>
                    </a:p>
                    <a:p>
                      <a:r>
                        <a:rPr lang="sl-SI" sz="2400" b="1" dirty="0" smtClean="0">
                          <a:solidFill>
                            <a:srgbClr val="0070C0"/>
                          </a:solidFill>
                        </a:rPr>
                        <a:t>Plačilni pogoji</a:t>
                      </a:r>
                    </a:p>
                    <a:p>
                      <a:r>
                        <a:rPr lang="sl-SI" sz="2400" b="1" dirty="0" smtClean="0">
                          <a:solidFill>
                            <a:srgbClr val="0070C0"/>
                          </a:solidFill>
                        </a:rPr>
                        <a:t>Embalaža</a:t>
                      </a:r>
                      <a:endParaRPr lang="sl-SI" sz="24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2947873"/>
                  </a:ext>
                </a:extLst>
              </a:tr>
            </a:tbl>
          </a:graphicData>
        </a:graphic>
      </p:graphicFrame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8533581"/>
              </p:ext>
            </p:extLst>
          </p:nvPr>
        </p:nvGraphicFramePr>
        <p:xfrm>
          <a:off x="838200" y="3479408"/>
          <a:ext cx="2471936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71936">
                  <a:extLst>
                    <a:ext uri="{9D8B030D-6E8A-4147-A177-3AD203B41FA5}">
                      <a16:colId xmlns:a16="http://schemas.microsoft.com/office/drawing/2014/main" val="244324048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l-SI" dirty="0" smtClean="0"/>
                        <a:t>Potem pa še: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71622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 smtClean="0">
                          <a:solidFill>
                            <a:srgbClr val="C00000"/>
                          </a:solidFill>
                        </a:rPr>
                        <a:t>Naziv kupca in prodajalca</a:t>
                      </a:r>
                      <a:endParaRPr lang="sl-SI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26318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 smtClean="0">
                          <a:solidFill>
                            <a:srgbClr val="C00000"/>
                          </a:solidFill>
                        </a:rPr>
                        <a:t>Cena</a:t>
                      </a:r>
                      <a:endParaRPr lang="sl-SI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20670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 smtClean="0">
                          <a:solidFill>
                            <a:srgbClr val="C00000"/>
                          </a:solidFill>
                        </a:rPr>
                        <a:t>Količina</a:t>
                      </a:r>
                      <a:endParaRPr lang="sl-SI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22055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446648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b="1" dirty="0" smtClean="0">
                <a:solidFill>
                  <a:schemeClr val="accent3">
                    <a:lumMod val="50000"/>
                  </a:schemeClr>
                </a:solidFill>
              </a:rPr>
              <a:t>Obvezne sestavine kupoprodajne pogodbe in dodatne</a:t>
            </a:r>
            <a:endParaRPr lang="sl-SI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graphicFrame>
        <p:nvGraphicFramePr>
          <p:cNvPr id="4" name="Označba mesta vsebine 3"/>
          <p:cNvGraphicFramePr>
            <a:graphicFrameLocks noGrp="1"/>
          </p:cNvGraphicFramePr>
          <p:nvPr>
            <p:ph idx="1"/>
            <p:extLst/>
          </p:nvPr>
        </p:nvGraphicFramePr>
        <p:xfrm>
          <a:off x="683567" y="1484783"/>
          <a:ext cx="7374582" cy="27372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87291">
                  <a:extLst>
                    <a:ext uri="{9D8B030D-6E8A-4147-A177-3AD203B41FA5}">
                      <a16:colId xmlns:a16="http://schemas.microsoft.com/office/drawing/2014/main" val="1538609467"/>
                    </a:ext>
                  </a:extLst>
                </a:gridCol>
                <a:gridCol w="3687291">
                  <a:extLst>
                    <a:ext uri="{9D8B030D-6E8A-4147-A177-3AD203B41FA5}">
                      <a16:colId xmlns:a16="http://schemas.microsoft.com/office/drawing/2014/main" val="2710278166"/>
                    </a:ext>
                  </a:extLst>
                </a:gridCol>
              </a:tblGrid>
              <a:tr h="714234">
                <a:tc>
                  <a:txBody>
                    <a:bodyPr/>
                    <a:lstStyle/>
                    <a:p>
                      <a:r>
                        <a:rPr lang="sl-SI" sz="2100" b="1" dirty="0" smtClean="0">
                          <a:solidFill>
                            <a:srgbClr val="C00000"/>
                          </a:solidFill>
                        </a:rPr>
                        <a:t>Obvezne sestavine</a:t>
                      </a:r>
                      <a:endParaRPr lang="sl-SI" sz="2100" b="1" dirty="0">
                        <a:solidFill>
                          <a:srgbClr val="C00000"/>
                        </a:solidFill>
                      </a:endParaRPr>
                    </a:p>
                  </a:txBody>
                  <a:tcPr marL="69407" marR="69407" marT="34290" marB="34290"/>
                </a:tc>
                <a:tc>
                  <a:txBody>
                    <a:bodyPr/>
                    <a:lstStyle/>
                    <a:p>
                      <a:endParaRPr lang="sl-SI" sz="1400"/>
                    </a:p>
                  </a:txBody>
                  <a:tcPr marL="69407" marR="69407" marT="34290" marB="34290"/>
                </a:tc>
                <a:extLst>
                  <a:ext uri="{0D108BD9-81ED-4DB2-BD59-A6C34878D82A}">
                    <a16:rowId xmlns:a16="http://schemas.microsoft.com/office/drawing/2014/main" val="602766088"/>
                  </a:ext>
                </a:extLst>
              </a:tr>
              <a:tr h="404594">
                <a:tc>
                  <a:txBody>
                    <a:bodyPr/>
                    <a:lstStyle/>
                    <a:p>
                      <a:r>
                        <a:rPr lang="sl-SI" sz="1400" dirty="0" smtClean="0"/>
                        <a:t>PREDMET</a:t>
                      </a:r>
                      <a:endParaRPr lang="sl-SI" sz="1400" dirty="0"/>
                    </a:p>
                  </a:txBody>
                  <a:tcPr marL="69407" marR="69407" marT="34290" marB="34290"/>
                </a:tc>
                <a:tc>
                  <a:txBody>
                    <a:bodyPr/>
                    <a:lstStyle/>
                    <a:p>
                      <a:r>
                        <a:rPr lang="sl-SI" sz="1400" dirty="0" smtClean="0"/>
                        <a:t>SUBJECT</a:t>
                      </a:r>
                      <a:r>
                        <a:rPr lang="sl-SI" sz="1400" baseline="0" dirty="0" smtClean="0"/>
                        <a:t> OF THE CONTRACT AGREEMENT</a:t>
                      </a:r>
                      <a:endParaRPr lang="sl-SI" sz="1400" dirty="0"/>
                    </a:p>
                  </a:txBody>
                  <a:tcPr marL="69407" marR="69407" marT="34290" marB="34290"/>
                </a:tc>
                <a:extLst>
                  <a:ext uri="{0D108BD9-81ED-4DB2-BD59-A6C34878D82A}">
                    <a16:rowId xmlns:a16="http://schemas.microsoft.com/office/drawing/2014/main" val="2085766953"/>
                  </a:ext>
                </a:extLst>
              </a:tr>
              <a:tr h="404594">
                <a:tc>
                  <a:txBody>
                    <a:bodyPr/>
                    <a:lstStyle/>
                    <a:p>
                      <a:r>
                        <a:rPr lang="sl-SI" sz="1400" dirty="0" smtClean="0"/>
                        <a:t>CENA</a:t>
                      </a:r>
                      <a:endParaRPr lang="sl-SI" sz="1400" dirty="0"/>
                    </a:p>
                  </a:txBody>
                  <a:tcPr marL="69407" marR="69407" marT="34290" marB="34290"/>
                </a:tc>
                <a:tc>
                  <a:txBody>
                    <a:bodyPr/>
                    <a:lstStyle/>
                    <a:p>
                      <a:r>
                        <a:rPr lang="sl-SI" sz="1400" dirty="0" smtClean="0"/>
                        <a:t>PRICE</a:t>
                      </a:r>
                      <a:endParaRPr lang="sl-SI" sz="1400" dirty="0"/>
                    </a:p>
                  </a:txBody>
                  <a:tcPr marL="69407" marR="69407" marT="34290" marB="34290"/>
                </a:tc>
                <a:extLst>
                  <a:ext uri="{0D108BD9-81ED-4DB2-BD59-A6C34878D82A}">
                    <a16:rowId xmlns:a16="http://schemas.microsoft.com/office/drawing/2014/main" val="1595042029"/>
                  </a:ext>
                </a:extLst>
              </a:tr>
              <a:tr h="404594">
                <a:tc>
                  <a:txBody>
                    <a:bodyPr/>
                    <a:lstStyle/>
                    <a:p>
                      <a:r>
                        <a:rPr lang="sl-SI" sz="1400" dirty="0" smtClean="0"/>
                        <a:t>KDO KUPUJE -FIRMA</a:t>
                      </a:r>
                      <a:endParaRPr lang="sl-SI" sz="1400" dirty="0"/>
                    </a:p>
                  </a:txBody>
                  <a:tcPr marL="69407" marR="69407" marT="34290" marB="34290"/>
                </a:tc>
                <a:tc>
                  <a:txBody>
                    <a:bodyPr/>
                    <a:lstStyle/>
                    <a:p>
                      <a:r>
                        <a:rPr lang="sl-SI" sz="1400" dirty="0" smtClean="0"/>
                        <a:t>BUYER –COMPANY NAME</a:t>
                      </a:r>
                      <a:endParaRPr lang="sl-SI" sz="1400" dirty="0"/>
                    </a:p>
                  </a:txBody>
                  <a:tcPr marL="69407" marR="69407" marT="34290" marB="34290"/>
                </a:tc>
                <a:extLst>
                  <a:ext uri="{0D108BD9-81ED-4DB2-BD59-A6C34878D82A}">
                    <a16:rowId xmlns:a16="http://schemas.microsoft.com/office/drawing/2014/main" val="4152711260"/>
                  </a:ext>
                </a:extLst>
              </a:tr>
              <a:tr h="404594">
                <a:tc>
                  <a:txBody>
                    <a:bodyPr/>
                    <a:lstStyle/>
                    <a:p>
                      <a:r>
                        <a:rPr lang="sl-SI" sz="1400" dirty="0" smtClean="0"/>
                        <a:t>KDO PRODAJA -FIRMA</a:t>
                      </a:r>
                      <a:endParaRPr lang="sl-SI" sz="1400" dirty="0"/>
                    </a:p>
                  </a:txBody>
                  <a:tcPr marL="69407" marR="69407" marT="34290" marB="34290"/>
                </a:tc>
                <a:tc>
                  <a:txBody>
                    <a:bodyPr/>
                    <a:lstStyle/>
                    <a:p>
                      <a:r>
                        <a:rPr lang="sl-SI" sz="1400" dirty="0" smtClean="0"/>
                        <a:t>SELLER –COMPANY NAME</a:t>
                      </a:r>
                      <a:endParaRPr lang="sl-SI" sz="1400" dirty="0"/>
                    </a:p>
                  </a:txBody>
                  <a:tcPr marL="69407" marR="69407" marT="34290" marB="34290"/>
                </a:tc>
                <a:extLst>
                  <a:ext uri="{0D108BD9-81ED-4DB2-BD59-A6C34878D82A}">
                    <a16:rowId xmlns:a16="http://schemas.microsoft.com/office/drawing/2014/main" val="2011247763"/>
                  </a:ext>
                </a:extLst>
              </a:tr>
              <a:tr h="404594">
                <a:tc>
                  <a:txBody>
                    <a:bodyPr/>
                    <a:lstStyle/>
                    <a:p>
                      <a:r>
                        <a:rPr lang="sl-SI" sz="1400" dirty="0" smtClean="0"/>
                        <a:t>KOLIČINA</a:t>
                      </a:r>
                      <a:endParaRPr lang="sl-SI" sz="1400" dirty="0"/>
                    </a:p>
                  </a:txBody>
                  <a:tcPr marL="69407" marR="69407" marT="34290" marB="34290"/>
                </a:tc>
                <a:tc>
                  <a:txBody>
                    <a:bodyPr/>
                    <a:lstStyle/>
                    <a:p>
                      <a:r>
                        <a:rPr lang="sl-SI" sz="1400" dirty="0" smtClean="0"/>
                        <a:t>QUANTITY</a:t>
                      </a:r>
                      <a:endParaRPr lang="sl-SI" sz="1400" dirty="0"/>
                    </a:p>
                  </a:txBody>
                  <a:tcPr marL="69407" marR="69407" marT="34290" marB="34290"/>
                </a:tc>
                <a:extLst>
                  <a:ext uri="{0D108BD9-81ED-4DB2-BD59-A6C34878D82A}">
                    <a16:rowId xmlns:a16="http://schemas.microsoft.com/office/drawing/2014/main" val="3656937752"/>
                  </a:ext>
                </a:extLst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>
            <p:extLst/>
          </p:nvPr>
        </p:nvGraphicFramePr>
        <p:xfrm>
          <a:off x="683567" y="4183886"/>
          <a:ext cx="7374584" cy="241346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687292">
                  <a:extLst>
                    <a:ext uri="{9D8B030D-6E8A-4147-A177-3AD203B41FA5}">
                      <a16:colId xmlns:a16="http://schemas.microsoft.com/office/drawing/2014/main" val="1552218950"/>
                    </a:ext>
                  </a:extLst>
                </a:gridCol>
                <a:gridCol w="3687292">
                  <a:extLst>
                    <a:ext uri="{9D8B030D-6E8A-4147-A177-3AD203B41FA5}">
                      <a16:colId xmlns:a16="http://schemas.microsoft.com/office/drawing/2014/main" val="2178842461"/>
                    </a:ext>
                  </a:extLst>
                </a:gridCol>
              </a:tblGrid>
              <a:tr h="603367">
                <a:tc>
                  <a:txBody>
                    <a:bodyPr/>
                    <a:lstStyle/>
                    <a:p>
                      <a:r>
                        <a:rPr lang="sl-SI" sz="2400" b="1" dirty="0" smtClean="0">
                          <a:solidFill>
                            <a:srgbClr val="C00000"/>
                          </a:solidFill>
                        </a:rPr>
                        <a:t>Neobvezne</a:t>
                      </a:r>
                      <a:r>
                        <a:rPr lang="sl-SI" sz="2400" b="1" baseline="0" dirty="0" smtClean="0">
                          <a:solidFill>
                            <a:srgbClr val="C00000"/>
                          </a:solidFill>
                        </a:rPr>
                        <a:t> sestavine</a:t>
                      </a:r>
                      <a:endParaRPr lang="sl-SI" sz="2400" b="1" dirty="0">
                        <a:solidFill>
                          <a:srgbClr val="C00000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sl-SI" sz="140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73810454"/>
                  </a:ext>
                </a:extLst>
              </a:tr>
              <a:tr h="603367">
                <a:tc>
                  <a:txBody>
                    <a:bodyPr/>
                    <a:lstStyle/>
                    <a:p>
                      <a:r>
                        <a:rPr lang="sl-SI" sz="1400" dirty="0" smtClean="0"/>
                        <a:t>PLAČILNI POGOJI</a:t>
                      </a:r>
                      <a:endParaRPr lang="sl-SI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sl-SI" sz="1400" dirty="0" smtClean="0"/>
                        <a:t>PAYMENT AGREEMENT</a:t>
                      </a:r>
                      <a:endParaRPr lang="sl-SI" sz="14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738830660"/>
                  </a:ext>
                </a:extLst>
              </a:tr>
              <a:tr h="603367">
                <a:tc>
                  <a:txBody>
                    <a:bodyPr/>
                    <a:lstStyle/>
                    <a:p>
                      <a:r>
                        <a:rPr lang="sl-SI" sz="1400" dirty="0" smtClean="0"/>
                        <a:t>PRODAJNI POGOJI</a:t>
                      </a:r>
                      <a:endParaRPr lang="sl-SI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sl-SI" sz="1400" dirty="0" smtClean="0"/>
                        <a:t>PURCHASE AGREEMENT</a:t>
                      </a:r>
                      <a:endParaRPr lang="sl-SI" sz="14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130924081"/>
                  </a:ext>
                </a:extLst>
              </a:tr>
              <a:tr h="603367">
                <a:tc>
                  <a:txBody>
                    <a:bodyPr/>
                    <a:lstStyle/>
                    <a:p>
                      <a:r>
                        <a:rPr lang="sl-SI" sz="1400" dirty="0" smtClean="0"/>
                        <a:t>DOBAVNI POGOJI</a:t>
                      </a:r>
                      <a:endParaRPr lang="sl-SI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sl-SI" sz="1400" dirty="0" smtClean="0"/>
                        <a:t>DELIVERY AGREEMENT</a:t>
                      </a:r>
                      <a:endParaRPr lang="sl-SI" sz="14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6541580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181179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Kako določimo stvar?</a:t>
            </a:r>
            <a:endParaRPr lang="sl-SI" dirty="0"/>
          </a:p>
        </p:txBody>
      </p:sp>
      <p:graphicFrame>
        <p:nvGraphicFramePr>
          <p:cNvPr id="4" name="Označba mesta vsebin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01607309"/>
              </p:ext>
            </p:extLst>
          </p:nvPr>
        </p:nvGraphicFramePr>
        <p:xfrm>
          <a:off x="457200" y="1600200"/>
          <a:ext cx="267464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74640">
                  <a:extLst>
                    <a:ext uri="{9D8B030D-6E8A-4147-A177-3AD203B41FA5}">
                      <a16:colId xmlns:a16="http://schemas.microsoft.com/office/drawing/2014/main" val="92774789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l-SI" dirty="0" smtClean="0"/>
                        <a:t>BLAGOVNE ZNAMKE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66078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 smtClean="0"/>
                        <a:t>TIPI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98378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 smtClean="0"/>
                        <a:t>STANDRADI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73857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 smtClean="0"/>
                        <a:t>TRGOVSKI RAZREDI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72665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 smtClean="0"/>
                        <a:t>Z NORMO (papir)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5801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 smtClean="0"/>
                        <a:t>OGLEDANO-SPREJETO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4216300"/>
                  </a:ext>
                </a:extLst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9686525"/>
              </p:ext>
            </p:extLst>
          </p:nvPr>
        </p:nvGraphicFramePr>
        <p:xfrm>
          <a:off x="4283968" y="1412240"/>
          <a:ext cx="3336032" cy="3749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36032">
                  <a:extLst>
                    <a:ext uri="{9D8B030D-6E8A-4147-A177-3AD203B41FA5}">
                      <a16:colId xmlns:a16="http://schemas.microsoft.com/office/drawing/2014/main" val="447134393"/>
                    </a:ext>
                  </a:extLst>
                </a:gridCol>
              </a:tblGrid>
              <a:tr h="912280">
                <a:tc>
                  <a:txBody>
                    <a:bodyPr/>
                    <a:lstStyle/>
                    <a:p>
                      <a:r>
                        <a:rPr lang="sl-SI" sz="2800" dirty="0" smtClean="0">
                          <a:solidFill>
                            <a:schemeClr val="tx1"/>
                          </a:solidFill>
                        </a:rPr>
                        <a:t>Nakup na poskušnjo (avto)</a:t>
                      </a:r>
                      <a:endParaRPr lang="sl-SI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93653"/>
                  </a:ext>
                </a:extLst>
              </a:tr>
              <a:tr h="912280">
                <a:tc>
                  <a:txBody>
                    <a:bodyPr/>
                    <a:lstStyle/>
                    <a:p>
                      <a:r>
                        <a:rPr lang="sl-SI" sz="2000" b="1" dirty="0" smtClean="0">
                          <a:solidFill>
                            <a:schemeClr val="tx1"/>
                          </a:solidFill>
                        </a:rPr>
                        <a:t>Prodaja</a:t>
                      </a:r>
                      <a:r>
                        <a:rPr lang="sl-SI" sz="2000" b="1" baseline="0" dirty="0" smtClean="0">
                          <a:solidFill>
                            <a:schemeClr val="tx1"/>
                          </a:solidFill>
                        </a:rPr>
                        <a:t> po vzorcu ( poskusimo jagode in take nam morajo dobaviti. Če nam jih ne govorimo o stvarni napaki).</a:t>
                      </a:r>
                      <a:endParaRPr lang="sl-SI" sz="2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6021234"/>
                  </a:ext>
                </a:extLst>
              </a:tr>
              <a:tr h="912280">
                <a:tc>
                  <a:txBody>
                    <a:bodyPr/>
                    <a:lstStyle/>
                    <a:p>
                      <a:r>
                        <a:rPr lang="sl-SI" b="1" dirty="0" smtClean="0">
                          <a:solidFill>
                            <a:schemeClr val="tx1"/>
                          </a:solidFill>
                        </a:rPr>
                        <a:t>Prodaja s specifikacijo.</a:t>
                      </a:r>
                      <a:r>
                        <a:rPr lang="sl-SI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sl-SI" b="1" baseline="0" dirty="0" err="1" smtClean="0">
                          <a:solidFill>
                            <a:schemeClr val="tx1"/>
                          </a:solidFill>
                        </a:rPr>
                        <a:t>Dogovormo</a:t>
                      </a:r>
                      <a:r>
                        <a:rPr lang="sl-SI" b="1" baseline="0" dirty="0" smtClean="0">
                          <a:solidFill>
                            <a:schemeClr val="tx1"/>
                          </a:solidFill>
                        </a:rPr>
                        <a:t> se za količino, točno kaj pa določimo oziroma specificiramo kasneje.</a:t>
                      </a:r>
                      <a:endParaRPr lang="sl-SI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8391136"/>
                  </a:ext>
                </a:extLst>
              </a:tr>
            </a:tbl>
          </a:graphicData>
        </a:graphic>
      </p:graphicFrame>
      <p:sp>
        <p:nvSpPr>
          <p:cNvPr id="6" name="Štirismerna puščica 5"/>
          <p:cNvSpPr/>
          <p:nvPr/>
        </p:nvSpPr>
        <p:spPr>
          <a:xfrm>
            <a:off x="3275856" y="2492896"/>
            <a:ext cx="792088" cy="720080"/>
          </a:xfrm>
          <a:prstGeom prst="quad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7" name="PoljeZBesedilom 6"/>
          <p:cNvSpPr txBox="1"/>
          <p:nvPr/>
        </p:nvSpPr>
        <p:spPr>
          <a:xfrm>
            <a:off x="683568" y="5949280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dirty="0" smtClean="0">
                <a:solidFill>
                  <a:schemeClr val="accent2"/>
                </a:solidFill>
              </a:rPr>
              <a:t>Kupnina je cena *količina</a:t>
            </a:r>
            <a:endParaRPr lang="sl-SI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452313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pic>
        <p:nvPicPr>
          <p:cNvPr id="4" name="Označba mesta vsebine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7" y="785"/>
            <a:ext cx="4826358" cy="6812591"/>
          </a:xfrm>
        </p:spPr>
      </p:pic>
    </p:spTree>
    <p:extLst>
      <p:ext uri="{BB962C8B-B14F-4D97-AF65-F5344CB8AC3E}">
        <p14:creationId xmlns:p14="http://schemas.microsoft.com/office/powerpoint/2010/main" val="45406998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/>
              <a:t>Dobavni pogoji-navedite 4 dobavne pogoje</a:t>
            </a:r>
            <a:endParaRPr lang="sl-SI" dirty="0"/>
          </a:p>
        </p:txBody>
      </p:sp>
      <p:graphicFrame>
        <p:nvGraphicFramePr>
          <p:cNvPr id="4" name="Označba mesta vsebin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56817547"/>
              </p:ext>
            </p:extLst>
          </p:nvPr>
        </p:nvGraphicFramePr>
        <p:xfrm>
          <a:off x="323528" y="1417638"/>
          <a:ext cx="8157592" cy="5730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57592">
                  <a:extLst>
                    <a:ext uri="{9D8B030D-6E8A-4147-A177-3AD203B41FA5}">
                      <a16:colId xmlns:a16="http://schemas.microsoft.com/office/drawing/2014/main" val="3869022272"/>
                    </a:ext>
                  </a:extLst>
                </a:gridCol>
              </a:tblGrid>
              <a:tr h="2597052">
                <a:tc>
                  <a:txBody>
                    <a:bodyPr/>
                    <a:lstStyle/>
                    <a:p>
                      <a:r>
                        <a:rPr lang="sl-SI" sz="4400" dirty="0" smtClean="0">
                          <a:solidFill>
                            <a:srgbClr val="FF0000"/>
                          </a:solidFill>
                        </a:rPr>
                        <a:t>1. Čas dobave </a:t>
                      </a:r>
                      <a:r>
                        <a:rPr lang="sl-SI" sz="4400" dirty="0" smtClean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sl-SI" sz="4400" dirty="0" err="1" smtClean="0">
                          <a:solidFill>
                            <a:schemeClr val="tx1"/>
                          </a:solidFill>
                        </a:rPr>
                        <a:t>promtno</a:t>
                      </a:r>
                      <a:r>
                        <a:rPr lang="sl-SI" sz="4400" dirty="0" smtClean="0">
                          <a:solidFill>
                            <a:schemeClr val="tx1"/>
                          </a:solidFill>
                        </a:rPr>
                        <a:t>, terminsko, ki je lahko fiksno ali v nekem času, obdobju npr. med 15 in 25 julijem ali do konca julija)</a:t>
                      </a:r>
                      <a:endParaRPr lang="sl-SI" sz="4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5404634"/>
                  </a:ext>
                </a:extLst>
              </a:tr>
              <a:tr h="713476">
                <a:tc>
                  <a:txBody>
                    <a:bodyPr/>
                    <a:lstStyle/>
                    <a:p>
                      <a:r>
                        <a:rPr lang="sl-SI" sz="4400" dirty="0" smtClean="0">
                          <a:solidFill>
                            <a:srgbClr val="FF0000"/>
                          </a:solidFill>
                        </a:rPr>
                        <a:t>2. Kraj dobave (klavzule)</a:t>
                      </a:r>
                      <a:endParaRPr lang="sl-SI" sz="4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0594486"/>
                  </a:ext>
                </a:extLst>
              </a:tr>
              <a:tr h="713476">
                <a:tc>
                  <a:txBody>
                    <a:bodyPr/>
                    <a:lstStyle/>
                    <a:p>
                      <a:r>
                        <a:rPr lang="sl-SI" sz="4400" dirty="0" smtClean="0">
                          <a:solidFill>
                            <a:srgbClr val="FF0000"/>
                          </a:solidFill>
                        </a:rPr>
                        <a:t>3. Prenos stroškov (klavzule)</a:t>
                      </a:r>
                      <a:endParaRPr lang="sl-SI" sz="4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6528216"/>
                  </a:ext>
                </a:extLst>
              </a:tr>
              <a:tr h="1341335">
                <a:tc>
                  <a:txBody>
                    <a:bodyPr/>
                    <a:lstStyle/>
                    <a:p>
                      <a:r>
                        <a:rPr lang="sl-SI" sz="4400" dirty="0" smtClean="0">
                          <a:solidFill>
                            <a:srgbClr val="FF0000"/>
                          </a:solidFill>
                        </a:rPr>
                        <a:t>4. Način dobave (prevzem, komisijska dobava….)</a:t>
                      </a:r>
                      <a:endParaRPr lang="sl-SI" sz="4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68172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4190262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Npr.  Dobava blaga v skladišču kupca</a:t>
            </a:r>
          </a:p>
          <a:p>
            <a:r>
              <a:rPr lang="sl-SI" dirty="0" smtClean="0"/>
              <a:t>Dobavni rok </a:t>
            </a:r>
            <a:r>
              <a:rPr lang="sl-SI" dirty="0" err="1" smtClean="0"/>
              <a:t>promtno</a:t>
            </a:r>
            <a:endParaRPr lang="sl-SI" dirty="0" smtClean="0"/>
          </a:p>
          <a:p>
            <a:r>
              <a:rPr lang="sl-SI" dirty="0" smtClean="0"/>
              <a:t>Klavzula EXE </a:t>
            </a:r>
          </a:p>
          <a:p>
            <a:r>
              <a:rPr lang="sl-SI" dirty="0" smtClean="0"/>
              <a:t>Način izročitve: </a:t>
            </a:r>
            <a:r>
              <a:rPr lang="sl-SI" smtClean="0"/>
              <a:t>lastni prevzem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5660495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b="1" dirty="0" smtClean="0">
                <a:solidFill>
                  <a:schemeClr val="accent2"/>
                </a:solidFill>
              </a:rPr>
              <a:t>ČAS</a:t>
            </a:r>
            <a:r>
              <a:rPr lang="sl-SI" dirty="0" smtClean="0">
                <a:solidFill>
                  <a:schemeClr val="accent2"/>
                </a:solidFill>
              </a:rPr>
              <a:t> </a:t>
            </a:r>
            <a:r>
              <a:rPr lang="sl-SI" b="1" dirty="0" smtClean="0">
                <a:solidFill>
                  <a:schemeClr val="accent2">
                    <a:lumMod val="75000"/>
                  </a:schemeClr>
                </a:solidFill>
              </a:rPr>
              <a:t>IZROČITVE-STEČE PRVI DAN PO SKLENITVI POGODBE</a:t>
            </a:r>
            <a:endParaRPr lang="sl-SI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/>
          <a:lstStyle/>
          <a:p>
            <a:endParaRPr lang="sl-SI" dirty="0" smtClean="0"/>
          </a:p>
          <a:p>
            <a:endParaRPr lang="sl-SI" dirty="0"/>
          </a:p>
          <a:p>
            <a:r>
              <a:rPr lang="sl-SI" dirty="0" smtClean="0"/>
              <a:t>TOČNO DOLOČEN ČAS -7.5., LAHKO TUDI URA 7.5. 11.00-ih</a:t>
            </a:r>
          </a:p>
          <a:p>
            <a:r>
              <a:rPr lang="sl-SI" dirty="0" smtClean="0"/>
              <a:t>Določenem obdobju ( v 30 dneh).</a:t>
            </a:r>
          </a:p>
          <a:p>
            <a:r>
              <a:rPr lang="sl-SI" dirty="0" smtClean="0"/>
              <a:t>Če ni dogovorjen čas izročitve moramo dostavit v primernem roku, ali takoj ali v 8 dneh.</a:t>
            </a:r>
            <a:endParaRPr lang="sl-SI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1310976"/>
              </p:ext>
            </p:extLst>
          </p:nvPr>
        </p:nvGraphicFramePr>
        <p:xfrm>
          <a:off x="1524000" y="1397000"/>
          <a:ext cx="6096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593559112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1029156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l-SI" dirty="0" err="1" smtClean="0">
                          <a:solidFill>
                            <a:srgbClr val="FFFF00"/>
                          </a:solidFill>
                        </a:rPr>
                        <a:t>Promtno</a:t>
                      </a:r>
                      <a:endParaRPr lang="sl-SI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>
                          <a:solidFill>
                            <a:srgbClr val="FFFF00"/>
                          </a:solidFill>
                        </a:rPr>
                        <a:t>Terminsko</a:t>
                      </a:r>
                      <a:endParaRPr lang="sl-SI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2820456"/>
                  </a:ext>
                </a:extLst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9217276"/>
              </p:ext>
            </p:extLst>
          </p:nvPr>
        </p:nvGraphicFramePr>
        <p:xfrm>
          <a:off x="4572000" y="1844824"/>
          <a:ext cx="3048000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354004155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188852477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l-SI" dirty="0" smtClean="0">
                          <a:solidFill>
                            <a:srgbClr val="FFFF00"/>
                          </a:solidFill>
                        </a:rPr>
                        <a:t>Fiksno</a:t>
                      </a:r>
                      <a:endParaRPr lang="sl-SI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>
                          <a:solidFill>
                            <a:srgbClr val="FFFF00"/>
                          </a:solidFill>
                        </a:rPr>
                        <a:t>V določenem obdobju</a:t>
                      </a:r>
                      <a:endParaRPr lang="sl-SI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88391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726671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>
                <a:solidFill>
                  <a:srgbClr val="FF0000"/>
                </a:solidFill>
              </a:rPr>
              <a:t>Kraj izročitve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Blago izročimo v kraju, ki je določen v pogodbi. Glej prevozne klavzule franko kupec, franko prodajalec, franko prosto voznine do ali </a:t>
            </a:r>
            <a:r>
              <a:rPr lang="sl-SI" dirty="0" err="1" smtClean="0"/>
              <a:t>Incoterms</a:t>
            </a:r>
            <a:r>
              <a:rPr lang="sl-SI" dirty="0" smtClean="0"/>
              <a:t> –EXW, FOB, FCA…..</a:t>
            </a:r>
          </a:p>
          <a:p>
            <a:r>
              <a:rPr lang="sl-SI" dirty="0" smtClean="0">
                <a:solidFill>
                  <a:srgbClr val="0070C0"/>
                </a:solidFill>
              </a:rPr>
              <a:t>Če pa kraj ne določimo pa glej</a:t>
            </a:r>
            <a:r>
              <a:rPr lang="sl-SI" dirty="0" smtClean="0"/>
              <a:t>:</a:t>
            </a:r>
            <a:endParaRPr lang="sl-SI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9539008"/>
              </p:ext>
            </p:extLst>
          </p:nvPr>
        </p:nvGraphicFramePr>
        <p:xfrm>
          <a:off x="899592" y="4437112"/>
          <a:ext cx="6096000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188627065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03240472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32296974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l-SI" dirty="0" smtClean="0"/>
                        <a:t>Sedež ali prebivališče prodajalca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>
                          <a:solidFill>
                            <a:schemeClr val="tx1"/>
                          </a:solidFill>
                        </a:rPr>
                        <a:t>Nahajališče ali kraj izdelave stvari</a:t>
                      </a:r>
                      <a:endParaRPr lang="sl-SI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dirty="0" smtClean="0">
                          <a:solidFill>
                            <a:schemeClr val="tx1"/>
                          </a:solidFill>
                        </a:rPr>
                        <a:t>Kraj izročitve prvemu prevozniku</a:t>
                      </a:r>
                      <a:endParaRPr lang="sl-SI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4925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4271462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>
                <a:solidFill>
                  <a:schemeClr val="accent2"/>
                </a:solidFill>
              </a:rPr>
              <a:t>Izročitev stvari</a:t>
            </a:r>
            <a:endParaRPr lang="sl-SI" dirty="0">
              <a:solidFill>
                <a:schemeClr val="accent2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Fizično </a:t>
            </a:r>
          </a:p>
          <a:p>
            <a:r>
              <a:rPr lang="sl-SI" dirty="0" smtClean="0"/>
              <a:t>Simbolično</a:t>
            </a:r>
            <a:endParaRPr lang="sl-SI" dirty="0"/>
          </a:p>
        </p:txBody>
      </p:sp>
      <p:sp>
        <p:nvSpPr>
          <p:cNvPr id="5" name="Puščica dol 4"/>
          <p:cNvSpPr/>
          <p:nvPr/>
        </p:nvSpPr>
        <p:spPr>
          <a:xfrm>
            <a:off x="1979712" y="2780928"/>
            <a:ext cx="1080120" cy="504056"/>
          </a:xfrm>
          <a:prstGeom prst="down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0615423"/>
              </p:ext>
            </p:extLst>
          </p:nvPr>
        </p:nvGraphicFramePr>
        <p:xfrm>
          <a:off x="1187624" y="3492340"/>
          <a:ext cx="6096000" cy="1376819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3586644419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598441839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4031874981"/>
                    </a:ext>
                  </a:extLst>
                </a:gridCol>
              </a:tblGrid>
              <a:tr h="1376819">
                <a:tc>
                  <a:txBody>
                    <a:bodyPr/>
                    <a:lstStyle/>
                    <a:p>
                      <a:r>
                        <a:rPr lang="sl-SI" dirty="0" smtClean="0">
                          <a:solidFill>
                            <a:schemeClr val="tx1"/>
                          </a:solidFill>
                        </a:rPr>
                        <a:t>Lastninska pravica do stvari</a:t>
                      </a:r>
                      <a:endParaRPr lang="sl-SI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>
                          <a:solidFill>
                            <a:schemeClr val="tx1"/>
                          </a:solidFill>
                        </a:rPr>
                        <a:t>Stroški v zvezi z izročitvijo</a:t>
                      </a:r>
                      <a:endParaRPr lang="sl-SI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dirty="0" smtClean="0">
                          <a:solidFill>
                            <a:schemeClr val="tx1"/>
                          </a:solidFill>
                        </a:rPr>
                        <a:t>Tveganje v zvezi s stvarjo.</a:t>
                      </a:r>
                      <a:endParaRPr lang="sl-SI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1069352"/>
                  </a:ext>
                </a:extLst>
              </a:tr>
            </a:tbl>
          </a:graphicData>
        </a:graphic>
      </p:graphicFrame>
      <p:sp>
        <p:nvSpPr>
          <p:cNvPr id="7" name="PoljeZBesedilom 6"/>
          <p:cNvSpPr txBox="1"/>
          <p:nvPr/>
        </p:nvSpPr>
        <p:spPr>
          <a:xfrm>
            <a:off x="3419872" y="2780928"/>
            <a:ext cx="4392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>
                <a:solidFill>
                  <a:srgbClr val="00B0F0"/>
                </a:solidFill>
              </a:rPr>
              <a:t>Kraj in čas izročitve sta pomembna, saj ob izročitvi preidejo  od prodajalca na kupca:</a:t>
            </a:r>
            <a:endParaRPr lang="sl-SI" dirty="0">
              <a:solidFill>
                <a:srgbClr val="00B0F0"/>
              </a:solidFill>
            </a:endParaRPr>
          </a:p>
        </p:txBody>
      </p:sp>
      <p:sp>
        <p:nvSpPr>
          <p:cNvPr id="8" name="PoljeZBesedilom 7"/>
          <p:cNvSpPr txBox="1"/>
          <p:nvPr/>
        </p:nvSpPr>
        <p:spPr>
          <a:xfrm>
            <a:off x="971600" y="5445224"/>
            <a:ext cx="61926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dirty="0" smtClean="0">
                <a:solidFill>
                  <a:srgbClr val="FF0000"/>
                </a:solidFill>
              </a:rPr>
              <a:t>Pomni:</a:t>
            </a:r>
            <a:r>
              <a:rPr lang="sl-SI" dirty="0" smtClean="0"/>
              <a:t> Kupec postane lastnik blaga, ko ga prevzame, in ne takrat, ko ga plača, razen, če ste se dogovorila za pridržek lastninske pravice. 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5381523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>
                <a:solidFill>
                  <a:srgbClr val="FF0000"/>
                </a:solidFill>
              </a:rPr>
              <a:t>Sklenitev ni isto kot izpolnitev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>
                <a:solidFill>
                  <a:schemeClr val="accent1"/>
                </a:solidFill>
              </a:rPr>
              <a:t>Sklenitev</a:t>
            </a:r>
            <a:r>
              <a:rPr lang="sl-SI" dirty="0" smtClean="0"/>
              <a:t> je sporazumna izjava volje med kupcem in prodajalcem, da bosta menjala izdelek ali storitev za denar</a:t>
            </a:r>
          </a:p>
          <a:p>
            <a:endParaRPr lang="sl-SI" dirty="0"/>
          </a:p>
          <a:p>
            <a:r>
              <a:rPr lang="sl-SI" dirty="0" smtClean="0">
                <a:solidFill>
                  <a:schemeClr val="accent1"/>
                </a:solidFill>
              </a:rPr>
              <a:t>Izpolnitev</a:t>
            </a:r>
            <a:r>
              <a:rPr lang="sl-SI" dirty="0" smtClean="0"/>
              <a:t> pa dobava, prevzem, plačilo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826260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>
                <a:solidFill>
                  <a:srgbClr val="C00000"/>
                </a:solidFill>
              </a:rPr>
              <a:t>Čas plačila</a:t>
            </a:r>
            <a:endParaRPr lang="sl-SI" dirty="0">
              <a:solidFill>
                <a:srgbClr val="C00000"/>
              </a:solidFill>
            </a:endParaRPr>
          </a:p>
        </p:txBody>
      </p:sp>
      <p:graphicFrame>
        <p:nvGraphicFramePr>
          <p:cNvPr id="4" name="Označba mesta vsebin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15451710"/>
              </p:ext>
            </p:extLst>
          </p:nvPr>
        </p:nvGraphicFramePr>
        <p:xfrm>
          <a:off x="457200" y="1600200"/>
          <a:ext cx="8229600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153294196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340938164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50413942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l-SI" sz="2800" dirty="0" smtClean="0">
                          <a:solidFill>
                            <a:schemeClr val="tx1"/>
                          </a:solidFill>
                        </a:rPr>
                        <a:t>Predplačilo</a:t>
                      </a:r>
                      <a:endParaRPr lang="sl-SI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800" dirty="0" smtClean="0">
                          <a:solidFill>
                            <a:schemeClr val="tx1"/>
                          </a:solidFill>
                        </a:rPr>
                        <a:t>Takojšnje plačilo</a:t>
                      </a:r>
                      <a:endParaRPr lang="sl-SI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2800" dirty="0" smtClean="0">
                          <a:solidFill>
                            <a:schemeClr val="tx1"/>
                          </a:solidFill>
                        </a:rPr>
                        <a:t>Poznejše plačilo</a:t>
                      </a:r>
                      <a:endParaRPr lang="sl-SI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6103520"/>
                  </a:ext>
                </a:extLst>
              </a:tr>
            </a:tbl>
          </a:graphicData>
        </a:graphic>
      </p:graphicFrame>
      <p:sp>
        <p:nvSpPr>
          <p:cNvPr id="5" name="PoljeZBesedilom 4"/>
          <p:cNvSpPr txBox="1"/>
          <p:nvPr/>
        </p:nvSpPr>
        <p:spPr>
          <a:xfrm>
            <a:off x="611560" y="2636912"/>
            <a:ext cx="712879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 smtClean="0">
                <a:solidFill>
                  <a:srgbClr val="FF0000"/>
                </a:solidFill>
              </a:rPr>
              <a:t>Čas plačila je obdobje od izročitve do plačila. Odvisen je od zaupanja prodajalca v plačilno sposobnost kupca. Če ni dogovorjen velja da plačamo takoj ob izročitvi.</a:t>
            </a:r>
            <a:endParaRPr lang="sl-SI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927702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Glede na čas plačila ločimo:</a:t>
            </a:r>
            <a:endParaRPr lang="sl-SI" dirty="0"/>
          </a:p>
        </p:txBody>
      </p:sp>
      <p:graphicFrame>
        <p:nvGraphicFramePr>
          <p:cNvPr id="4" name="Označba mesta vsebin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85312717"/>
              </p:ext>
            </p:extLst>
          </p:nvPr>
        </p:nvGraphicFramePr>
        <p:xfrm>
          <a:off x="457200" y="1600200"/>
          <a:ext cx="8229600" cy="23774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508854296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142774694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80259548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solidFill>
                            <a:srgbClr val="FF0000"/>
                          </a:solidFill>
                        </a:rPr>
                        <a:t>PREDPLAČILO</a:t>
                      </a:r>
                    </a:p>
                    <a:p>
                      <a:endParaRPr lang="sl-SI" dirty="0" smtClean="0">
                        <a:solidFill>
                          <a:srgbClr val="FF0000"/>
                        </a:solidFill>
                      </a:endParaRPr>
                    </a:p>
                    <a:p>
                      <a:endParaRPr lang="sl-SI" dirty="0" smtClean="0">
                        <a:solidFill>
                          <a:srgbClr val="FF0000"/>
                        </a:solidFill>
                      </a:endParaRPr>
                    </a:p>
                    <a:p>
                      <a:endParaRPr lang="sl-SI" dirty="0" smtClean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sl-SI" dirty="0" smtClean="0"/>
                        <a:t>ARA, AVANS- PRODAJALEC KUPCU NE ZAUPA)</a:t>
                      </a:r>
                    </a:p>
                    <a:p>
                      <a:endParaRPr lang="sl-SI" dirty="0" smtClean="0"/>
                    </a:p>
                    <a:p>
                      <a:endParaRPr lang="sl-SI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2000" dirty="0" smtClean="0">
                          <a:solidFill>
                            <a:srgbClr val="FF0000"/>
                          </a:solidFill>
                        </a:rPr>
                        <a:t>TAKOJŠNJE PLAČILO</a:t>
                      </a:r>
                    </a:p>
                    <a:p>
                      <a:endParaRPr lang="sl-SI" sz="2000" dirty="0" smtClean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sl-SI" sz="2000" dirty="0" smtClean="0">
                          <a:solidFill>
                            <a:srgbClr val="FF0000"/>
                          </a:solidFill>
                        </a:rPr>
                        <a:t>IZ ROKE V ROKO, KUPEC</a:t>
                      </a:r>
                      <a:r>
                        <a:rPr lang="sl-SI" sz="2000" baseline="0" dirty="0" smtClean="0">
                          <a:solidFill>
                            <a:srgbClr val="FF0000"/>
                          </a:solidFill>
                        </a:rPr>
                        <a:t> NE MORE BLAGA PREGLEDATI</a:t>
                      </a:r>
                      <a:endParaRPr lang="sl-SI" sz="2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000" dirty="0" smtClean="0">
                          <a:solidFill>
                            <a:srgbClr val="7030A0"/>
                          </a:solidFill>
                        </a:rPr>
                        <a:t>POZNEJŠE PLAČILO</a:t>
                      </a:r>
                    </a:p>
                    <a:p>
                      <a:endParaRPr lang="sl-SI" sz="2000" dirty="0" smtClean="0">
                        <a:solidFill>
                          <a:srgbClr val="7030A0"/>
                        </a:solidFill>
                      </a:endParaRPr>
                    </a:p>
                    <a:p>
                      <a:r>
                        <a:rPr lang="sl-SI" sz="2000" smtClean="0">
                          <a:solidFill>
                            <a:srgbClr val="7030A0"/>
                          </a:solidFill>
                        </a:rPr>
                        <a:t>DOBAVITELJEV KREDIT, SAJ PLAČAMO KASNEJE V 30,</a:t>
                      </a:r>
                      <a:r>
                        <a:rPr lang="sl-SI" sz="2000" baseline="0" smtClean="0">
                          <a:solidFill>
                            <a:srgbClr val="7030A0"/>
                          </a:solidFill>
                        </a:rPr>
                        <a:t> 60…DNEH</a:t>
                      </a:r>
                      <a:endParaRPr lang="sl-SI" sz="20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2125379"/>
                  </a:ext>
                </a:extLst>
              </a:tr>
            </a:tbl>
          </a:graphicData>
        </a:graphic>
      </p:graphicFrame>
      <p:sp>
        <p:nvSpPr>
          <p:cNvPr id="3" name="PoljeZBesedilom 2"/>
          <p:cNvSpPr txBox="1"/>
          <p:nvPr/>
        </p:nvSpPr>
        <p:spPr>
          <a:xfrm>
            <a:off x="457200" y="4221088"/>
            <a:ext cx="7715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Pomni: če plačate na dan zapadlosti računa na vaši banki ste plačali pravočasno, četudi prodajalec dobi od banke nakazan denar z zamudo, saj je kraj plačila kraj, kjer imate vi vaš račun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52032349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>
                <a:solidFill>
                  <a:srgbClr val="FF0000"/>
                </a:solidFill>
              </a:rPr>
              <a:t>ČAS PLAČILA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/>
          <a:lstStyle/>
          <a:p>
            <a:r>
              <a:rPr lang="sl-SI" b="1" dirty="0" smtClean="0">
                <a:solidFill>
                  <a:schemeClr val="accent4"/>
                </a:solidFill>
              </a:rPr>
              <a:t>Popusti pri plačilu:</a:t>
            </a:r>
          </a:p>
          <a:p>
            <a:r>
              <a:rPr lang="sl-SI" dirty="0" smtClean="0">
                <a:solidFill>
                  <a:srgbClr val="00B0F0"/>
                </a:solidFill>
              </a:rPr>
              <a:t>SCONTO</a:t>
            </a:r>
            <a:r>
              <a:rPr lang="sl-SI" dirty="0" smtClean="0"/>
              <a:t> (Gotovinsko plačilo ali v 8 dneh če tako piše ali v 15 dneh če tako piše na pogodbi, ne smete pa si ga sami odtegnit, če tako ne piše!!!!!)</a:t>
            </a:r>
          </a:p>
          <a:p>
            <a:r>
              <a:rPr lang="sl-SI" dirty="0" smtClean="0">
                <a:solidFill>
                  <a:srgbClr val="00B0F0"/>
                </a:solidFill>
              </a:rPr>
              <a:t>RABAT</a:t>
            </a:r>
            <a:r>
              <a:rPr lang="sl-SI" dirty="0" smtClean="0"/>
              <a:t>  je tudi popust samo količinski, </a:t>
            </a:r>
            <a:r>
              <a:rPr lang="sl-SI" dirty="0" err="1" smtClean="0"/>
              <a:t>zvestobni</a:t>
            </a:r>
            <a:r>
              <a:rPr lang="sl-SI" dirty="0" smtClean="0"/>
              <a:t>, ob uvajanju, ob razprodaji……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82761316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Zakaj nam dobavitelj da </a:t>
            </a:r>
            <a:r>
              <a:rPr lang="sl-SI" dirty="0" err="1" smtClean="0"/>
              <a:t>sconto</a:t>
            </a:r>
            <a:r>
              <a:rPr lang="sl-SI" dirty="0" smtClean="0"/>
              <a:t>?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Ni rizika inflacije</a:t>
            </a:r>
          </a:p>
          <a:p>
            <a:r>
              <a:rPr lang="sl-SI" dirty="0" smtClean="0"/>
              <a:t>Ni režijskih stroškov-ne rabite plačati nekoga, ki piše opomine</a:t>
            </a:r>
          </a:p>
          <a:p>
            <a:r>
              <a:rPr lang="sl-SI" dirty="0" smtClean="0"/>
              <a:t>Ni </a:t>
            </a:r>
            <a:r>
              <a:rPr lang="sl-SI" dirty="0" err="1" smtClean="0"/>
              <a:t>stropkov</a:t>
            </a:r>
            <a:r>
              <a:rPr lang="sl-SI" dirty="0" smtClean="0"/>
              <a:t> obresti za kredite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21629739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/>
              <a:t>Vaja-prepišite si te primerčke v knjigo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sl-SI" dirty="0" smtClean="0"/>
              <a:t>Na računu piše, da ob plačilu v roku 15 dni dobimo popust zaradi predčasnega plačila ( rok plačila 60 dni oziroma v 15 dneh z 2% popustom-</a:t>
            </a:r>
            <a:r>
              <a:rPr lang="sl-SI" dirty="0" smtClean="0">
                <a:solidFill>
                  <a:srgbClr val="00B0F0"/>
                </a:solidFill>
              </a:rPr>
              <a:t>skonto</a:t>
            </a:r>
          </a:p>
          <a:p>
            <a:r>
              <a:rPr lang="sl-SI" dirty="0" smtClean="0">
                <a:solidFill>
                  <a:srgbClr val="00B0F0"/>
                </a:solidFill>
              </a:rPr>
              <a:t>Na koncu leta nam dobavitelj pošlje dobropis-</a:t>
            </a:r>
            <a:r>
              <a:rPr lang="sl-SI" dirty="0" err="1" smtClean="0">
                <a:solidFill>
                  <a:srgbClr val="00B0F0"/>
                </a:solidFill>
              </a:rPr>
              <a:t>zvestobni</a:t>
            </a:r>
            <a:r>
              <a:rPr lang="sl-SI" dirty="0" smtClean="0">
                <a:solidFill>
                  <a:srgbClr val="00B0F0"/>
                </a:solidFill>
              </a:rPr>
              <a:t> rabat</a:t>
            </a:r>
          </a:p>
          <a:p>
            <a:r>
              <a:rPr lang="sl-SI" dirty="0" smtClean="0">
                <a:solidFill>
                  <a:schemeClr val="accent2">
                    <a:lumMod val="75000"/>
                  </a:schemeClr>
                </a:solidFill>
              </a:rPr>
              <a:t>Na trg smo dali nov računalnik- rabat zaradi uvajanja</a:t>
            </a:r>
          </a:p>
          <a:p>
            <a:r>
              <a:rPr lang="sl-SI" dirty="0" smtClean="0">
                <a:solidFill>
                  <a:srgbClr val="00B0F0"/>
                </a:solidFill>
              </a:rPr>
              <a:t>Miza je bila popraskana-rabat zaradi pomanjkljivosti</a:t>
            </a:r>
          </a:p>
          <a:p>
            <a:r>
              <a:rPr lang="sl-SI" dirty="0" smtClean="0">
                <a:solidFill>
                  <a:srgbClr val="7030A0"/>
                </a:solidFill>
              </a:rPr>
              <a:t>Na koncu sezone je bila obleka znižana 40%-rabat zaradi razprodaje</a:t>
            </a:r>
          </a:p>
          <a:p>
            <a:r>
              <a:rPr lang="sl-SI" dirty="0" smtClean="0">
                <a:solidFill>
                  <a:schemeClr val="accent6">
                    <a:lumMod val="75000"/>
                  </a:schemeClr>
                </a:solidFill>
              </a:rPr>
              <a:t>Kupili smo 15 kosov majic-količinski rabat</a:t>
            </a:r>
          </a:p>
          <a:p>
            <a:endParaRPr lang="sl-SI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761977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>
                <a:solidFill>
                  <a:srgbClr val="C00000"/>
                </a:solidFill>
              </a:rPr>
              <a:t>Datumi!!!</a:t>
            </a:r>
            <a:endParaRPr lang="sl-SI" dirty="0">
              <a:solidFill>
                <a:srgbClr val="C0000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Kateri od spodnjih primerov označuje fiksen posel, s katerim je določen rok dobave blaga v prodajni pogodbi?</a:t>
            </a:r>
          </a:p>
          <a:p>
            <a:endParaRPr lang="sl-SI" dirty="0"/>
          </a:p>
          <a:p>
            <a:r>
              <a:rPr lang="sl-SI" dirty="0" smtClean="0"/>
              <a:t>Dobava blaga med 10. in 20 avgustom</a:t>
            </a:r>
          </a:p>
          <a:p>
            <a:r>
              <a:rPr lang="sl-SI" dirty="0" smtClean="0"/>
              <a:t>Dobava blaga 10. avgusta</a:t>
            </a:r>
          </a:p>
          <a:p>
            <a:r>
              <a:rPr lang="sl-SI" dirty="0" smtClean="0"/>
              <a:t>Dobava blaga konec avgusta</a:t>
            </a:r>
          </a:p>
          <a:p>
            <a:r>
              <a:rPr lang="sl-SI" dirty="0" smtClean="0"/>
              <a:t>Dobava blaga do 10. avgusta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85000206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Količina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Natančno 10 kom po 100 metrov, 10litrov,  10 sodov po </a:t>
            </a:r>
            <a:r>
              <a:rPr lang="sl-SI" smtClean="0"/>
              <a:t>40 litrov…</a:t>
            </a:r>
            <a:endParaRPr lang="sl-SI" dirty="0" smtClean="0"/>
          </a:p>
          <a:p>
            <a:r>
              <a:rPr lang="sl-SI" dirty="0" smtClean="0"/>
              <a:t>V razponu od do</a:t>
            </a:r>
          </a:p>
          <a:p>
            <a:r>
              <a:rPr lang="sl-SI" dirty="0" smtClean="0"/>
              <a:t>Brez navedbe količine</a:t>
            </a:r>
          </a:p>
          <a:p>
            <a:endParaRPr lang="sl-SI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25881508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sl-SI" dirty="0" smtClean="0">
                <a:solidFill>
                  <a:srgbClr val="FF0000"/>
                </a:solidFill>
              </a:rPr>
              <a:t>Vrste nepravilnosti</a:t>
            </a:r>
            <a:endParaRPr lang="sl-SI" dirty="0">
              <a:solidFill>
                <a:srgbClr val="FF0000"/>
              </a:solidFill>
            </a:endParaRPr>
          </a:p>
        </p:txBody>
      </p:sp>
      <p:graphicFrame>
        <p:nvGraphicFramePr>
          <p:cNvPr id="4" name="Označba mesta vsebin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41597854"/>
              </p:ext>
            </p:extLst>
          </p:nvPr>
        </p:nvGraphicFramePr>
        <p:xfrm>
          <a:off x="611560" y="2924944"/>
          <a:ext cx="8291265" cy="18280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63755">
                  <a:extLst>
                    <a:ext uri="{9D8B030D-6E8A-4147-A177-3AD203B41FA5}">
                      <a16:colId xmlns:a16="http://schemas.microsoft.com/office/drawing/2014/main" val="183309942"/>
                    </a:ext>
                  </a:extLst>
                </a:gridCol>
                <a:gridCol w="2763755">
                  <a:extLst>
                    <a:ext uri="{9D8B030D-6E8A-4147-A177-3AD203B41FA5}">
                      <a16:colId xmlns:a16="http://schemas.microsoft.com/office/drawing/2014/main" val="1822543511"/>
                    </a:ext>
                  </a:extLst>
                </a:gridCol>
                <a:gridCol w="2763755">
                  <a:extLst>
                    <a:ext uri="{9D8B030D-6E8A-4147-A177-3AD203B41FA5}">
                      <a16:colId xmlns:a16="http://schemas.microsoft.com/office/drawing/2014/main" val="994016641"/>
                    </a:ext>
                  </a:extLst>
                </a:gridCol>
              </a:tblGrid>
              <a:tr h="913638">
                <a:tc>
                  <a:txBody>
                    <a:bodyPr/>
                    <a:lstStyle/>
                    <a:p>
                      <a:r>
                        <a:rPr lang="sl-SI" dirty="0" smtClean="0"/>
                        <a:t>Dobavi blaga z napakami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Izstavitev pomanjkljivih računov</a:t>
                      </a:r>
                      <a:endParaRPr lang="sl-SI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Zamuda pri dobavi</a:t>
                      </a:r>
                      <a:endParaRPr lang="sl-SI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2918473"/>
                  </a:ext>
                </a:extLst>
              </a:tr>
              <a:tr h="529330">
                <a:tc>
                  <a:txBody>
                    <a:bodyPr/>
                    <a:lstStyle/>
                    <a:p>
                      <a:r>
                        <a:rPr lang="sl-SI" dirty="0" smtClean="0"/>
                        <a:t>Slaba ali napačna kakovost,</a:t>
                      </a:r>
                      <a:r>
                        <a:rPr lang="sl-SI" baseline="0" dirty="0" smtClean="0"/>
                        <a:t> napačna količina, ovoj….</a:t>
                      </a:r>
                      <a:endParaRPr lang="sl-SI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Napačen popust,</a:t>
                      </a:r>
                      <a:r>
                        <a:rPr lang="sl-SI" baseline="0" dirty="0" smtClean="0"/>
                        <a:t> napačna cena, dobavni pogoji, plačilni pogoji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Ni bilo dobave, nepravočasna dobava,</a:t>
                      </a:r>
                      <a:r>
                        <a:rPr lang="sl-SI" baseline="0" dirty="0" smtClean="0"/>
                        <a:t> dobava na napačnem kraju</a:t>
                      </a:r>
                      <a:endParaRPr lang="sl-SI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584033"/>
                  </a:ext>
                </a:extLst>
              </a:tr>
            </a:tbl>
          </a:graphicData>
        </a:graphic>
      </p:graphicFrame>
      <p:sp>
        <p:nvSpPr>
          <p:cNvPr id="3" name="PoljeZBesedilom 2"/>
          <p:cNvSpPr txBox="1"/>
          <p:nvPr/>
        </p:nvSpPr>
        <p:spPr>
          <a:xfrm>
            <a:off x="755576" y="1772816"/>
            <a:ext cx="7416824" cy="769441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sl-SI" sz="4400" dirty="0" smtClean="0"/>
              <a:t>Po krivdi prodajalca</a:t>
            </a:r>
            <a:endParaRPr lang="sl-SI" sz="4400" dirty="0"/>
          </a:p>
        </p:txBody>
      </p:sp>
    </p:spTree>
    <p:extLst>
      <p:ext uri="{BB962C8B-B14F-4D97-AF65-F5344CB8AC3E}">
        <p14:creationId xmlns:p14="http://schemas.microsoft.com/office/powerpoint/2010/main" val="2691600426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>
                <a:solidFill>
                  <a:srgbClr val="FF0000"/>
                </a:solidFill>
              </a:rPr>
              <a:t>Po krivdi kupca</a:t>
            </a:r>
            <a:endParaRPr lang="sl-SI" dirty="0">
              <a:solidFill>
                <a:srgbClr val="FF0000"/>
              </a:solidFill>
            </a:endParaRPr>
          </a:p>
        </p:txBody>
      </p:sp>
      <p:graphicFrame>
        <p:nvGraphicFramePr>
          <p:cNvPr id="4" name="Označba mesta vsebin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85941248"/>
              </p:ext>
            </p:extLst>
          </p:nvPr>
        </p:nvGraphicFramePr>
        <p:xfrm>
          <a:off x="457200" y="1600200"/>
          <a:ext cx="8229600" cy="101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4151167162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942280435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162347531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l-SI" dirty="0" smtClean="0"/>
                        <a:t>Zamuda pri prevzemu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Zamuda pri odpoklicu ali specifikaciji</a:t>
                      </a:r>
                      <a:endParaRPr lang="sl-SI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Zamuda pri plačilu</a:t>
                      </a:r>
                      <a:endParaRPr lang="sl-SI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57911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91072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4703766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/>
          <a:lstStyle/>
          <a:p>
            <a:r>
              <a:rPr lang="sl-SI" dirty="0" smtClean="0">
                <a:solidFill>
                  <a:srgbClr val="FF0000"/>
                </a:solidFill>
              </a:rPr>
              <a:t>Napake na blagu</a:t>
            </a:r>
            <a:endParaRPr lang="sl-SI" dirty="0">
              <a:solidFill>
                <a:srgbClr val="FF0000"/>
              </a:solidFill>
            </a:endParaRPr>
          </a:p>
        </p:txBody>
      </p:sp>
      <p:graphicFrame>
        <p:nvGraphicFramePr>
          <p:cNvPr id="4" name="Označba mesta vsebin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83644478"/>
              </p:ext>
            </p:extLst>
          </p:nvPr>
        </p:nvGraphicFramePr>
        <p:xfrm>
          <a:off x="457200" y="2348880"/>
          <a:ext cx="8229600" cy="1005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144750927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63051291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1483502269"/>
                    </a:ext>
                  </a:extLst>
                </a:gridCol>
              </a:tblGrid>
              <a:tr h="126216">
                <a:tc>
                  <a:txBody>
                    <a:bodyPr/>
                    <a:lstStyle/>
                    <a:p>
                      <a:r>
                        <a:rPr lang="sl-SI" dirty="0" smtClean="0"/>
                        <a:t>Stvarne napake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Pravne napake</a:t>
                      </a:r>
                      <a:endParaRPr lang="sl-S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Zamuda pri dobavi</a:t>
                      </a:r>
                      <a:endParaRPr lang="sl-SI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8668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 smtClean="0"/>
                        <a:t>Glede na opaznost</a:t>
                      </a:r>
                      <a:r>
                        <a:rPr lang="sl-SI" baseline="0" dirty="0" smtClean="0"/>
                        <a:t> ( očitne in skrite)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8650045"/>
                  </a:ext>
                </a:extLst>
              </a:tr>
            </a:tbl>
          </a:graphicData>
        </a:graphic>
      </p:graphicFrame>
      <p:sp>
        <p:nvSpPr>
          <p:cNvPr id="5" name="PoljeZBesedilom 4"/>
          <p:cNvSpPr txBox="1"/>
          <p:nvPr/>
        </p:nvSpPr>
        <p:spPr>
          <a:xfrm>
            <a:off x="1043608" y="1413155"/>
            <a:ext cx="7416824" cy="769441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sl-SI" sz="4400" dirty="0" smtClean="0"/>
              <a:t>Po krivdi prodajalca</a:t>
            </a:r>
            <a:endParaRPr lang="sl-SI" sz="4400" dirty="0"/>
          </a:p>
        </p:txBody>
      </p:sp>
    </p:spTree>
    <p:extLst>
      <p:ext uri="{BB962C8B-B14F-4D97-AF65-F5344CB8AC3E}">
        <p14:creationId xmlns:p14="http://schemas.microsoft.com/office/powerpoint/2010/main" val="3272051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>
                <a:solidFill>
                  <a:srgbClr val="FF0000"/>
                </a:solidFill>
              </a:rPr>
              <a:t>Datumi!!!!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Prodajna pogodba je bila sklenjena 15.5. Rok za izpolnitev je 8 dni. Kdaj nastopi zamuda?</a:t>
            </a:r>
          </a:p>
          <a:p>
            <a:r>
              <a:rPr lang="sl-SI" dirty="0" smtClean="0">
                <a:solidFill>
                  <a:srgbClr val="0070C0"/>
                </a:solidFill>
              </a:rPr>
              <a:t>Zamuda nastopi </a:t>
            </a:r>
            <a:r>
              <a:rPr lang="sl-SI" dirty="0" smtClean="0"/>
              <a:t>16+17+18+19+20+21+22+23 se pravi 24.5.</a:t>
            </a:r>
          </a:p>
          <a:p>
            <a:r>
              <a:rPr lang="sl-SI" dirty="0" smtClean="0">
                <a:solidFill>
                  <a:srgbClr val="0070C0"/>
                </a:solidFill>
              </a:rPr>
              <a:t>Zadnji dan za izpolnitev</a:t>
            </a:r>
            <a:r>
              <a:rPr lang="sl-SI" dirty="0" smtClean="0"/>
              <a:t> je </a:t>
            </a:r>
            <a:r>
              <a:rPr lang="sl-SI" smtClean="0"/>
              <a:t>tako  23.5.</a:t>
            </a:r>
            <a:endParaRPr lang="sl-SI" dirty="0" smtClean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271671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971600" y="1844824"/>
            <a:ext cx="58864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/>
              <a:t>1.	</a:t>
            </a:r>
            <a:r>
              <a:rPr lang="sl-SI" dirty="0"/>
              <a:t>Kupec povprašuje</a:t>
            </a:r>
          </a:p>
          <a:p>
            <a:r>
              <a:rPr lang="sl-SI" dirty="0"/>
              <a:t>2.	Prodajalec ali proizvajalec izstavi ponudbo</a:t>
            </a:r>
          </a:p>
          <a:p>
            <a:r>
              <a:rPr lang="sl-SI" dirty="0"/>
              <a:t>3.	Kupec naroči</a:t>
            </a:r>
          </a:p>
          <a:p>
            <a:r>
              <a:rPr lang="sl-SI" dirty="0"/>
              <a:t>4.	Prodajalec ali proizvajalec potrdi naročilo (ni pa nujno)</a:t>
            </a:r>
          </a:p>
          <a:p>
            <a:r>
              <a:rPr lang="sl-SI" dirty="0"/>
              <a:t>5.	Prodajalec ali proizvajalec naročeno dobavi </a:t>
            </a:r>
          </a:p>
          <a:p>
            <a:r>
              <a:rPr lang="sl-SI" dirty="0"/>
              <a:t>6.	Kupec prevzeme blago</a:t>
            </a:r>
          </a:p>
          <a:p>
            <a:r>
              <a:rPr lang="sl-SI" dirty="0"/>
              <a:t>7.	Plačilo</a:t>
            </a:r>
          </a:p>
        </p:txBody>
      </p:sp>
    </p:spTree>
    <p:extLst>
      <p:ext uri="{BB962C8B-B14F-4D97-AF65-F5344CB8AC3E}">
        <p14:creationId xmlns:p14="http://schemas.microsoft.com/office/powerpoint/2010/main" val="1524221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600" b="1" dirty="0" smtClean="0">
                <a:solidFill>
                  <a:srgbClr val="00B050"/>
                </a:solidFill>
              </a:rPr>
              <a:t>POJEM IN IZPOLNITEV</a:t>
            </a:r>
            <a:endParaRPr lang="sl-SI" sz="3600" b="1" dirty="0">
              <a:solidFill>
                <a:srgbClr val="00B050"/>
              </a:solidFill>
            </a:endParaRPr>
          </a:p>
        </p:txBody>
      </p:sp>
      <p:sp>
        <p:nvSpPr>
          <p:cNvPr id="5" name="Ograda vsebine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l-SI" dirty="0" smtClean="0"/>
              <a:t>JE RAZMERJE MED </a:t>
            </a:r>
            <a:r>
              <a:rPr lang="sl-SI" b="1" dirty="0" smtClean="0">
                <a:solidFill>
                  <a:srgbClr val="FF0000"/>
                </a:solidFill>
              </a:rPr>
              <a:t>DVEMA STRANKAMA </a:t>
            </a:r>
            <a:r>
              <a:rPr lang="sl-SI" dirty="0" smtClean="0"/>
              <a:t>IN SICER </a:t>
            </a:r>
            <a:r>
              <a:rPr lang="sl-SI" b="1" dirty="0" smtClean="0">
                <a:solidFill>
                  <a:schemeClr val="tx2">
                    <a:lumMod val="75000"/>
                  </a:schemeClr>
                </a:solidFill>
              </a:rPr>
              <a:t>UPNIKOM</a:t>
            </a:r>
            <a:r>
              <a:rPr lang="sl-SI" dirty="0" smtClean="0"/>
              <a:t> IN </a:t>
            </a:r>
            <a:r>
              <a:rPr lang="sl-SI" b="1" dirty="0" smtClean="0">
                <a:solidFill>
                  <a:schemeClr val="accent1">
                    <a:lumMod val="50000"/>
                  </a:schemeClr>
                </a:solidFill>
              </a:rPr>
              <a:t>DOLŽNIKOM</a:t>
            </a:r>
          </a:p>
          <a:p>
            <a:endParaRPr lang="sl-SI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sl-SI" sz="2800" b="1" dirty="0" smtClean="0">
                <a:solidFill>
                  <a:schemeClr val="accent2">
                    <a:lumMod val="75000"/>
                  </a:schemeClr>
                </a:solidFill>
              </a:rPr>
              <a:t>IZPOLNITEV SE NANAŠA NA: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sl-SI" dirty="0" smtClean="0">
                <a:solidFill>
                  <a:schemeClr val="accent5"/>
                </a:solidFill>
              </a:rPr>
              <a:t>DAJATEV</a:t>
            </a:r>
            <a:r>
              <a:rPr lang="sl-SI" dirty="0" smtClean="0"/>
              <a:t> (darilna pogodba ali prodajna pogodba)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sl-SI" dirty="0" smtClean="0">
                <a:solidFill>
                  <a:srgbClr val="00B050"/>
                </a:solidFill>
              </a:rPr>
              <a:t>STORITEV</a:t>
            </a:r>
            <a:r>
              <a:rPr lang="sl-SI" dirty="0" smtClean="0"/>
              <a:t> (dolžnik-frizerka opravi določeno storitev v korist upnika)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sl-SI" dirty="0" smtClean="0">
                <a:solidFill>
                  <a:schemeClr val="accent4"/>
                </a:solidFill>
              </a:rPr>
              <a:t>DOPUSTITEV</a:t>
            </a:r>
            <a:r>
              <a:rPr lang="sl-SI" dirty="0" smtClean="0"/>
              <a:t> ( najemna pogodba)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sl-SI" dirty="0" smtClean="0">
                <a:solidFill>
                  <a:schemeClr val="accent5"/>
                </a:solidFill>
              </a:rPr>
              <a:t>OPUSTITEV</a:t>
            </a:r>
            <a:r>
              <a:rPr lang="sl-SI" dirty="0" smtClean="0"/>
              <a:t> ( dopustimo sosedu da vozi čez našo zemljo)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131810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/>
              <a:t>ELEMENTI OBLIGACIJSKEGA RAZMERJA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>
                <a:solidFill>
                  <a:srgbClr val="FF0000"/>
                </a:solidFill>
              </a:rPr>
              <a:t>VSEBINA RAZMERJA </a:t>
            </a:r>
            <a:r>
              <a:rPr lang="sl-SI" dirty="0" smtClean="0"/>
              <a:t>( STRANKE, PRAVICE, OBVEZNOSTI)</a:t>
            </a:r>
          </a:p>
          <a:p>
            <a:endParaRPr lang="sl-SI" dirty="0"/>
          </a:p>
          <a:p>
            <a:r>
              <a:rPr lang="sl-SI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PREDMET RAZMERJA</a:t>
            </a:r>
            <a:endParaRPr lang="sl-SI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94678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>
                <a:solidFill>
                  <a:srgbClr val="C00000"/>
                </a:solidFill>
              </a:rPr>
              <a:t>NORME</a:t>
            </a:r>
            <a:endParaRPr lang="sl-SI" dirty="0">
              <a:solidFill>
                <a:srgbClr val="C00000"/>
              </a:solidFill>
            </a:endParaRP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r>
              <a:rPr lang="sl-SI" sz="4000" dirty="0" smtClean="0">
                <a:solidFill>
                  <a:srgbClr val="7030A0"/>
                </a:solidFill>
              </a:rPr>
              <a:t>DISPOZITIVNE</a:t>
            </a:r>
            <a:endParaRPr lang="sl-SI" sz="4000" dirty="0">
              <a:solidFill>
                <a:srgbClr val="7030A0"/>
              </a:solidFill>
            </a:endParaRP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sl-SI" dirty="0" smtClean="0"/>
              <a:t>SE LAHKO SPREMINJAJO</a:t>
            </a:r>
          </a:p>
          <a:p>
            <a:r>
              <a:rPr lang="sl-SI" dirty="0" smtClean="0"/>
              <a:t>Npr. uzance</a:t>
            </a:r>
            <a:endParaRPr lang="sl-SI" dirty="0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/>
        <p:txBody>
          <a:bodyPr>
            <a:noAutofit/>
          </a:bodyPr>
          <a:lstStyle/>
          <a:p>
            <a:r>
              <a:rPr lang="sl-SI" sz="4400" dirty="0" smtClean="0">
                <a:solidFill>
                  <a:srgbClr val="FFC000"/>
                </a:solidFill>
              </a:rPr>
              <a:t>KOGENTNE</a:t>
            </a:r>
            <a:endParaRPr lang="sl-SI" sz="4400" dirty="0">
              <a:solidFill>
                <a:srgbClr val="FFC000"/>
              </a:solidFill>
            </a:endParaRP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sl-SI" dirty="0" smtClean="0"/>
              <a:t>SE NE MOREJO SPREMINJATI</a:t>
            </a:r>
          </a:p>
          <a:p>
            <a:r>
              <a:rPr lang="sl-SI" dirty="0" smtClean="0"/>
              <a:t>Npr. Zakon o posojilih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7573087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387</TotalTime>
  <Words>2541</Words>
  <Application>Microsoft Office PowerPoint</Application>
  <PresentationFormat>Diaprojekcija na zaslonu (4:3)</PresentationFormat>
  <Paragraphs>302</Paragraphs>
  <Slides>49</Slides>
  <Notes>1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49</vt:i4>
      </vt:variant>
    </vt:vector>
  </HeadingPairs>
  <TitlesOfParts>
    <vt:vector size="54" baseType="lpstr">
      <vt:lpstr>Arial</vt:lpstr>
      <vt:lpstr>Calibri</vt:lpstr>
      <vt:lpstr>Times New Roman</vt:lpstr>
      <vt:lpstr>Wingdings</vt:lpstr>
      <vt:lpstr>Officeova tema</vt:lpstr>
      <vt:lpstr>OBLIGACIJSKO PRAVO</vt:lpstr>
      <vt:lpstr>PowerPointova predstavitev</vt:lpstr>
      <vt:lpstr>PowerPointova predstavitev</vt:lpstr>
      <vt:lpstr>Sklenitev ni isto kot izpolnitev</vt:lpstr>
      <vt:lpstr>Datumi!!!!</vt:lpstr>
      <vt:lpstr>PowerPointova predstavitev</vt:lpstr>
      <vt:lpstr>POJEM IN IZPOLNITEV</vt:lpstr>
      <vt:lpstr>ELEMENTI OBLIGACIJSKEGA RAZMERJA</vt:lpstr>
      <vt:lpstr>NORME</vt:lpstr>
      <vt:lpstr>STRANKE OBLIGACIJSKEGA RAZMERJA</vt:lpstr>
      <vt:lpstr>VIRI OBLIGACIJSKEGA PRAVA – Najpomembnejši pravnoformalni vir  obligacijskega prava je OZ.</vt:lpstr>
      <vt:lpstr>Kateri zakoni veljajo v posameznih primerih:</vt:lpstr>
      <vt:lpstr>VAJA</vt:lpstr>
      <vt:lpstr>ODGOVORI:</vt:lpstr>
      <vt:lpstr>NASTANEK IN ZAKONSKI POGOJI ZA SKLENITEV OBLIGACIJSKEGA RAZMERJA</vt:lpstr>
      <vt:lpstr>OBLIKA- pisna samo za kredite in nakupe premičnin </vt:lpstr>
      <vt:lpstr>Ničnost, izpodbojnost</vt:lpstr>
      <vt:lpstr>NIČNOST</vt:lpstr>
      <vt:lpstr>PowerPointova predstavitev</vt:lpstr>
      <vt:lpstr>PowerPointova predstavitev</vt:lpstr>
      <vt:lpstr>Izpodbojnost</vt:lpstr>
      <vt:lpstr>Razlogi za izpodbojnost pogodbe so: </vt:lpstr>
      <vt:lpstr>Vaja</vt:lpstr>
      <vt:lpstr>Odgovori</vt:lpstr>
      <vt:lpstr>Utrditev obveznosti</vt:lpstr>
      <vt:lpstr>Opis obveznosti</vt:lpstr>
      <vt:lpstr>PowerPointova predstavitev</vt:lpstr>
      <vt:lpstr>Prenehanje obligacijskega razmerja</vt:lpstr>
      <vt:lpstr>PowerPointova predstavitev</vt:lpstr>
      <vt:lpstr>Ostali načini izpolnitve</vt:lpstr>
      <vt:lpstr>PRODAJNA POGODBA</vt:lpstr>
      <vt:lpstr>Obvezne sestavine kupoprodajne pogodbe in dodatne</vt:lpstr>
      <vt:lpstr>Kako določimo stvar?</vt:lpstr>
      <vt:lpstr>PowerPointova predstavitev</vt:lpstr>
      <vt:lpstr>Dobavni pogoji-navedite 4 dobavne pogoje</vt:lpstr>
      <vt:lpstr>PowerPointova predstavitev</vt:lpstr>
      <vt:lpstr>ČAS IZROČITVE-STEČE PRVI DAN PO SKLENITVI POGODBE</vt:lpstr>
      <vt:lpstr>Kraj izročitve</vt:lpstr>
      <vt:lpstr>Izročitev stvari</vt:lpstr>
      <vt:lpstr>Čas plačila</vt:lpstr>
      <vt:lpstr>Glede na čas plačila ločimo:</vt:lpstr>
      <vt:lpstr>ČAS PLAČILA</vt:lpstr>
      <vt:lpstr>Zakaj nam dobavitelj da sconto?</vt:lpstr>
      <vt:lpstr>Vaja-prepišite si te primerčke v knjigo</vt:lpstr>
      <vt:lpstr>Datumi!!!</vt:lpstr>
      <vt:lpstr>Količina</vt:lpstr>
      <vt:lpstr>Vrste nepravilnosti</vt:lpstr>
      <vt:lpstr>Po krivdi kupca</vt:lpstr>
      <vt:lpstr>Napake na blagu</vt:lpstr>
    </vt:vector>
  </TitlesOfParts>
  <Company>Srednja Šola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OBLIGACIJSKO PRAVO</dc:title>
  <dc:creator>brez_gesla</dc:creator>
  <cp:lastModifiedBy>Uporabnik</cp:lastModifiedBy>
  <cp:revision>70</cp:revision>
  <dcterms:created xsi:type="dcterms:W3CDTF">2014-03-19T12:44:03Z</dcterms:created>
  <dcterms:modified xsi:type="dcterms:W3CDTF">2021-05-13T12:26:36Z</dcterms:modified>
</cp:coreProperties>
</file>