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 id="267" r:id="rId12"/>
    <p:sldId id="270" r:id="rId13"/>
    <p:sldId id="264" r:id="rId14"/>
    <p:sldId id="271" r:id="rId15"/>
    <p:sldId id="272" r:id="rId16"/>
    <p:sldId id="273" r:id="rId17"/>
    <p:sldId id="274" r:id="rId18"/>
    <p:sldId id="275" r:id="rId19"/>
    <p:sldId id="276" r:id="rId20"/>
    <p:sldId id="279" r:id="rId21"/>
    <p:sldId id="277" r:id="rId22"/>
    <p:sldId id="280" r:id="rId23"/>
    <p:sldId id="278"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a:t>Kliknite, če želite urediti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a:t>Kliknite, če želite urediti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a:t>Kliknite, če želite urediti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a:t>Kliknite, če želite urediti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l.wikipedia.org/wiki/Zdravnik" TargetMode="External"/><Relationship Id="rId3" Type="http://schemas.openxmlformats.org/officeDocument/2006/relationships/hyperlink" Target="https://sl.wikipedia.org/wiki/Zobozdravstvo" TargetMode="External"/><Relationship Id="rId7" Type="http://schemas.openxmlformats.org/officeDocument/2006/relationships/hyperlink" Target="https://sl.wikipedia.org/wiki/Zob" TargetMode="External"/><Relationship Id="rId12" Type="http://schemas.openxmlformats.org/officeDocument/2006/relationships/hyperlink" Target="https://www.babit.si/storitve/lepotna-konzervativa-in-protetika/amalgamske-plombe/" TargetMode="External"/><Relationship Id="rId2" Type="http://schemas.openxmlformats.org/officeDocument/2006/relationships/hyperlink" Target="https://sl.wikipedia.org/wiki/Medicina" TargetMode="External"/><Relationship Id="rId1" Type="http://schemas.openxmlformats.org/officeDocument/2006/relationships/slideLayout" Target="../slideLayouts/slideLayout2.xml"/><Relationship Id="rId6" Type="http://schemas.openxmlformats.org/officeDocument/2006/relationships/hyperlink" Target="https://sl.wikipedia.org/wiki/%C4%8Celjust" TargetMode="External"/><Relationship Id="rId11" Type="http://schemas.openxmlformats.org/officeDocument/2006/relationships/hyperlink" Target="https://www.babit.si/storitve/snemna-in-fiksna_protetika/" TargetMode="External"/><Relationship Id="rId5" Type="http://schemas.openxmlformats.org/officeDocument/2006/relationships/hyperlink" Target="https://sl.wikipedia.org/wiki/Usta" TargetMode="External"/><Relationship Id="rId10" Type="http://schemas.openxmlformats.org/officeDocument/2006/relationships/hyperlink" Target="https://www.babit.si/karies-zobna-gniloba/" TargetMode="External"/><Relationship Id="rId4" Type="http://schemas.openxmlformats.org/officeDocument/2006/relationships/hyperlink" Target="https://sl.wikipedia.org/wiki/Bolezen" TargetMode="External"/><Relationship Id="rId9" Type="http://schemas.openxmlformats.org/officeDocument/2006/relationships/hyperlink" Target="https://sl.wikipedia.org/w/index.php?title=Specialist&amp;action=edit&amp;redlink=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443DFE-6356-4243-81A3-E74A4683B0D4}"/>
              </a:ext>
            </a:extLst>
          </p:cNvPr>
          <p:cNvSpPr>
            <a:spLocks noGrp="1"/>
          </p:cNvSpPr>
          <p:nvPr>
            <p:ph type="ctrTitle"/>
          </p:nvPr>
        </p:nvSpPr>
        <p:spPr>
          <a:xfrm>
            <a:off x="1371600" y="1285461"/>
            <a:ext cx="9448800" cy="2346740"/>
          </a:xfrm>
        </p:spPr>
        <p:txBody>
          <a:bodyPr>
            <a:normAutofit fontScale="90000"/>
          </a:bodyPr>
          <a:lstStyle/>
          <a:p>
            <a:r>
              <a:rPr lang="sl-SI" b="1" dirty="0"/>
              <a:t>ZDRAVSTVENA NEGA V ZOBOZDRAVSTVENI DEJAVNOSTI</a:t>
            </a:r>
          </a:p>
        </p:txBody>
      </p:sp>
      <p:sp>
        <p:nvSpPr>
          <p:cNvPr id="3" name="Podnaslov 2">
            <a:extLst>
              <a:ext uri="{FF2B5EF4-FFF2-40B4-BE49-F238E27FC236}">
                <a16:creationId xmlns:a16="http://schemas.microsoft.com/office/drawing/2014/main" id="{E3BFB9B5-EA91-4241-AAAA-78D9F19F633C}"/>
              </a:ext>
            </a:extLst>
          </p:cNvPr>
          <p:cNvSpPr>
            <a:spLocks noGrp="1"/>
          </p:cNvSpPr>
          <p:nvPr>
            <p:ph type="subTitle" idx="1"/>
          </p:nvPr>
        </p:nvSpPr>
        <p:spPr>
          <a:xfrm>
            <a:off x="1371600" y="3829878"/>
            <a:ext cx="9448800" cy="768625"/>
          </a:xfrm>
        </p:spPr>
        <p:txBody>
          <a:bodyPr/>
          <a:lstStyle/>
          <a:p>
            <a:r>
              <a:rPr lang="sl-SI" dirty="0"/>
              <a:t>Maja </a:t>
            </a:r>
            <a:r>
              <a:rPr lang="sl-SI" dirty="0" err="1"/>
              <a:t>Tepša</a:t>
            </a:r>
            <a:r>
              <a:rPr lang="sl-SI" dirty="0"/>
              <a:t> </a:t>
            </a:r>
            <a:r>
              <a:rPr lang="sl-SI" dirty="0" err="1"/>
              <a:t>dipl.m.s</a:t>
            </a:r>
            <a:r>
              <a:rPr lang="sl-SI" dirty="0"/>
              <a:t>; </a:t>
            </a:r>
          </a:p>
          <a:p>
            <a:r>
              <a:rPr lang="sl-SI" dirty="0"/>
              <a:t>2.Letnik ZN </a:t>
            </a:r>
            <a:r>
              <a:rPr lang="sl-SI" dirty="0" smtClean="0"/>
              <a:t>2021/2021</a:t>
            </a:r>
            <a:endParaRPr lang="sl-SI" dirty="0"/>
          </a:p>
        </p:txBody>
      </p:sp>
    </p:spTree>
    <p:extLst>
      <p:ext uri="{BB962C8B-B14F-4D97-AF65-F5344CB8AC3E}">
        <p14:creationId xmlns:p14="http://schemas.microsoft.com/office/powerpoint/2010/main" val="3426935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76653C-7A16-4D5B-AAE2-4F101173DFE2}"/>
              </a:ext>
            </a:extLst>
          </p:cNvPr>
          <p:cNvSpPr>
            <a:spLocks noGrp="1"/>
          </p:cNvSpPr>
          <p:nvPr>
            <p:ph type="title"/>
          </p:nvPr>
        </p:nvSpPr>
        <p:spPr/>
        <p:txBody>
          <a:bodyPr/>
          <a:lstStyle/>
          <a:p>
            <a:r>
              <a:rPr lang="sl-SI" dirty="0"/>
              <a:t>ZGODOVINA ZOBOZDRAVSTVA</a:t>
            </a:r>
          </a:p>
        </p:txBody>
      </p:sp>
      <p:sp>
        <p:nvSpPr>
          <p:cNvPr id="5" name="Označba mesta vsebine 4">
            <a:extLst>
              <a:ext uri="{FF2B5EF4-FFF2-40B4-BE49-F238E27FC236}">
                <a16:creationId xmlns:a16="http://schemas.microsoft.com/office/drawing/2014/main" id="{D4242B11-C7EE-480D-BFB4-EE5BE11B58B0}"/>
              </a:ext>
            </a:extLst>
          </p:cNvPr>
          <p:cNvSpPr>
            <a:spLocks noGrp="1"/>
          </p:cNvSpPr>
          <p:nvPr>
            <p:ph idx="1"/>
          </p:nvPr>
        </p:nvSpPr>
        <p:spPr>
          <a:xfrm>
            <a:off x="685800" y="2213113"/>
            <a:ext cx="10820400" cy="4005572"/>
          </a:xfrm>
        </p:spPr>
        <p:txBody>
          <a:bodyPr/>
          <a:lstStyle/>
          <a:p>
            <a:pPr marL="0" indent="0">
              <a:buNone/>
            </a:pPr>
            <a:r>
              <a:rPr lang="sl-SI" dirty="0"/>
              <a:t>Na Kitajskem so 1600 let </a:t>
            </a:r>
            <a:r>
              <a:rPr lang="sl-SI" dirty="0" err="1"/>
              <a:t>p.n.š</a:t>
            </a:r>
            <a:r>
              <a:rPr lang="sl-SI" dirty="0"/>
              <a:t>. iz starodavnih zapisov razbrali, da so zobe čistili s paličicami iz aromatičnih dreves, ki so imele tudi vlogo osvežitve ust. Vse kaže na to, da so Kitajci izumili prvo zobno ščetko, kot povedo zapisi iz leta 1223, ko so menihi uporabili za čiščenje zob dlake iz konjskega repa, ki so bile zelo mehke. Sčasoma so začeli uporabljati dlako različnih živali. </a:t>
            </a:r>
          </a:p>
          <a:p>
            <a:pPr marL="0" indent="0">
              <a:buNone/>
            </a:pPr>
            <a:r>
              <a:rPr lang="sl-SI" dirty="0"/>
              <a:t>V srednem veku so prav tako uporabljali konjsko dlako in pa tudi dlako divjega prašiča. Izumili pa so tudi zobotrebce iz gosjega perja in različnih kovin. </a:t>
            </a:r>
          </a:p>
          <a:p>
            <a:pPr marL="0" indent="0">
              <a:buNone/>
            </a:pPr>
            <a:r>
              <a:rPr lang="sl-SI" dirty="0"/>
              <a:t>Prva prava zobna ščetka je bila narejena leta 1690, ko so jo tako tudi poimenovali.</a:t>
            </a:r>
          </a:p>
          <a:p>
            <a:pPr marL="0" indent="0">
              <a:buNone/>
            </a:pPr>
            <a:endParaRPr lang="sl-SI" dirty="0"/>
          </a:p>
        </p:txBody>
      </p:sp>
    </p:spTree>
    <p:extLst>
      <p:ext uri="{BB962C8B-B14F-4D97-AF65-F5344CB8AC3E}">
        <p14:creationId xmlns:p14="http://schemas.microsoft.com/office/powerpoint/2010/main" val="229015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48017C-424C-4321-898A-9F222FBF6185}"/>
              </a:ext>
            </a:extLst>
          </p:cNvPr>
          <p:cNvSpPr>
            <a:spLocks noGrp="1"/>
          </p:cNvSpPr>
          <p:nvPr>
            <p:ph type="title"/>
          </p:nvPr>
        </p:nvSpPr>
        <p:spPr/>
        <p:txBody>
          <a:bodyPr/>
          <a:lstStyle/>
          <a:p>
            <a:r>
              <a:rPr lang="sl-SI" dirty="0">
                <a:solidFill>
                  <a:prstClr val="black"/>
                </a:solidFill>
              </a:rPr>
              <a:t>ZGODOVINA ZOBOZDRAVSTVA</a:t>
            </a:r>
            <a:endParaRPr lang="sl-SI" dirty="0"/>
          </a:p>
        </p:txBody>
      </p:sp>
      <p:sp>
        <p:nvSpPr>
          <p:cNvPr id="3" name="Označba mesta vsebine 2">
            <a:extLst>
              <a:ext uri="{FF2B5EF4-FFF2-40B4-BE49-F238E27FC236}">
                <a16:creationId xmlns:a16="http://schemas.microsoft.com/office/drawing/2014/main" id="{7D6D56E3-C276-4E47-BBE3-836AF9930D6B}"/>
              </a:ext>
            </a:extLst>
          </p:cNvPr>
          <p:cNvSpPr>
            <a:spLocks noGrp="1"/>
          </p:cNvSpPr>
          <p:nvPr>
            <p:ph idx="1"/>
          </p:nvPr>
        </p:nvSpPr>
        <p:spPr/>
        <p:txBody>
          <a:bodyPr/>
          <a:lstStyle/>
          <a:p>
            <a:r>
              <a:rPr lang="sl-SI" dirty="0"/>
              <a:t>Ljudje, ki so živeli v srednjem veku, niso imeli veliko zobne gnilobe. Dejstvo je, da se je skozi stoletja spreminjala tudi prehrana, ki je postajala vedno bolj ugodna za ustne bakterije. Nekatera živila so slabša za zobe, predvsem rafinirani ogljikovi hidrati, sladkorji in kisline.</a:t>
            </a:r>
          </a:p>
          <a:p>
            <a:r>
              <a:rPr lang="sl-SI" dirty="0"/>
              <a:t>Prehrana, ki je bila dnevno na krožniku srednjeveških </a:t>
            </a:r>
            <a:r>
              <a:rPr lang="sl-SI" dirty="0" err="1"/>
              <a:t>ljudih</a:t>
            </a:r>
            <a:r>
              <a:rPr lang="sl-SI" dirty="0"/>
              <a:t> je bila zelo groba. Moko so mleli z mlinskimi kamni. Mali koščki kamenčkov iz mlinskega kamna, ki se znajdejo v kruhu, ne naredijo prav veliko usluge zobem. Zobje so postajali vedno bolj obrabljeni in ravni, predvsem zadnji kočniki, katerih primarna funkcija je mletje hrane. </a:t>
            </a:r>
            <a:r>
              <a:rPr lang="sl-SI" dirty="0">
                <a:solidFill>
                  <a:srgbClr val="7A7A7A"/>
                </a:solidFill>
                <a:latin typeface="Roboto"/>
              </a:rPr>
              <a:t> </a:t>
            </a:r>
            <a:endParaRPr lang="sl-SI" dirty="0"/>
          </a:p>
        </p:txBody>
      </p:sp>
    </p:spTree>
    <p:extLst>
      <p:ext uri="{BB962C8B-B14F-4D97-AF65-F5344CB8AC3E}">
        <p14:creationId xmlns:p14="http://schemas.microsoft.com/office/powerpoint/2010/main" val="247364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127801-C1E2-4F3A-9711-61592CE4C5E4}"/>
              </a:ext>
            </a:extLst>
          </p:cNvPr>
          <p:cNvSpPr>
            <a:spLocks noGrp="1"/>
          </p:cNvSpPr>
          <p:nvPr>
            <p:ph type="title"/>
          </p:nvPr>
        </p:nvSpPr>
        <p:spPr>
          <a:xfrm>
            <a:off x="2895600" y="914399"/>
            <a:ext cx="8610600" cy="901149"/>
          </a:xfrm>
        </p:spPr>
        <p:txBody>
          <a:bodyPr>
            <a:normAutofit/>
          </a:bodyPr>
          <a:lstStyle/>
          <a:p>
            <a:r>
              <a:rPr lang="sl-SI" sz="2000" dirty="0"/>
              <a:t>Vir </a:t>
            </a:r>
            <a:r>
              <a:rPr lang="sl-SI" sz="2000" dirty="0" err="1"/>
              <a:t>slik:https</a:t>
            </a:r>
            <a:r>
              <a:rPr lang="sl-SI" sz="2000" dirty="0"/>
              <a:t>://www.zobozdravnikmaribor.si/blog/kaksne-zobe-bi-imeli-ce-bi-ziveli-v-srednjem-veku/ </a:t>
            </a:r>
          </a:p>
        </p:txBody>
      </p:sp>
      <p:pic>
        <p:nvPicPr>
          <p:cNvPr id="5" name="Označba mesta vsebine 4">
            <a:extLst>
              <a:ext uri="{FF2B5EF4-FFF2-40B4-BE49-F238E27FC236}">
                <a16:creationId xmlns:a16="http://schemas.microsoft.com/office/drawing/2014/main" id="{DC1C369A-EE1F-46A9-8A93-4B4B13F4C281}"/>
              </a:ext>
            </a:extLst>
          </p:cNvPr>
          <p:cNvPicPr>
            <a:picLocks noGrp="1" noChangeAspect="1"/>
          </p:cNvPicPr>
          <p:nvPr>
            <p:ph sz="half" idx="1"/>
          </p:nvPr>
        </p:nvPicPr>
        <p:blipFill>
          <a:blip r:embed="rId2"/>
          <a:stretch>
            <a:fillRect/>
          </a:stretch>
        </p:blipFill>
        <p:spPr>
          <a:xfrm>
            <a:off x="995574" y="2193925"/>
            <a:ext cx="4714451" cy="4024313"/>
          </a:xfrm>
          <a:prstGeom prst="rect">
            <a:avLst/>
          </a:prstGeom>
        </p:spPr>
      </p:pic>
      <p:pic>
        <p:nvPicPr>
          <p:cNvPr id="6" name="Označba mesta vsebine 5">
            <a:extLst>
              <a:ext uri="{FF2B5EF4-FFF2-40B4-BE49-F238E27FC236}">
                <a16:creationId xmlns:a16="http://schemas.microsoft.com/office/drawing/2014/main" id="{0A6AB88E-7710-425D-8969-18FE8F24B590}"/>
              </a:ext>
            </a:extLst>
          </p:cNvPr>
          <p:cNvPicPr>
            <a:picLocks noGrp="1" noChangeAspect="1"/>
          </p:cNvPicPr>
          <p:nvPr>
            <p:ph sz="half" idx="2"/>
          </p:nvPr>
        </p:nvPicPr>
        <p:blipFill>
          <a:blip r:embed="rId3"/>
          <a:stretch>
            <a:fillRect/>
          </a:stretch>
        </p:blipFill>
        <p:spPr>
          <a:xfrm>
            <a:off x="6172200" y="2208107"/>
            <a:ext cx="5334000" cy="3995948"/>
          </a:xfrm>
          <a:prstGeom prst="rect">
            <a:avLst/>
          </a:prstGeom>
        </p:spPr>
      </p:pic>
    </p:spTree>
    <p:extLst>
      <p:ext uri="{BB962C8B-B14F-4D97-AF65-F5344CB8AC3E}">
        <p14:creationId xmlns:p14="http://schemas.microsoft.com/office/powerpoint/2010/main" val="32744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2E0374-E9C2-4B09-BF78-7CAD7E29AA8D}"/>
              </a:ext>
            </a:extLst>
          </p:cNvPr>
          <p:cNvSpPr>
            <a:spLocks noGrp="1"/>
          </p:cNvSpPr>
          <p:nvPr>
            <p:ph type="title"/>
          </p:nvPr>
        </p:nvSpPr>
        <p:spPr/>
        <p:txBody>
          <a:bodyPr/>
          <a:lstStyle/>
          <a:p>
            <a:r>
              <a:rPr lang="sl-SI" dirty="0"/>
              <a:t>Prve zobne ščetke</a:t>
            </a:r>
          </a:p>
        </p:txBody>
      </p:sp>
      <p:pic>
        <p:nvPicPr>
          <p:cNvPr id="5" name="Označba mesta vsebine 4">
            <a:extLst>
              <a:ext uri="{FF2B5EF4-FFF2-40B4-BE49-F238E27FC236}">
                <a16:creationId xmlns:a16="http://schemas.microsoft.com/office/drawing/2014/main" id="{B130231C-7721-4866-8F74-B6E0295DCCEB}"/>
              </a:ext>
            </a:extLst>
          </p:cNvPr>
          <p:cNvPicPr>
            <a:picLocks noGrp="1" noChangeAspect="1"/>
          </p:cNvPicPr>
          <p:nvPr>
            <p:ph sz="half" idx="1"/>
          </p:nvPr>
        </p:nvPicPr>
        <p:blipFill>
          <a:blip r:embed="rId2"/>
          <a:stretch>
            <a:fillRect/>
          </a:stretch>
        </p:blipFill>
        <p:spPr>
          <a:xfrm>
            <a:off x="685800" y="2703435"/>
            <a:ext cx="5334000" cy="3005292"/>
          </a:xfrm>
          <a:prstGeom prst="rect">
            <a:avLst/>
          </a:prstGeom>
        </p:spPr>
      </p:pic>
      <p:pic>
        <p:nvPicPr>
          <p:cNvPr id="6" name="Označba mesta vsebine 5">
            <a:extLst>
              <a:ext uri="{FF2B5EF4-FFF2-40B4-BE49-F238E27FC236}">
                <a16:creationId xmlns:a16="http://schemas.microsoft.com/office/drawing/2014/main" id="{19EC7737-0F21-4977-B63A-48F357574052}"/>
              </a:ext>
            </a:extLst>
          </p:cNvPr>
          <p:cNvPicPr>
            <a:picLocks noGrp="1" noChangeAspect="1"/>
          </p:cNvPicPr>
          <p:nvPr>
            <p:ph sz="half" idx="2"/>
          </p:nvPr>
        </p:nvPicPr>
        <p:blipFill>
          <a:blip r:embed="rId3"/>
          <a:stretch>
            <a:fillRect/>
          </a:stretch>
        </p:blipFill>
        <p:spPr>
          <a:xfrm>
            <a:off x="6172200" y="2427213"/>
            <a:ext cx="5334000" cy="3557736"/>
          </a:xfrm>
          <a:prstGeom prst="rect">
            <a:avLst/>
          </a:prstGeom>
        </p:spPr>
      </p:pic>
    </p:spTree>
    <p:extLst>
      <p:ext uri="{BB962C8B-B14F-4D97-AF65-F5344CB8AC3E}">
        <p14:creationId xmlns:p14="http://schemas.microsoft.com/office/powerpoint/2010/main" val="105942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33008F-F137-4793-A5B1-DE02700E8911}"/>
              </a:ext>
            </a:extLst>
          </p:cNvPr>
          <p:cNvSpPr>
            <a:spLocks noGrp="1"/>
          </p:cNvSpPr>
          <p:nvPr>
            <p:ph type="title"/>
          </p:nvPr>
        </p:nvSpPr>
        <p:spPr>
          <a:xfrm>
            <a:off x="2895600" y="1152938"/>
            <a:ext cx="8610600" cy="1041621"/>
          </a:xfrm>
        </p:spPr>
        <p:txBody>
          <a:bodyPr>
            <a:normAutofit fontScale="90000"/>
          </a:bodyPr>
          <a:lstStyle/>
          <a:p>
            <a:r>
              <a:rPr lang="sl-SI" dirty="0">
                <a:solidFill>
                  <a:srgbClr val="444444"/>
                </a:solidFill>
                <a:latin typeface="Roboto"/>
              </a:rPr>
              <a:t>MISWAK - ZOBNA ŠČETKA FARAONOV</a:t>
            </a:r>
            <a:br>
              <a:rPr lang="sl-SI" dirty="0">
                <a:solidFill>
                  <a:srgbClr val="444444"/>
                </a:solidFill>
                <a:latin typeface="Roboto"/>
              </a:rPr>
            </a:br>
            <a:endParaRPr lang="sl-SI" dirty="0"/>
          </a:p>
        </p:txBody>
      </p:sp>
      <p:sp>
        <p:nvSpPr>
          <p:cNvPr id="3" name="Označba mesta vsebine 2">
            <a:extLst>
              <a:ext uri="{FF2B5EF4-FFF2-40B4-BE49-F238E27FC236}">
                <a16:creationId xmlns:a16="http://schemas.microsoft.com/office/drawing/2014/main" id="{8D5AE399-5334-4B72-91FB-034028651F2C}"/>
              </a:ext>
            </a:extLst>
          </p:cNvPr>
          <p:cNvSpPr>
            <a:spLocks noGrp="1"/>
          </p:cNvSpPr>
          <p:nvPr>
            <p:ph idx="1"/>
          </p:nvPr>
        </p:nvSpPr>
        <p:spPr>
          <a:xfrm>
            <a:off x="685800" y="1881810"/>
            <a:ext cx="10820400" cy="4336876"/>
          </a:xfrm>
        </p:spPr>
        <p:txBody>
          <a:bodyPr/>
          <a:lstStyle/>
          <a:p>
            <a:r>
              <a:rPr lang="sl-SI" dirty="0"/>
              <a:t>Drevo je bogato z različnimi elementi kot so kalij, natrij, klorid, natrijev bikarbonat in kalcijev oksid, ki se nahajajo v koreninah in naj bi krepili zobno sklenino.  Lubje vsebuje antibiotik, ki naj bi zaviral rast bakterij in nastanek zobnih oblog. </a:t>
            </a:r>
            <a:r>
              <a:rPr lang="sl-SI" b="1" dirty="0" err="1"/>
              <a:t>Miswak</a:t>
            </a:r>
            <a:r>
              <a:rPr lang="sl-SI" b="1" dirty="0"/>
              <a:t> </a:t>
            </a:r>
            <a:r>
              <a:rPr lang="sl-SI" dirty="0"/>
              <a:t>zmanjša madeže tobačnih izdelkov, kave in čaja. Vsebuje pa tudi fluor, silicij, vitamin C in druge snovi. Olja in nekatere druge snovi </a:t>
            </a:r>
            <a:r>
              <a:rPr lang="sl-SI" dirty="0" err="1"/>
              <a:t>miswaka</a:t>
            </a:r>
            <a:r>
              <a:rPr lang="sl-SI" dirty="0"/>
              <a:t> naj bi pripomogle v boju proti slabemu zadahu.</a:t>
            </a:r>
          </a:p>
          <a:p>
            <a:endParaRPr lang="sl-SI" dirty="0"/>
          </a:p>
        </p:txBody>
      </p:sp>
      <p:pic>
        <p:nvPicPr>
          <p:cNvPr id="4" name="Slika 3">
            <a:extLst>
              <a:ext uri="{FF2B5EF4-FFF2-40B4-BE49-F238E27FC236}">
                <a16:creationId xmlns:a16="http://schemas.microsoft.com/office/drawing/2014/main" id="{93F06243-188B-4D0F-88FD-ED0114A5751C}"/>
              </a:ext>
            </a:extLst>
          </p:cNvPr>
          <p:cNvPicPr>
            <a:picLocks noChangeAspect="1"/>
          </p:cNvPicPr>
          <p:nvPr/>
        </p:nvPicPr>
        <p:blipFill>
          <a:blip r:embed="rId2"/>
          <a:stretch>
            <a:fillRect/>
          </a:stretch>
        </p:blipFill>
        <p:spPr>
          <a:xfrm>
            <a:off x="968388" y="4206622"/>
            <a:ext cx="4637282" cy="2597426"/>
          </a:xfrm>
          <a:prstGeom prst="rect">
            <a:avLst/>
          </a:prstGeom>
        </p:spPr>
      </p:pic>
      <p:pic>
        <p:nvPicPr>
          <p:cNvPr id="5" name="Slika 4">
            <a:extLst>
              <a:ext uri="{FF2B5EF4-FFF2-40B4-BE49-F238E27FC236}">
                <a16:creationId xmlns:a16="http://schemas.microsoft.com/office/drawing/2014/main" id="{DEF72A99-835C-494F-AF3A-56D206F77964}"/>
              </a:ext>
            </a:extLst>
          </p:cNvPr>
          <p:cNvPicPr>
            <a:picLocks noChangeAspect="1"/>
          </p:cNvPicPr>
          <p:nvPr/>
        </p:nvPicPr>
        <p:blipFill>
          <a:blip r:embed="rId3"/>
          <a:stretch>
            <a:fillRect/>
          </a:stretch>
        </p:blipFill>
        <p:spPr>
          <a:xfrm>
            <a:off x="6255026" y="4206622"/>
            <a:ext cx="4968586" cy="2597425"/>
          </a:xfrm>
          <a:prstGeom prst="rect">
            <a:avLst/>
          </a:prstGeom>
        </p:spPr>
      </p:pic>
    </p:spTree>
    <p:extLst>
      <p:ext uri="{BB962C8B-B14F-4D97-AF65-F5344CB8AC3E}">
        <p14:creationId xmlns:p14="http://schemas.microsoft.com/office/powerpoint/2010/main" val="83739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496058D-54A4-45EF-9303-F2E45677E086}"/>
              </a:ext>
            </a:extLst>
          </p:cNvPr>
          <p:cNvPicPr>
            <a:picLocks noChangeAspect="1"/>
          </p:cNvPicPr>
          <p:nvPr/>
        </p:nvPicPr>
        <p:blipFill>
          <a:blip r:embed="rId2"/>
          <a:stretch>
            <a:fillRect/>
          </a:stretch>
        </p:blipFill>
        <p:spPr>
          <a:xfrm>
            <a:off x="861391" y="1722783"/>
            <a:ext cx="10469218" cy="6858000"/>
          </a:xfrm>
          <a:prstGeom prst="rect">
            <a:avLst/>
          </a:prstGeom>
        </p:spPr>
      </p:pic>
      <p:sp>
        <p:nvSpPr>
          <p:cNvPr id="2" name="Naslov 1">
            <a:extLst>
              <a:ext uri="{FF2B5EF4-FFF2-40B4-BE49-F238E27FC236}">
                <a16:creationId xmlns:a16="http://schemas.microsoft.com/office/drawing/2014/main" id="{26A4EE66-36ED-4DAF-A2B7-F4B4A3AD797D}"/>
              </a:ext>
            </a:extLst>
          </p:cNvPr>
          <p:cNvSpPr>
            <a:spLocks noGrp="1"/>
          </p:cNvSpPr>
          <p:nvPr>
            <p:ph type="title"/>
          </p:nvPr>
        </p:nvSpPr>
        <p:spPr/>
        <p:txBody>
          <a:bodyPr/>
          <a:lstStyle/>
          <a:p>
            <a:r>
              <a:rPr lang="sl-SI" dirty="0"/>
              <a:t>MISWAK IN USTNO ZDRAVJE</a:t>
            </a:r>
          </a:p>
        </p:txBody>
      </p:sp>
      <p:sp>
        <p:nvSpPr>
          <p:cNvPr id="3" name="Označba mesta vsebine 2">
            <a:extLst>
              <a:ext uri="{FF2B5EF4-FFF2-40B4-BE49-F238E27FC236}">
                <a16:creationId xmlns:a16="http://schemas.microsoft.com/office/drawing/2014/main" id="{A50D9018-9AFE-4DF2-A568-39CC7B81B1D8}"/>
              </a:ext>
            </a:extLst>
          </p:cNvPr>
          <p:cNvSpPr>
            <a:spLocks noGrp="1"/>
          </p:cNvSpPr>
          <p:nvPr>
            <p:ph idx="1"/>
          </p:nvPr>
        </p:nvSpPr>
        <p:spPr>
          <a:xfrm>
            <a:off x="685800" y="2057402"/>
            <a:ext cx="10820400" cy="4161284"/>
          </a:xfrm>
        </p:spPr>
        <p:txBody>
          <a:bodyPr/>
          <a:lstStyle/>
          <a:p>
            <a:r>
              <a:rPr lang="sl-SI" dirty="0"/>
              <a:t>Kulture, ki paličico še vedno uporabljajo v namene ustne higiene, odrežejo ali prežvečijo približno en centimeter lubja z enega konca paličice. Žvečijo, dokler vejica ne oblikuje ščetin, nato pa zobe očistijo kot bi uporabljali zobno ščetko. To opravijo običajno brez zobne paste. Vsakih nekaj dni odluščijo novi kos lubja, da se izpostavijo sveža vlakna. Če paličica postane presuha, jo navlažijo z vodo.</a:t>
            </a:r>
          </a:p>
        </p:txBody>
      </p:sp>
    </p:spTree>
    <p:extLst>
      <p:ext uri="{BB962C8B-B14F-4D97-AF65-F5344CB8AC3E}">
        <p14:creationId xmlns:p14="http://schemas.microsoft.com/office/powerpoint/2010/main" val="56665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107FCB-A9D8-480A-AB9C-19DBEA573714}"/>
              </a:ext>
            </a:extLst>
          </p:cNvPr>
          <p:cNvSpPr>
            <a:spLocks noGrp="1"/>
          </p:cNvSpPr>
          <p:nvPr>
            <p:ph type="title"/>
          </p:nvPr>
        </p:nvSpPr>
        <p:spPr>
          <a:xfrm>
            <a:off x="2895600" y="764373"/>
            <a:ext cx="8610600" cy="1064427"/>
          </a:xfrm>
        </p:spPr>
        <p:txBody>
          <a:bodyPr>
            <a:normAutofit/>
          </a:bodyPr>
          <a:lstStyle/>
          <a:p>
            <a:r>
              <a:rPr lang="sl-SI" sz="4400" b="1" dirty="0">
                <a:solidFill>
                  <a:srgbClr val="FF0000"/>
                </a:solidFill>
              </a:rPr>
              <a:t>stomatologija</a:t>
            </a:r>
          </a:p>
        </p:txBody>
      </p:sp>
      <p:sp>
        <p:nvSpPr>
          <p:cNvPr id="3" name="Označba mesta vsebine 2">
            <a:extLst>
              <a:ext uri="{FF2B5EF4-FFF2-40B4-BE49-F238E27FC236}">
                <a16:creationId xmlns:a16="http://schemas.microsoft.com/office/drawing/2014/main" id="{80DBB201-5B03-4346-80C6-07EB936C5C9A}"/>
              </a:ext>
            </a:extLst>
          </p:cNvPr>
          <p:cNvSpPr>
            <a:spLocks noGrp="1"/>
          </p:cNvSpPr>
          <p:nvPr>
            <p:ph idx="1"/>
          </p:nvPr>
        </p:nvSpPr>
        <p:spPr>
          <a:xfrm>
            <a:off x="685800" y="1961323"/>
            <a:ext cx="10820400" cy="4585252"/>
          </a:xfrm>
        </p:spPr>
        <p:txBody>
          <a:bodyPr/>
          <a:lstStyle/>
          <a:p>
            <a:r>
              <a:rPr lang="sl-SI" dirty="0"/>
              <a:t>Stomatologija je veja </a:t>
            </a:r>
            <a:r>
              <a:rPr lang="sl-SI" dirty="0">
                <a:hlinkClick r:id="rId2" tooltip="Medicina">
                  <a:extLst>
                    <a:ext uri="{A12FA001-AC4F-418D-AE19-62706E023703}">
                      <ahyp:hlinkClr xmlns="" xmlns:ahyp="http://schemas.microsoft.com/office/drawing/2018/hyperlinkcolor" val="tx"/>
                    </a:ext>
                  </a:extLst>
                </a:hlinkClick>
              </a:rPr>
              <a:t>medicine</a:t>
            </a:r>
            <a:r>
              <a:rPr lang="sl-SI" dirty="0"/>
              <a:t> (oz. </a:t>
            </a:r>
            <a:r>
              <a:rPr lang="sl-SI" dirty="0">
                <a:hlinkClick r:id="rId3" tooltip="Zobozdravstvo">
                  <a:extLst>
                    <a:ext uri="{A12FA001-AC4F-418D-AE19-62706E023703}">
                      <ahyp:hlinkClr xmlns="" xmlns:ahyp="http://schemas.microsoft.com/office/drawing/2018/hyperlinkcolor" val="tx"/>
                    </a:ext>
                  </a:extLst>
                </a:hlinkClick>
              </a:rPr>
              <a:t>zobozdravstva</a:t>
            </a:r>
            <a:r>
              <a:rPr lang="sl-SI" dirty="0"/>
              <a:t>), ki deluje na področju </a:t>
            </a:r>
            <a:r>
              <a:rPr lang="sl-SI" dirty="0">
                <a:hlinkClick r:id="rId4" tooltip="Bolezen">
                  <a:extLst>
                    <a:ext uri="{A12FA001-AC4F-418D-AE19-62706E023703}">
                      <ahyp:hlinkClr xmlns="" xmlns:ahyp="http://schemas.microsoft.com/office/drawing/2018/hyperlinkcolor" val="tx"/>
                    </a:ext>
                  </a:extLst>
                </a:hlinkClick>
              </a:rPr>
              <a:t>bolezni</a:t>
            </a:r>
            <a:r>
              <a:rPr lang="sl-SI" dirty="0"/>
              <a:t> </a:t>
            </a:r>
            <a:r>
              <a:rPr lang="sl-SI" dirty="0">
                <a:hlinkClick r:id="rId5" tooltip="Usta">
                  <a:extLst>
                    <a:ext uri="{A12FA001-AC4F-418D-AE19-62706E023703}">
                      <ahyp:hlinkClr xmlns="" xmlns:ahyp="http://schemas.microsoft.com/office/drawing/2018/hyperlinkcolor" val="tx"/>
                    </a:ext>
                  </a:extLst>
                </a:hlinkClick>
              </a:rPr>
              <a:t>ust</a:t>
            </a:r>
            <a:r>
              <a:rPr lang="sl-SI" dirty="0"/>
              <a:t>, </a:t>
            </a:r>
            <a:r>
              <a:rPr lang="sl-SI" dirty="0">
                <a:hlinkClick r:id="rId6" tooltip="Čeljust">
                  <a:extLst>
                    <a:ext uri="{A12FA001-AC4F-418D-AE19-62706E023703}">
                      <ahyp:hlinkClr xmlns="" xmlns:ahyp="http://schemas.microsoft.com/office/drawing/2018/hyperlinkcolor" val="tx"/>
                    </a:ext>
                  </a:extLst>
                </a:hlinkClick>
              </a:rPr>
              <a:t>čeljusti</a:t>
            </a:r>
            <a:r>
              <a:rPr lang="sl-SI" dirty="0"/>
              <a:t> in </a:t>
            </a:r>
            <a:r>
              <a:rPr lang="sl-SI" dirty="0">
                <a:hlinkClick r:id="rId7" tooltip="Zob">
                  <a:extLst>
                    <a:ext uri="{A12FA001-AC4F-418D-AE19-62706E023703}">
                      <ahyp:hlinkClr xmlns="" xmlns:ahyp="http://schemas.microsoft.com/office/drawing/2018/hyperlinkcolor" val="tx"/>
                    </a:ext>
                  </a:extLst>
                </a:hlinkClick>
              </a:rPr>
              <a:t>zob</a:t>
            </a:r>
            <a:r>
              <a:rPr lang="sl-SI" dirty="0"/>
              <a:t>.</a:t>
            </a:r>
          </a:p>
          <a:p>
            <a:r>
              <a:rPr lang="sl-SI" dirty="0">
                <a:hlinkClick r:id="rId8" tooltip="Zdravnik">
                  <a:extLst>
                    <a:ext uri="{A12FA001-AC4F-418D-AE19-62706E023703}">
                      <ahyp:hlinkClr xmlns="" xmlns:ahyp="http://schemas.microsoft.com/office/drawing/2018/hyperlinkcolor" val="tx"/>
                    </a:ext>
                  </a:extLst>
                </a:hlinkClick>
              </a:rPr>
              <a:t>Zdravnik</a:t>
            </a:r>
            <a:r>
              <a:rPr lang="sl-SI" dirty="0"/>
              <a:t>-</a:t>
            </a:r>
            <a:r>
              <a:rPr lang="sl-SI" dirty="0">
                <a:hlinkClick r:id="rId9" tooltip="Specialist (stran ne obstaja)">
                  <a:extLst>
                    <a:ext uri="{A12FA001-AC4F-418D-AE19-62706E023703}">
                      <ahyp:hlinkClr xmlns="" xmlns:ahyp="http://schemas.microsoft.com/office/drawing/2018/hyperlinkcolor" val="tx"/>
                    </a:ext>
                  </a:extLst>
                </a:hlinkClick>
              </a:rPr>
              <a:t>specialist</a:t>
            </a:r>
            <a:r>
              <a:rPr lang="sl-SI" dirty="0"/>
              <a:t>, ki deluje na tem področju, se imenuje stomatolog ali doktor dentalne medicine.</a:t>
            </a:r>
          </a:p>
          <a:p>
            <a:r>
              <a:rPr lang="sl-SI" dirty="0"/>
              <a:t>Začetki zobozdravstva ali stomatologije segajo daleč v tisočletja pred našim štetjem. Sumerci so leta 5000 </a:t>
            </a:r>
            <a:r>
              <a:rPr lang="sl-SI" dirty="0" err="1"/>
              <a:t>pr.n.št</a:t>
            </a:r>
            <a:r>
              <a:rPr lang="sl-SI" dirty="0"/>
              <a:t>. opisovali </a:t>
            </a:r>
            <a:r>
              <a:rPr lang="sl-SI" dirty="0">
                <a:hlinkClick r:id="rId10" tooltip="Karies - Zobna gniloba">
                  <a:extLst>
                    <a:ext uri="{A12FA001-AC4F-418D-AE19-62706E023703}">
                      <ahyp:hlinkClr xmlns="" xmlns:ahyp="http://schemas.microsoft.com/office/drawing/2018/hyperlinkcolor" val="tx"/>
                    </a:ext>
                  </a:extLst>
                </a:hlinkClick>
              </a:rPr>
              <a:t>zobno gnilobo</a:t>
            </a:r>
            <a:r>
              <a:rPr lang="sl-SI" dirty="0"/>
              <a:t>, ki naj bi jo povzročal zobni črv. </a:t>
            </a:r>
          </a:p>
          <a:p>
            <a:r>
              <a:rPr lang="sl-SI" dirty="0"/>
              <a:t>Sodobna stomatologija naj bi se razvila v Franciji v 17. stoletju.</a:t>
            </a:r>
          </a:p>
          <a:p>
            <a:r>
              <a:rPr lang="sl-SI" dirty="0"/>
              <a:t>Za očeta moderne stomatologije velja </a:t>
            </a:r>
            <a:r>
              <a:rPr lang="sl-SI" b="1" dirty="0">
                <a:solidFill>
                  <a:schemeClr val="accent1"/>
                </a:solidFill>
              </a:rPr>
              <a:t>Pierre </a:t>
            </a:r>
            <a:r>
              <a:rPr lang="sl-SI" b="1" dirty="0" err="1">
                <a:solidFill>
                  <a:schemeClr val="accent1"/>
                </a:solidFill>
              </a:rPr>
              <a:t>Fauchard</a:t>
            </a:r>
            <a:r>
              <a:rPr lang="sl-SI" b="1" dirty="0">
                <a:solidFill>
                  <a:schemeClr val="accent1"/>
                </a:solidFill>
              </a:rPr>
              <a:t>, </a:t>
            </a:r>
            <a:r>
              <a:rPr lang="sl-SI" dirty="0"/>
              <a:t>ki je začel izdelovati prave </a:t>
            </a:r>
            <a:r>
              <a:rPr lang="sl-SI" dirty="0">
                <a:hlinkClick r:id="rId11" tooltip="Snemna in fiksna protetika">
                  <a:extLst>
                    <a:ext uri="{A12FA001-AC4F-418D-AE19-62706E023703}">
                      <ahyp:hlinkClr xmlns="" xmlns:ahyp="http://schemas.microsoft.com/office/drawing/2018/hyperlinkcolor" val="tx"/>
                    </a:ext>
                  </a:extLst>
                </a:hlinkClick>
              </a:rPr>
              <a:t>zobne proteze</a:t>
            </a:r>
            <a:r>
              <a:rPr lang="sl-SI" dirty="0"/>
              <a:t> in </a:t>
            </a:r>
            <a:r>
              <a:rPr lang="sl-SI" dirty="0">
                <a:hlinkClick r:id="rId12" tooltip="Amalgamske plombe">
                  <a:extLst>
                    <a:ext uri="{A12FA001-AC4F-418D-AE19-62706E023703}">
                      <ahyp:hlinkClr xmlns="" xmlns:ahyp="http://schemas.microsoft.com/office/drawing/2018/hyperlinkcolor" val="tx"/>
                    </a:ext>
                  </a:extLst>
                </a:hlinkClick>
              </a:rPr>
              <a:t>plombe</a:t>
            </a:r>
            <a:r>
              <a:rPr lang="sl-SI" dirty="0"/>
              <a:t>. Pokazal je tudi na krivdo sladkorja in bakterij, ki proizvajajo kisline ter s tem povzročajo karies. </a:t>
            </a:r>
          </a:p>
        </p:txBody>
      </p:sp>
    </p:spTree>
    <p:extLst>
      <p:ext uri="{BB962C8B-B14F-4D97-AF65-F5344CB8AC3E}">
        <p14:creationId xmlns:p14="http://schemas.microsoft.com/office/powerpoint/2010/main" val="255794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531755-7762-49D5-BEB3-F2E90A024459}"/>
              </a:ext>
            </a:extLst>
          </p:cNvPr>
          <p:cNvSpPr>
            <a:spLocks noGrp="1"/>
          </p:cNvSpPr>
          <p:nvPr>
            <p:ph type="title"/>
          </p:nvPr>
        </p:nvSpPr>
        <p:spPr/>
        <p:txBody>
          <a:bodyPr/>
          <a:lstStyle/>
          <a:p>
            <a:r>
              <a:rPr lang="sl-SI" dirty="0"/>
              <a:t>POKLICI V ZOBOZDRAVSTVU</a:t>
            </a:r>
          </a:p>
        </p:txBody>
      </p:sp>
      <p:sp>
        <p:nvSpPr>
          <p:cNvPr id="3" name="Označba mesta vsebine 2">
            <a:extLst>
              <a:ext uri="{FF2B5EF4-FFF2-40B4-BE49-F238E27FC236}">
                <a16:creationId xmlns:a16="http://schemas.microsoft.com/office/drawing/2014/main" id="{016D7DC7-686E-42A2-A172-A7047B66BBD4}"/>
              </a:ext>
            </a:extLst>
          </p:cNvPr>
          <p:cNvSpPr>
            <a:spLocks noGrp="1"/>
          </p:cNvSpPr>
          <p:nvPr>
            <p:ph idx="1"/>
          </p:nvPr>
        </p:nvSpPr>
        <p:spPr/>
        <p:txBody>
          <a:bodyPr/>
          <a:lstStyle/>
          <a:p>
            <a:r>
              <a:rPr lang="sl-SI" b="1" dirty="0">
                <a:solidFill>
                  <a:srgbClr val="FF0000"/>
                </a:solidFill>
              </a:rPr>
              <a:t>ZOBOZDRAVNIK</a:t>
            </a:r>
            <a:r>
              <a:rPr lang="sl-SI" dirty="0"/>
              <a:t/>
            </a:r>
            <a:br>
              <a:rPr lang="sl-SI" dirty="0"/>
            </a:br>
            <a:r>
              <a:rPr lang="sl-SI" dirty="0"/>
              <a:t/>
            </a:r>
            <a:br>
              <a:rPr lang="sl-SI" dirty="0"/>
            </a:br>
            <a:r>
              <a:rPr lang="sl-SI" dirty="0"/>
              <a:t>Zobozdravnik je usposobljen za prepoznavanje in zdravljenje bolezenskih sprememb zob, dlesni, ustne sluznice, ustne votline in jezika.</a:t>
            </a:r>
          </a:p>
          <a:p>
            <a:pPr marL="0" indent="0">
              <a:buNone/>
            </a:pPr>
            <a:endParaRPr lang="sl-SI" dirty="0"/>
          </a:p>
          <a:p>
            <a:r>
              <a:rPr lang="sl-SI" b="1" dirty="0">
                <a:solidFill>
                  <a:srgbClr val="FF0000"/>
                </a:solidFill>
              </a:rPr>
              <a:t>ZOBOZDRAVSTVENI ASISTENT</a:t>
            </a:r>
          </a:p>
          <a:p>
            <a:pPr marL="0" indent="0">
              <a:buNone/>
            </a:pPr>
            <a:r>
              <a:rPr lang="sl-SI" dirty="0"/>
              <a:t>Zobozdravstveni ali zobni asistent pomaga zobozdravniku pri njegovem delu. Pripravlja opremo in prostor za operacije in meša sestavine za plombe ter podaja zobozdravniku potreben pribor. Opravlja tudi </a:t>
            </a:r>
            <a:r>
              <a:rPr lang="sl-SI" u="sng" dirty="0"/>
              <a:t>administrativna dela</a:t>
            </a:r>
            <a:r>
              <a:rPr lang="sl-SI" dirty="0"/>
              <a:t>, vodi evidence in skrbi za dobro počutje pacientov.</a:t>
            </a:r>
          </a:p>
        </p:txBody>
      </p:sp>
    </p:spTree>
    <p:extLst>
      <p:ext uri="{BB962C8B-B14F-4D97-AF65-F5344CB8AC3E}">
        <p14:creationId xmlns:p14="http://schemas.microsoft.com/office/powerpoint/2010/main" val="385625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82DFD3-DD7D-4BA7-A86A-D2C511B7EE05}"/>
              </a:ext>
            </a:extLst>
          </p:cNvPr>
          <p:cNvSpPr>
            <a:spLocks noGrp="1"/>
          </p:cNvSpPr>
          <p:nvPr>
            <p:ph type="title"/>
          </p:nvPr>
        </p:nvSpPr>
        <p:spPr/>
        <p:txBody>
          <a:bodyPr/>
          <a:lstStyle/>
          <a:p>
            <a:r>
              <a:rPr lang="sl-SI" dirty="0">
                <a:solidFill>
                  <a:prstClr val="black"/>
                </a:solidFill>
              </a:rPr>
              <a:t>POKLICI V ZOBOZDRAVSTVU</a:t>
            </a:r>
            <a:endParaRPr lang="sl-SI" dirty="0"/>
          </a:p>
        </p:txBody>
      </p:sp>
      <p:sp>
        <p:nvSpPr>
          <p:cNvPr id="3" name="Označba mesta vsebine 2">
            <a:extLst>
              <a:ext uri="{FF2B5EF4-FFF2-40B4-BE49-F238E27FC236}">
                <a16:creationId xmlns:a16="http://schemas.microsoft.com/office/drawing/2014/main" id="{BCAFBEA8-5E20-440D-9971-5B45FE175554}"/>
              </a:ext>
            </a:extLst>
          </p:cNvPr>
          <p:cNvSpPr>
            <a:spLocks noGrp="1"/>
          </p:cNvSpPr>
          <p:nvPr>
            <p:ph idx="1"/>
          </p:nvPr>
        </p:nvSpPr>
        <p:spPr>
          <a:xfrm>
            <a:off x="685800" y="2194560"/>
            <a:ext cx="10820400" cy="4458031"/>
          </a:xfrm>
        </p:spPr>
        <p:txBody>
          <a:bodyPr>
            <a:normAutofit lnSpcReduction="10000"/>
          </a:bodyPr>
          <a:lstStyle/>
          <a:p>
            <a:r>
              <a:rPr lang="sl-SI" b="1" dirty="0">
                <a:solidFill>
                  <a:srgbClr val="FF0000"/>
                </a:solidFill>
              </a:rPr>
              <a:t>TEHNIK ZA ZOBNO PROTETIKO</a:t>
            </a:r>
          </a:p>
          <a:p>
            <a:pPr marL="0" indent="0">
              <a:buNone/>
            </a:pPr>
            <a:r>
              <a:rPr lang="sl-SI" dirty="0"/>
              <a:t>Zobozdravstveni tehnik- tehnik za zobno protetiko izdeluje in popravlja zobne krone, mostičke, umetne zobe in druge zobne pripomočke. Usposobljen je za delo s plastiko, kovino, mavčnimi oblogami in voščenimi kalupi.</a:t>
            </a:r>
          </a:p>
          <a:p>
            <a:r>
              <a:rPr lang="sl-SI" b="1" dirty="0">
                <a:solidFill>
                  <a:srgbClr val="FF0000"/>
                </a:solidFill>
              </a:rPr>
              <a:t>ZOBNI LABORATORIJSKI TEHNIK</a:t>
            </a:r>
          </a:p>
          <a:p>
            <a:pPr marL="0" indent="0">
              <a:buNone/>
            </a:pPr>
            <a:r>
              <a:rPr lang="sl-SI" dirty="0"/>
              <a:t>Izdelujejo odtise, pripravljajo študijske modele, izdelujejo posameznemu pacientu odtisne žlice in opravljajo druge laboratorijske postopke po naročilu zobozdravnika.</a:t>
            </a:r>
          </a:p>
          <a:p>
            <a:r>
              <a:rPr lang="sl-SI" b="1" dirty="0">
                <a:solidFill>
                  <a:srgbClr val="FF0000"/>
                </a:solidFill>
              </a:rPr>
              <a:t>USTNI HIGIENIK (z licenco, samostojno opravlja svoja dela)</a:t>
            </a:r>
          </a:p>
          <a:p>
            <a:pPr marL="0" indent="0">
              <a:buNone/>
            </a:pPr>
            <a:r>
              <a:rPr lang="sl-SI" dirty="0"/>
              <a:t>Izvaja preventivne zobozdravstvene storitve na primarni ravni zobozdravstva.</a:t>
            </a:r>
          </a:p>
          <a:p>
            <a:pPr marL="0" indent="0">
              <a:buNone/>
            </a:pPr>
            <a:r>
              <a:rPr lang="sl-SI" dirty="0"/>
              <a:t>Ustni higienik opravlja pravilno in temeljito čiščenje ustne votline s poudarkom na preprečevanju </a:t>
            </a:r>
            <a:r>
              <a:rPr lang="sl-SI" dirty="0" err="1"/>
              <a:t>parodontalne</a:t>
            </a:r>
            <a:r>
              <a:rPr lang="sl-SI" dirty="0"/>
              <a:t> bolezni. </a:t>
            </a:r>
          </a:p>
          <a:p>
            <a:pPr marL="0" indent="0">
              <a:buNone/>
            </a:pPr>
            <a:endParaRPr lang="sl-SI" dirty="0"/>
          </a:p>
          <a:p>
            <a:endParaRPr lang="sl-SI" dirty="0"/>
          </a:p>
        </p:txBody>
      </p:sp>
    </p:spTree>
    <p:extLst>
      <p:ext uri="{BB962C8B-B14F-4D97-AF65-F5344CB8AC3E}">
        <p14:creationId xmlns:p14="http://schemas.microsoft.com/office/powerpoint/2010/main" val="193637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022F18-2C06-428F-BC33-D6FE58A3C6E6}"/>
              </a:ext>
            </a:extLst>
          </p:cNvPr>
          <p:cNvSpPr>
            <a:spLocks noGrp="1"/>
          </p:cNvSpPr>
          <p:nvPr>
            <p:ph type="title"/>
          </p:nvPr>
        </p:nvSpPr>
        <p:spPr/>
        <p:txBody>
          <a:bodyPr/>
          <a:lstStyle/>
          <a:p>
            <a:r>
              <a:rPr lang="sl-SI" dirty="0">
                <a:solidFill>
                  <a:prstClr val="black"/>
                </a:solidFill>
              </a:rPr>
              <a:t>POKLICI V ZOBOZDRAVSTVU</a:t>
            </a:r>
            <a:endParaRPr lang="sl-SI" dirty="0"/>
          </a:p>
        </p:txBody>
      </p:sp>
      <p:sp>
        <p:nvSpPr>
          <p:cNvPr id="3" name="Označba mesta vsebine 2">
            <a:extLst>
              <a:ext uri="{FF2B5EF4-FFF2-40B4-BE49-F238E27FC236}">
                <a16:creationId xmlns:a16="http://schemas.microsoft.com/office/drawing/2014/main" id="{ECBC2FB8-92BB-48FB-8E42-78A303220A62}"/>
              </a:ext>
            </a:extLst>
          </p:cNvPr>
          <p:cNvSpPr>
            <a:spLocks noGrp="1"/>
          </p:cNvSpPr>
          <p:nvPr>
            <p:ph idx="1"/>
          </p:nvPr>
        </p:nvSpPr>
        <p:spPr>
          <a:xfrm>
            <a:off x="685800" y="2194560"/>
            <a:ext cx="10820400" cy="4391770"/>
          </a:xfrm>
        </p:spPr>
        <p:txBody>
          <a:bodyPr>
            <a:normAutofit/>
          </a:bodyPr>
          <a:lstStyle/>
          <a:p>
            <a:r>
              <a:rPr lang="sl-SI" b="1" dirty="0">
                <a:solidFill>
                  <a:srgbClr val="FF0000"/>
                </a:solidFill>
              </a:rPr>
              <a:t>PARODONTOLOG</a:t>
            </a:r>
          </a:p>
          <a:p>
            <a:pPr marL="0" indent="0">
              <a:buNone/>
            </a:pPr>
            <a:r>
              <a:rPr lang="sl-SI" dirty="0"/>
              <a:t>Je zobozdravnik, ki je specializiran za nego dlesni in tkiva, ki obdaja zobe.</a:t>
            </a:r>
          </a:p>
          <a:p>
            <a:r>
              <a:rPr lang="sl-SI" b="1" dirty="0">
                <a:solidFill>
                  <a:srgbClr val="FF0000"/>
                </a:solidFill>
              </a:rPr>
              <a:t>ORALNI ali MAKSILOFASCIALNI KIRURG</a:t>
            </a:r>
          </a:p>
          <a:p>
            <a:pPr marL="0" indent="0">
              <a:buNone/>
            </a:pPr>
            <a:r>
              <a:rPr lang="sl-SI" dirty="0"/>
              <a:t>Oralni kirurg zagotavlja kirurško oskrbo zob, čeljusti in obraznih kosti. Bolnike običajno omeni peroralni kirurg  splošnega zobozdravnika ali drugega zdravstvenega delavca, ki lahko ugotovi potrebo po oralni kirurgiji.</a:t>
            </a:r>
          </a:p>
          <a:p>
            <a:r>
              <a:rPr lang="sl-SI" sz="2000" b="1" dirty="0">
                <a:solidFill>
                  <a:srgbClr val="FF0000"/>
                </a:solidFill>
              </a:rPr>
              <a:t>ORTODONTIST</a:t>
            </a:r>
          </a:p>
          <a:p>
            <a:pPr marL="0" indent="0">
              <a:buNone/>
            </a:pPr>
            <a:r>
              <a:rPr lang="sl-SI" dirty="0"/>
              <a:t>Ortodont je specializiran za poravnavo čeljusti in </a:t>
            </a:r>
            <a:r>
              <a:rPr lang="sl-SI" dirty="0" err="1"/>
              <a:t>pozicioniranje</a:t>
            </a:r>
            <a:r>
              <a:rPr lang="sl-SI" dirty="0"/>
              <a:t> zob. Ortodonti uporabljajo različne metode in peroralne naprave, da pomagajo poravnati krive ali neusklajene zobe</a:t>
            </a:r>
          </a:p>
          <a:p>
            <a:pPr marL="0" indent="0">
              <a:buNone/>
            </a:pPr>
            <a:endParaRPr lang="sl-SI" dirty="0"/>
          </a:p>
        </p:txBody>
      </p:sp>
    </p:spTree>
    <p:extLst>
      <p:ext uri="{BB962C8B-B14F-4D97-AF65-F5344CB8AC3E}">
        <p14:creationId xmlns:p14="http://schemas.microsoft.com/office/powerpoint/2010/main" val="281124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A9CEB1-48FE-4E61-8D9F-BCEAE4EC612F}"/>
              </a:ext>
            </a:extLst>
          </p:cNvPr>
          <p:cNvSpPr>
            <a:spLocks noGrp="1"/>
          </p:cNvSpPr>
          <p:nvPr>
            <p:ph type="title"/>
          </p:nvPr>
        </p:nvSpPr>
        <p:spPr>
          <a:xfrm>
            <a:off x="2895600" y="639315"/>
            <a:ext cx="8610600" cy="1375015"/>
          </a:xfrm>
        </p:spPr>
        <p:txBody>
          <a:bodyPr>
            <a:normAutofit/>
          </a:bodyPr>
          <a:lstStyle/>
          <a:p>
            <a:r>
              <a:rPr lang="sl-SI" sz="2400" dirty="0"/>
              <a:t>Zdravstvena nega v zobozdravstveni dejavnosti</a:t>
            </a:r>
            <a:br>
              <a:rPr lang="sl-SI" sz="2400" dirty="0"/>
            </a:br>
            <a:r>
              <a:rPr lang="sl-SI" sz="2400" dirty="0">
                <a:latin typeface="Arial" panose="020B0604020202020204" pitchFamily="34" charset="0"/>
                <a:cs typeface="Arial" panose="020B0604020202020204" pitchFamily="34" charset="0"/>
              </a:rPr>
              <a:t>Izbirni predmet</a:t>
            </a:r>
            <a:endParaRPr lang="sl-SI" sz="2400" dirty="0"/>
          </a:p>
        </p:txBody>
      </p:sp>
      <p:sp>
        <p:nvSpPr>
          <p:cNvPr id="3" name="Označba mesta vsebine 2">
            <a:extLst>
              <a:ext uri="{FF2B5EF4-FFF2-40B4-BE49-F238E27FC236}">
                <a16:creationId xmlns:a16="http://schemas.microsoft.com/office/drawing/2014/main" id="{996DF9FA-79A5-498C-BCFC-7894104271CE}"/>
              </a:ext>
            </a:extLst>
          </p:cNvPr>
          <p:cNvSpPr>
            <a:spLocks noGrp="1"/>
          </p:cNvSpPr>
          <p:nvPr>
            <p:ph idx="1"/>
          </p:nvPr>
        </p:nvSpPr>
        <p:spPr>
          <a:xfrm>
            <a:off x="685800" y="2014330"/>
            <a:ext cx="10820400" cy="4532244"/>
          </a:xfrm>
        </p:spPr>
        <p:txBody>
          <a:bodyPr/>
          <a:lstStyle/>
          <a:p>
            <a:r>
              <a:rPr lang="sl-SI" sz="3200" dirty="0"/>
              <a:t>OBSEG:  54 ur teorije + 16 ur vaj</a:t>
            </a:r>
          </a:p>
          <a:p>
            <a:r>
              <a:rPr lang="sl-SI" sz="3200" dirty="0"/>
              <a:t>2 uri na teden</a:t>
            </a:r>
          </a:p>
          <a:p>
            <a:r>
              <a:rPr lang="sl-SI" sz="3200" dirty="0"/>
              <a:t>Min. 2 oceni ( 1 na vsako ocen. obdobje)</a:t>
            </a:r>
          </a:p>
          <a:p>
            <a:r>
              <a:rPr lang="sl-SI" sz="3200" dirty="0"/>
              <a:t>Literatura: </a:t>
            </a:r>
            <a:r>
              <a:rPr lang="sl-SI" sz="3200" dirty="0" smtClean="0"/>
              <a:t>lastni zapiski </a:t>
            </a:r>
            <a:r>
              <a:rPr lang="sl-SI" sz="3200" dirty="0"/>
              <a:t>+ gradivo</a:t>
            </a:r>
          </a:p>
          <a:p>
            <a:r>
              <a:rPr lang="sl-SI" sz="3200" dirty="0"/>
              <a:t>Pripomočki: zvezek, pisalo (vaje: </a:t>
            </a:r>
            <a:r>
              <a:rPr lang="sl-SI" sz="3200" dirty="0" err="1"/>
              <a:t>zob.ščetke+zobna</a:t>
            </a:r>
            <a:r>
              <a:rPr lang="sl-SI" sz="3200" dirty="0"/>
              <a:t> pasta, lonček,….)</a:t>
            </a:r>
          </a:p>
          <a:p>
            <a:pPr marL="0" indent="0">
              <a:buNone/>
            </a:pPr>
            <a:endParaRPr lang="sl-SI" dirty="0"/>
          </a:p>
        </p:txBody>
      </p:sp>
    </p:spTree>
    <p:extLst>
      <p:ext uri="{BB962C8B-B14F-4D97-AF65-F5344CB8AC3E}">
        <p14:creationId xmlns:p14="http://schemas.microsoft.com/office/powerpoint/2010/main" val="274553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0A29316E-132A-4259-87F4-6144F7461583}"/>
              </a:ext>
            </a:extLst>
          </p:cNvPr>
          <p:cNvPicPr>
            <a:picLocks noChangeAspect="1"/>
          </p:cNvPicPr>
          <p:nvPr/>
        </p:nvPicPr>
        <p:blipFill>
          <a:blip r:embed="rId2"/>
          <a:stretch>
            <a:fillRect/>
          </a:stretch>
        </p:blipFill>
        <p:spPr>
          <a:xfrm>
            <a:off x="6983898" y="4038896"/>
            <a:ext cx="4714875" cy="2625084"/>
          </a:xfrm>
          <a:prstGeom prst="rect">
            <a:avLst/>
          </a:prstGeom>
        </p:spPr>
      </p:pic>
      <p:pic>
        <p:nvPicPr>
          <p:cNvPr id="3" name="Slika 2">
            <a:extLst>
              <a:ext uri="{FF2B5EF4-FFF2-40B4-BE49-F238E27FC236}">
                <a16:creationId xmlns:a16="http://schemas.microsoft.com/office/drawing/2014/main" id="{7E3AC83D-19DB-436E-8054-D7F0D6F9513D}"/>
              </a:ext>
            </a:extLst>
          </p:cNvPr>
          <p:cNvPicPr>
            <a:picLocks noChangeAspect="1"/>
          </p:cNvPicPr>
          <p:nvPr/>
        </p:nvPicPr>
        <p:blipFill>
          <a:blip r:embed="rId3"/>
          <a:stretch>
            <a:fillRect/>
          </a:stretch>
        </p:blipFill>
        <p:spPr>
          <a:xfrm>
            <a:off x="6096000" y="194020"/>
            <a:ext cx="4714875" cy="3362326"/>
          </a:xfrm>
          <a:prstGeom prst="rect">
            <a:avLst/>
          </a:prstGeom>
        </p:spPr>
      </p:pic>
      <p:pic>
        <p:nvPicPr>
          <p:cNvPr id="4" name="Slika 3">
            <a:extLst>
              <a:ext uri="{FF2B5EF4-FFF2-40B4-BE49-F238E27FC236}">
                <a16:creationId xmlns:a16="http://schemas.microsoft.com/office/drawing/2014/main" id="{77E1CB7B-B143-4A42-AA82-14DEAC15E405}"/>
              </a:ext>
            </a:extLst>
          </p:cNvPr>
          <p:cNvPicPr>
            <a:picLocks noChangeAspect="1"/>
          </p:cNvPicPr>
          <p:nvPr/>
        </p:nvPicPr>
        <p:blipFill>
          <a:blip r:embed="rId4"/>
          <a:stretch>
            <a:fillRect/>
          </a:stretch>
        </p:blipFill>
        <p:spPr>
          <a:xfrm>
            <a:off x="280675" y="1971557"/>
            <a:ext cx="4927429" cy="2625084"/>
          </a:xfrm>
          <a:prstGeom prst="rect">
            <a:avLst/>
          </a:prstGeom>
        </p:spPr>
      </p:pic>
    </p:spTree>
    <p:extLst>
      <p:ext uri="{BB962C8B-B14F-4D97-AF65-F5344CB8AC3E}">
        <p14:creationId xmlns:p14="http://schemas.microsoft.com/office/powerpoint/2010/main" val="69061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C9AEE1-142D-4ECB-8419-B139417EFF07}"/>
              </a:ext>
            </a:extLst>
          </p:cNvPr>
          <p:cNvSpPr>
            <a:spLocks noGrp="1"/>
          </p:cNvSpPr>
          <p:nvPr>
            <p:ph type="title"/>
          </p:nvPr>
        </p:nvSpPr>
        <p:spPr/>
        <p:txBody>
          <a:bodyPr/>
          <a:lstStyle/>
          <a:p>
            <a:r>
              <a:rPr lang="sl-SI" dirty="0"/>
              <a:t>POKLICI V ZOBOZDRAVSTVU</a:t>
            </a:r>
          </a:p>
        </p:txBody>
      </p:sp>
      <p:sp>
        <p:nvSpPr>
          <p:cNvPr id="3" name="Označba mesta vsebine 2">
            <a:extLst>
              <a:ext uri="{FF2B5EF4-FFF2-40B4-BE49-F238E27FC236}">
                <a16:creationId xmlns:a16="http://schemas.microsoft.com/office/drawing/2014/main" id="{7569E712-14CB-470A-8224-665997DD2F3C}"/>
              </a:ext>
            </a:extLst>
          </p:cNvPr>
          <p:cNvSpPr>
            <a:spLocks noGrp="1"/>
          </p:cNvSpPr>
          <p:nvPr>
            <p:ph idx="1"/>
          </p:nvPr>
        </p:nvSpPr>
        <p:spPr/>
        <p:txBody>
          <a:bodyPr/>
          <a:lstStyle/>
          <a:p>
            <a:r>
              <a:rPr lang="sl-SI" b="1" dirty="0">
                <a:solidFill>
                  <a:srgbClr val="FF0000"/>
                </a:solidFill>
              </a:rPr>
              <a:t>ENDODONT</a:t>
            </a:r>
          </a:p>
          <a:p>
            <a:pPr marL="0" indent="0">
              <a:buNone/>
            </a:pPr>
            <a:r>
              <a:rPr lang="sl-SI" dirty="0"/>
              <a:t>Specialist </a:t>
            </a:r>
            <a:r>
              <a:rPr lang="sl-SI" dirty="0" err="1"/>
              <a:t>endodontije</a:t>
            </a:r>
            <a:r>
              <a:rPr lang="sl-SI" dirty="0"/>
              <a:t>, ki se ukvarja z etiologijo, diagnostiko, preventivo in zdravljenje bolezni zobne pulpe in z njo povezanih </a:t>
            </a:r>
            <a:r>
              <a:rPr lang="sl-SI" dirty="0" err="1"/>
              <a:t>periradikularnih</a:t>
            </a:r>
            <a:r>
              <a:rPr lang="sl-SI" dirty="0"/>
              <a:t> tkiv. (tkiva, ki obkrožajo korenino zoba).</a:t>
            </a:r>
          </a:p>
          <a:p>
            <a:r>
              <a:rPr lang="sl-SI" b="1" dirty="0">
                <a:solidFill>
                  <a:srgbClr val="FF0000"/>
                </a:solidFill>
              </a:rPr>
              <a:t>PROTETIK</a:t>
            </a:r>
          </a:p>
          <a:p>
            <a:pPr marL="0" indent="0">
              <a:buNone/>
            </a:pPr>
            <a:r>
              <a:rPr lang="sl-SI" dirty="0"/>
              <a:t>Specialist protetike vzdržuje ali ponovno vzpostavlja oralne funkcije, tako, da obnavlja naravne zobe z umetnimi nadomestki tako imenovanimi protezami., nadomešča manjkajoče zobe in sosednja oralna tkiva.</a:t>
            </a:r>
          </a:p>
        </p:txBody>
      </p:sp>
    </p:spTree>
    <p:extLst>
      <p:ext uri="{BB962C8B-B14F-4D97-AF65-F5344CB8AC3E}">
        <p14:creationId xmlns:p14="http://schemas.microsoft.com/office/powerpoint/2010/main" val="310227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0D66453-C1EF-48F5-96F2-A3E4F98848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456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1C4CEC-006D-4506-A2FA-5CF3350AE656}"/>
              </a:ext>
            </a:extLst>
          </p:cNvPr>
          <p:cNvSpPr>
            <a:spLocks noGrp="1"/>
          </p:cNvSpPr>
          <p:nvPr>
            <p:ph type="title"/>
          </p:nvPr>
        </p:nvSpPr>
        <p:spPr/>
        <p:txBody>
          <a:bodyPr/>
          <a:lstStyle/>
          <a:p>
            <a:r>
              <a:rPr lang="sl-SI" dirty="0"/>
              <a:t>Drugi člani zobozdravstvenega tima</a:t>
            </a:r>
          </a:p>
        </p:txBody>
      </p:sp>
      <p:sp>
        <p:nvSpPr>
          <p:cNvPr id="3" name="Označba mesta vsebine 2">
            <a:extLst>
              <a:ext uri="{FF2B5EF4-FFF2-40B4-BE49-F238E27FC236}">
                <a16:creationId xmlns:a16="http://schemas.microsoft.com/office/drawing/2014/main" id="{8C277A4B-3613-4362-BF03-ABFE236A821B}"/>
              </a:ext>
            </a:extLst>
          </p:cNvPr>
          <p:cNvSpPr>
            <a:spLocks noGrp="1"/>
          </p:cNvSpPr>
          <p:nvPr>
            <p:ph idx="1"/>
          </p:nvPr>
        </p:nvSpPr>
        <p:spPr/>
        <p:txBody>
          <a:bodyPr/>
          <a:lstStyle/>
          <a:p>
            <a:r>
              <a:rPr lang="sl-SI" u="sng" dirty="0"/>
              <a:t>Računovodja</a:t>
            </a:r>
          </a:p>
          <a:p>
            <a:pPr marL="0" indent="0">
              <a:buNone/>
            </a:pPr>
            <a:r>
              <a:rPr lang="sl-SI" dirty="0"/>
              <a:t>Vodi račune in bilance, ki so povezane z zobozdravstveno ordinacijo</a:t>
            </a:r>
          </a:p>
          <a:p>
            <a:r>
              <a:rPr lang="sl-SI" u="sng" dirty="0"/>
              <a:t>Trgovski potnik za </a:t>
            </a:r>
            <a:r>
              <a:rPr lang="sl-SI" u="sng" dirty="0" smtClean="0"/>
              <a:t>zobozdravstvene materiale </a:t>
            </a:r>
            <a:r>
              <a:rPr lang="sl-SI" u="sng" dirty="0"/>
              <a:t>in opremo</a:t>
            </a:r>
          </a:p>
          <a:p>
            <a:pPr marL="0" indent="0">
              <a:buNone/>
            </a:pPr>
            <a:r>
              <a:rPr lang="sl-SI" dirty="0"/>
              <a:t>Predstavniki podjetji, ki sprejemajo naročila in posredujejo informacije o novih izdelkih, ter pomagajo urejati servise opreme in popravila.</a:t>
            </a:r>
          </a:p>
          <a:p>
            <a:r>
              <a:rPr lang="sl-SI" u="sng" dirty="0"/>
              <a:t>Vzdrževalec zobozdravstvene opreme</a:t>
            </a:r>
          </a:p>
          <a:p>
            <a:pPr marL="0" indent="0">
              <a:buNone/>
            </a:pPr>
            <a:r>
              <a:rPr lang="sl-SI" dirty="0"/>
              <a:t>Vgrajuje, namešča in popravlja zobozdravstveno opremo.</a:t>
            </a:r>
          </a:p>
          <a:p>
            <a:r>
              <a:rPr lang="sl-SI" u="sng" dirty="0"/>
              <a:t>Čistilec</a:t>
            </a:r>
          </a:p>
          <a:p>
            <a:pPr marL="0" indent="0">
              <a:buNone/>
            </a:pPr>
            <a:r>
              <a:rPr lang="sl-SI" dirty="0"/>
              <a:t>Vzdržuje in čisti prostore v zobni ambulanti.</a:t>
            </a:r>
          </a:p>
        </p:txBody>
      </p:sp>
    </p:spTree>
    <p:extLst>
      <p:ext uri="{BB962C8B-B14F-4D97-AF65-F5344CB8AC3E}">
        <p14:creationId xmlns:p14="http://schemas.microsoft.com/office/powerpoint/2010/main" val="18338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1A0852-0E90-4E7C-A870-9DE1D5AF9D1E}"/>
              </a:ext>
            </a:extLst>
          </p:cNvPr>
          <p:cNvSpPr>
            <a:spLocks noGrp="1"/>
          </p:cNvSpPr>
          <p:nvPr>
            <p:ph type="title"/>
          </p:nvPr>
        </p:nvSpPr>
        <p:spPr/>
        <p:txBody>
          <a:bodyPr/>
          <a:lstStyle/>
          <a:p>
            <a:r>
              <a:rPr lang="sl-SI" dirty="0"/>
              <a:t>Oddelki zobozdravstvene enote</a:t>
            </a:r>
          </a:p>
        </p:txBody>
      </p:sp>
      <p:sp>
        <p:nvSpPr>
          <p:cNvPr id="3" name="Označba mesta vsebine 2">
            <a:extLst>
              <a:ext uri="{FF2B5EF4-FFF2-40B4-BE49-F238E27FC236}">
                <a16:creationId xmlns:a16="http://schemas.microsoft.com/office/drawing/2014/main" id="{3097FCEA-1795-43EF-83C0-87804B0A4F4D}"/>
              </a:ext>
            </a:extLst>
          </p:cNvPr>
          <p:cNvSpPr>
            <a:spLocks noGrp="1"/>
          </p:cNvSpPr>
          <p:nvPr>
            <p:ph idx="1"/>
          </p:nvPr>
        </p:nvSpPr>
        <p:spPr>
          <a:xfrm>
            <a:off x="685800" y="2057402"/>
            <a:ext cx="10820400" cy="4161284"/>
          </a:xfrm>
        </p:spPr>
        <p:txBody>
          <a:bodyPr>
            <a:normAutofit lnSpcReduction="10000"/>
          </a:bodyPr>
          <a:lstStyle/>
          <a:p>
            <a:r>
              <a:rPr lang="sl-SI" dirty="0"/>
              <a:t>Sprejemnica</a:t>
            </a:r>
          </a:p>
          <a:p>
            <a:r>
              <a:rPr lang="sl-SI" dirty="0"/>
              <a:t>Poslovna pisarna</a:t>
            </a:r>
          </a:p>
          <a:p>
            <a:r>
              <a:rPr lang="sl-SI" dirty="0"/>
              <a:t>Osebna pisarna (zasebni prostor za zobozdravnika)</a:t>
            </a:r>
          </a:p>
          <a:p>
            <a:r>
              <a:rPr lang="sl-SI" dirty="0"/>
              <a:t>Posvetovalnica </a:t>
            </a:r>
          </a:p>
          <a:p>
            <a:r>
              <a:rPr lang="sl-SI" dirty="0"/>
              <a:t>Soba za osebje</a:t>
            </a:r>
          </a:p>
          <a:p>
            <a:r>
              <a:rPr lang="sl-SI" dirty="0"/>
              <a:t>Centralna sterilizacija (ločeno kontaminirano področje in čisti območje)</a:t>
            </a:r>
          </a:p>
          <a:p>
            <a:r>
              <a:rPr lang="sl-SI" dirty="0"/>
              <a:t>Zobotehnični laboratorij</a:t>
            </a:r>
          </a:p>
          <a:p>
            <a:r>
              <a:rPr lang="sl-SI" dirty="0"/>
              <a:t>Ambulantni oddelek =ordinacija (zobozdravnik ima lahko ordinacijo z dvema ali več prostori)</a:t>
            </a:r>
          </a:p>
          <a:p>
            <a:pPr marL="0" indent="0">
              <a:buNone/>
            </a:pPr>
            <a:r>
              <a:rPr lang="sl-SI" dirty="0"/>
              <a:t>Zobozdravstvene enote se med seboj razlikujejo po velikosti in si prilagajajo navedene prostore.</a:t>
            </a:r>
          </a:p>
        </p:txBody>
      </p:sp>
    </p:spTree>
    <p:extLst>
      <p:ext uri="{BB962C8B-B14F-4D97-AF65-F5344CB8AC3E}">
        <p14:creationId xmlns:p14="http://schemas.microsoft.com/office/powerpoint/2010/main" val="270943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4F94ADDE-17B3-4176-AFA6-C53647EFB01E}"/>
              </a:ext>
            </a:extLst>
          </p:cNvPr>
          <p:cNvPicPr>
            <a:picLocks noChangeAspect="1"/>
          </p:cNvPicPr>
          <p:nvPr/>
        </p:nvPicPr>
        <p:blipFill>
          <a:blip r:embed="rId2"/>
          <a:stretch>
            <a:fillRect/>
          </a:stretch>
        </p:blipFill>
        <p:spPr>
          <a:xfrm>
            <a:off x="331304" y="1444487"/>
            <a:ext cx="5210590" cy="4492487"/>
          </a:xfrm>
          <a:prstGeom prst="rect">
            <a:avLst/>
          </a:prstGeom>
        </p:spPr>
      </p:pic>
      <p:pic>
        <p:nvPicPr>
          <p:cNvPr id="3" name="Slika 2">
            <a:extLst>
              <a:ext uri="{FF2B5EF4-FFF2-40B4-BE49-F238E27FC236}">
                <a16:creationId xmlns:a16="http://schemas.microsoft.com/office/drawing/2014/main" id="{E6CFC3C5-D76D-4271-BC0E-A547E886FF67}"/>
              </a:ext>
            </a:extLst>
          </p:cNvPr>
          <p:cNvPicPr>
            <a:picLocks noChangeAspect="1"/>
          </p:cNvPicPr>
          <p:nvPr/>
        </p:nvPicPr>
        <p:blipFill>
          <a:blip r:embed="rId3"/>
          <a:stretch>
            <a:fillRect/>
          </a:stretch>
        </p:blipFill>
        <p:spPr>
          <a:xfrm>
            <a:off x="6252540" y="1444487"/>
            <a:ext cx="5210590" cy="4492486"/>
          </a:xfrm>
          <a:prstGeom prst="rect">
            <a:avLst/>
          </a:prstGeom>
        </p:spPr>
      </p:pic>
    </p:spTree>
    <p:extLst>
      <p:ext uri="{BB962C8B-B14F-4D97-AF65-F5344CB8AC3E}">
        <p14:creationId xmlns:p14="http://schemas.microsoft.com/office/powerpoint/2010/main" val="11043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5C0E04-488E-40A7-8906-B21AAE863694}"/>
              </a:ext>
            </a:extLst>
          </p:cNvPr>
          <p:cNvSpPr>
            <a:spLocks noGrp="1"/>
          </p:cNvSpPr>
          <p:nvPr>
            <p:ph type="title"/>
          </p:nvPr>
        </p:nvSpPr>
        <p:spPr/>
        <p:txBody>
          <a:bodyPr/>
          <a:lstStyle/>
          <a:p>
            <a:r>
              <a:rPr lang="sl-SI" dirty="0"/>
              <a:t>USMERJEVALNI CILJI</a:t>
            </a:r>
          </a:p>
        </p:txBody>
      </p:sp>
      <p:sp>
        <p:nvSpPr>
          <p:cNvPr id="3" name="Označba mesta vsebine 2">
            <a:extLst>
              <a:ext uri="{FF2B5EF4-FFF2-40B4-BE49-F238E27FC236}">
                <a16:creationId xmlns:a16="http://schemas.microsoft.com/office/drawing/2014/main" id="{3F76D30E-E04E-4C46-ABBC-84A46A5868F8}"/>
              </a:ext>
            </a:extLst>
          </p:cNvPr>
          <p:cNvSpPr>
            <a:spLocks noGrp="1"/>
          </p:cNvSpPr>
          <p:nvPr>
            <p:ph idx="1"/>
          </p:nvPr>
        </p:nvSpPr>
        <p:spPr>
          <a:xfrm>
            <a:off x="685800" y="2057401"/>
            <a:ext cx="10820400" cy="4036226"/>
          </a:xfrm>
        </p:spPr>
        <p:txBody>
          <a:bodyPr>
            <a:normAutofit/>
          </a:bodyPr>
          <a:lstStyle/>
          <a:p>
            <a:pPr marL="0" indent="0">
              <a:buNone/>
            </a:pPr>
            <a:r>
              <a:rPr lang="sl-SI" sz="1600" dirty="0">
                <a:latin typeface="Arial" panose="020B0604020202020204" pitchFamily="34" charset="0"/>
                <a:cs typeface="Arial" panose="020B0604020202020204" pitchFamily="34" charset="0"/>
              </a:rPr>
              <a:t>DIJAK/ DIJAKINJA:</a:t>
            </a:r>
          </a:p>
          <a:p>
            <a:r>
              <a:rPr lang="sl-SI" sz="2000" dirty="0">
                <a:latin typeface="Tahoma" panose="020B0604030504040204" pitchFamily="34" charset="0"/>
                <a:ea typeface="Tahoma" panose="020B0604030504040204" pitchFamily="34" charset="0"/>
                <a:cs typeface="Tahoma" panose="020B0604030504040204" pitchFamily="34" charset="0"/>
              </a:rPr>
              <a:t>Razvija poklicno identiteto zobne asistentke</a:t>
            </a:r>
          </a:p>
          <a:p>
            <a:r>
              <a:rPr lang="sl-SI" sz="2000" dirty="0">
                <a:latin typeface="Tahoma" panose="020B0604030504040204" pitchFamily="34" charset="0"/>
                <a:ea typeface="Tahoma" panose="020B0604030504040204" pitchFamily="34" charset="0"/>
                <a:cs typeface="Tahoma" panose="020B0604030504040204" pitchFamily="34" charset="0"/>
              </a:rPr>
              <a:t>Razvije čut odgovornosti in etičnega ravnanja v odnosu do pacientov, sodelavcev in drugih</a:t>
            </a:r>
          </a:p>
          <a:p>
            <a:r>
              <a:rPr lang="sl-SI" sz="2000" dirty="0">
                <a:latin typeface="Tahoma" panose="020B0604030504040204" pitchFamily="34" charset="0"/>
                <a:ea typeface="Tahoma" panose="020B0604030504040204" pitchFamily="34" charset="0"/>
                <a:cs typeface="Tahoma" panose="020B0604030504040204" pitchFamily="34" charset="0"/>
              </a:rPr>
              <a:t>Razvije zmožnost samostojnega izvajanja higienskih ukrepov in postopkov za preprečevanje infekcij</a:t>
            </a:r>
          </a:p>
          <a:p>
            <a:r>
              <a:rPr lang="sl-SI" sz="2000" dirty="0">
                <a:latin typeface="Tahoma" panose="020B0604030504040204" pitchFamily="34" charset="0"/>
                <a:ea typeface="Tahoma" panose="020B0604030504040204" pitchFamily="34" charset="0"/>
                <a:cs typeface="Tahoma" panose="020B0604030504040204" pitchFamily="34" charset="0"/>
              </a:rPr>
              <a:t>Razvije zmožnost za izvajanje zdravstvene nege pri različnih </a:t>
            </a:r>
            <a:r>
              <a:rPr lang="sl-SI" sz="2000" dirty="0" err="1">
                <a:latin typeface="Tahoma" panose="020B0604030504040204" pitchFamily="34" charset="0"/>
                <a:ea typeface="Tahoma" panose="020B0604030504040204" pitchFamily="34" charset="0"/>
                <a:cs typeface="Tahoma" panose="020B0604030504040204" pitchFamily="34" charset="0"/>
              </a:rPr>
              <a:t>bolezenjskih</a:t>
            </a:r>
            <a:r>
              <a:rPr lang="sl-SI" sz="2000" dirty="0">
                <a:latin typeface="Tahoma" panose="020B0604030504040204" pitchFamily="34" charset="0"/>
                <a:ea typeface="Tahoma" panose="020B0604030504040204" pitchFamily="34" charset="0"/>
                <a:cs typeface="Tahoma" panose="020B0604030504040204" pitchFamily="34" charset="0"/>
              </a:rPr>
              <a:t> stanjih</a:t>
            </a:r>
          </a:p>
          <a:p>
            <a:r>
              <a:rPr lang="sl-SI" sz="2000" dirty="0">
                <a:latin typeface="Tahoma" panose="020B0604030504040204" pitchFamily="34" charset="0"/>
                <a:ea typeface="Tahoma" panose="020B0604030504040204" pitchFamily="34" charset="0"/>
                <a:cs typeface="Tahoma" panose="020B0604030504040204" pitchFamily="34" charset="0"/>
              </a:rPr>
              <a:t>Razvije osebno in poklicno odgovornost izvajanja prve pomoči in nujne medicinske pomoči</a:t>
            </a:r>
          </a:p>
          <a:p>
            <a:r>
              <a:rPr lang="sl-SI" sz="2000" dirty="0">
                <a:latin typeface="Tahoma" panose="020B0604030504040204" pitchFamily="34" charset="0"/>
                <a:ea typeface="Tahoma" panose="020B0604030504040204" pitchFamily="34" charset="0"/>
                <a:cs typeface="Tahoma" panose="020B0604030504040204" pitchFamily="34" charset="0"/>
              </a:rPr>
              <a:t>Razvije socialne in komunikacijske spretnosti</a:t>
            </a:r>
          </a:p>
        </p:txBody>
      </p:sp>
    </p:spTree>
    <p:extLst>
      <p:ext uri="{BB962C8B-B14F-4D97-AF65-F5344CB8AC3E}">
        <p14:creationId xmlns:p14="http://schemas.microsoft.com/office/powerpoint/2010/main" val="69827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394057-8A07-4722-9EE9-836EDCC6FFCC}"/>
              </a:ext>
            </a:extLst>
          </p:cNvPr>
          <p:cNvSpPr>
            <a:spLocks noGrp="1"/>
          </p:cNvSpPr>
          <p:nvPr>
            <p:ph type="title"/>
          </p:nvPr>
        </p:nvSpPr>
        <p:spPr>
          <a:xfrm>
            <a:off x="2895600" y="165652"/>
            <a:ext cx="8610600" cy="1133061"/>
          </a:xfrm>
        </p:spPr>
        <p:txBody>
          <a:bodyPr/>
          <a:lstStyle/>
          <a:p>
            <a:r>
              <a:rPr lang="sl-SI" dirty="0"/>
              <a:t>VSEBINE</a:t>
            </a:r>
          </a:p>
        </p:txBody>
      </p:sp>
      <p:sp>
        <p:nvSpPr>
          <p:cNvPr id="3" name="Označba mesta vsebine 2">
            <a:extLst>
              <a:ext uri="{FF2B5EF4-FFF2-40B4-BE49-F238E27FC236}">
                <a16:creationId xmlns:a16="http://schemas.microsoft.com/office/drawing/2014/main" id="{250D9E93-4776-4410-8F6F-BC859B0C5712}"/>
              </a:ext>
            </a:extLst>
          </p:cNvPr>
          <p:cNvSpPr>
            <a:spLocks noGrp="1"/>
          </p:cNvSpPr>
          <p:nvPr>
            <p:ph idx="1"/>
          </p:nvPr>
        </p:nvSpPr>
        <p:spPr>
          <a:xfrm>
            <a:off x="685800" y="1417983"/>
            <a:ext cx="10820400" cy="5274365"/>
          </a:xfrm>
        </p:spPr>
        <p:txBody>
          <a:bodyPr>
            <a:normAutofit/>
          </a:bodyPr>
          <a:lstStyle/>
          <a:p>
            <a:pPr marL="0" indent="0">
              <a:buNone/>
            </a:pPr>
            <a:r>
              <a:rPr lang="sl-SI" sz="1800" b="1" dirty="0"/>
              <a:t>SPLOŠNO ZOBOZDRAVSTVO:                  </a:t>
            </a:r>
            <a:r>
              <a:rPr lang="sl-SI" sz="2000" dirty="0"/>
              <a:t>-</a:t>
            </a:r>
            <a:r>
              <a:rPr lang="sl-SI" sz="2000" b="1" dirty="0"/>
              <a:t> </a:t>
            </a:r>
            <a:r>
              <a:rPr lang="sl-SI" sz="2000" dirty="0"/>
              <a:t>zgodovina zobozdravstva</a:t>
            </a:r>
          </a:p>
          <a:p>
            <a:pPr marL="0" indent="0">
              <a:buNone/>
            </a:pPr>
            <a:r>
              <a:rPr lang="sl-SI" sz="2000" dirty="0"/>
              <a:t>                                                            - poklici v zobozdravstvu</a:t>
            </a:r>
          </a:p>
          <a:p>
            <a:pPr marL="0" indent="0">
              <a:buNone/>
            </a:pPr>
            <a:r>
              <a:rPr lang="sl-SI" sz="2000" dirty="0"/>
              <a:t>                                                            - sestava ustne votline</a:t>
            </a:r>
          </a:p>
          <a:p>
            <a:pPr marL="0" indent="0">
              <a:buNone/>
            </a:pPr>
            <a:r>
              <a:rPr lang="sl-SI" sz="2000" dirty="0"/>
              <a:t>                                                            - zgradba zoba</a:t>
            </a:r>
          </a:p>
          <a:p>
            <a:pPr marL="0" indent="0">
              <a:buNone/>
            </a:pPr>
            <a:r>
              <a:rPr lang="sl-SI" sz="2000" dirty="0"/>
              <a:t>                                                            - zaščitna sredstva v zobozdravstvu </a:t>
            </a:r>
          </a:p>
          <a:p>
            <a:pPr marL="0" indent="0">
              <a:buNone/>
            </a:pPr>
            <a:r>
              <a:rPr lang="sl-SI" sz="2000" dirty="0"/>
              <a:t>                                                            - oprema ordinacije</a:t>
            </a:r>
          </a:p>
          <a:p>
            <a:pPr marL="0" indent="0">
              <a:buNone/>
            </a:pPr>
            <a:r>
              <a:rPr lang="sl-SI" sz="2000" dirty="0"/>
              <a:t>                                                            - zobozdravstveni aparati in inštrumenti</a:t>
            </a:r>
          </a:p>
          <a:p>
            <a:pPr marL="0" indent="0">
              <a:buNone/>
            </a:pPr>
            <a:r>
              <a:rPr lang="sl-SI" sz="2000" dirty="0"/>
              <a:t>                                                            - dokumentacija</a:t>
            </a:r>
          </a:p>
          <a:p>
            <a:pPr marL="0" indent="0">
              <a:buNone/>
            </a:pPr>
            <a:r>
              <a:rPr lang="sl-SI" sz="2000" dirty="0"/>
              <a:t>                                                            - materiali</a:t>
            </a:r>
          </a:p>
          <a:p>
            <a:pPr marL="0" indent="0">
              <a:buNone/>
            </a:pPr>
            <a:r>
              <a:rPr lang="sl-SI" sz="2000" dirty="0"/>
              <a:t>                                                            - najpogostejša zdravila v zobozdravstvu</a:t>
            </a:r>
          </a:p>
          <a:p>
            <a:pPr marL="0" indent="0">
              <a:buNone/>
            </a:pPr>
            <a:r>
              <a:rPr lang="sl-SI" sz="2000" dirty="0"/>
              <a:t>                                                            - diagnostično terapevtski posegi v zobozdravstvu</a:t>
            </a:r>
          </a:p>
          <a:p>
            <a:pPr marL="0" indent="0">
              <a:buNone/>
            </a:pPr>
            <a:r>
              <a:rPr lang="sl-SI" sz="2000" dirty="0"/>
              <a:t>                                                            -preventiva </a:t>
            </a:r>
            <a:r>
              <a:rPr lang="sl-SI" sz="2000" b="1" dirty="0"/>
              <a:t>(vaje)</a:t>
            </a:r>
          </a:p>
        </p:txBody>
      </p:sp>
    </p:spTree>
    <p:extLst>
      <p:ext uri="{BB962C8B-B14F-4D97-AF65-F5344CB8AC3E}">
        <p14:creationId xmlns:p14="http://schemas.microsoft.com/office/powerpoint/2010/main" val="168613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AA6DCB-8A2F-4C4F-8D22-C3CF59755D82}"/>
              </a:ext>
            </a:extLst>
          </p:cNvPr>
          <p:cNvSpPr>
            <a:spLocks noGrp="1"/>
          </p:cNvSpPr>
          <p:nvPr>
            <p:ph type="title"/>
          </p:nvPr>
        </p:nvSpPr>
        <p:spPr/>
        <p:txBody>
          <a:bodyPr/>
          <a:lstStyle/>
          <a:p>
            <a:r>
              <a:rPr lang="sl-SI" dirty="0"/>
              <a:t>VSEBINE</a:t>
            </a:r>
          </a:p>
        </p:txBody>
      </p:sp>
      <p:sp>
        <p:nvSpPr>
          <p:cNvPr id="3" name="Označba mesta vsebine 2">
            <a:extLst>
              <a:ext uri="{FF2B5EF4-FFF2-40B4-BE49-F238E27FC236}">
                <a16:creationId xmlns:a16="http://schemas.microsoft.com/office/drawing/2014/main" id="{B7711118-B5FB-44FB-A04D-F101CCAD0336}"/>
              </a:ext>
            </a:extLst>
          </p:cNvPr>
          <p:cNvSpPr>
            <a:spLocks noGrp="1"/>
          </p:cNvSpPr>
          <p:nvPr>
            <p:ph idx="1"/>
          </p:nvPr>
        </p:nvSpPr>
        <p:spPr/>
        <p:txBody>
          <a:bodyPr>
            <a:normAutofit/>
          </a:bodyPr>
          <a:lstStyle/>
          <a:p>
            <a:r>
              <a:rPr lang="sl-SI" sz="2400" b="1" dirty="0"/>
              <a:t>SPECIALNO ZOBOZDRAVSTVO:</a:t>
            </a:r>
          </a:p>
          <a:p>
            <a:pPr>
              <a:buFontTx/>
              <a:buChar char="-"/>
            </a:pPr>
            <a:r>
              <a:rPr lang="sl-SI" sz="2400" dirty="0"/>
              <a:t>Pogosta obolenja ustne votline in preprečevanje le teh</a:t>
            </a:r>
          </a:p>
          <a:p>
            <a:pPr>
              <a:buFontTx/>
              <a:buChar char="-"/>
            </a:pPr>
            <a:r>
              <a:rPr lang="sl-SI" sz="2400" b="1" dirty="0"/>
              <a:t>Specialistični inštrumenti, materiali in </a:t>
            </a:r>
            <a:r>
              <a:rPr lang="sl-SI" sz="2400" b="1" dirty="0" err="1"/>
              <a:t>zob.aparati</a:t>
            </a:r>
            <a:r>
              <a:rPr lang="sl-SI" sz="2400" dirty="0"/>
              <a:t>, ki se jih uporablja v otroškem preventivnem zobozdravstvu, </a:t>
            </a:r>
          </a:p>
          <a:p>
            <a:pPr>
              <a:buFontTx/>
              <a:buChar char="-"/>
            </a:pPr>
            <a:r>
              <a:rPr lang="sl-SI" sz="2400" dirty="0"/>
              <a:t>pri zobnih boleznih in </a:t>
            </a:r>
            <a:r>
              <a:rPr lang="sl-SI" sz="2400" dirty="0" err="1"/>
              <a:t>endodontiji</a:t>
            </a:r>
            <a:r>
              <a:rPr lang="sl-SI" sz="2400" dirty="0"/>
              <a:t>, </a:t>
            </a:r>
          </a:p>
          <a:p>
            <a:pPr>
              <a:buFontTx/>
              <a:buChar char="-"/>
            </a:pPr>
            <a:r>
              <a:rPr lang="sl-SI" sz="2400" dirty="0"/>
              <a:t>pri </a:t>
            </a:r>
            <a:r>
              <a:rPr lang="sl-SI" sz="2400" dirty="0" err="1"/>
              <a:t>parodontalnih</a:t>
            </a:r>
            <a:r>
              <a:rPr lang="sl-SI" sz="2400" dirty="0"/>
              <a:t> obolenjih, </a:t>
            </a:r>
          </a:p>
          <a:p>
            <a:pPr>
              <a:buFontTx/>
              <a:buChar char="-"/>
            </a:pPr>
            <a:r>
              <a:rPr lang="sl-SI" sz="2400" dirty="0"/>
              <a:t>pri zobni in čeljustni  ortopediji, </a:t>
            </a:r>
          </a:p>
          <a:p>
            <a:pPr>
              <a:buFontTx/>
              <a:buChar char="-"/>
            </a:pPr>
            <a:r>
              <a:rPr lang="sl-SI" sz="2400" dirty="0"/>
              <a:t>stomatološki protetiki,</a:t>
            </a:r>
          </a:p>
          <a:p>
            <a:pPr>
              <a:buFontTx/>
              <a:buChar char="-"/>
            </a:pPr>
            <a:r>
              <a:rPr lang="sl-SI" sz="2400" dirty="0"/>
              <a:t> oralni in </a:t>
            </a:r>
            <a:r>
              <a:rPr lang="sl-SI" sz="2400" dirty="0" err="1"/>
              <a:t>maksilofascialni</a:t>
            </a:r>
            <a:r>
              <a:rPr lang="sl-SI" sz="2400" dirty="0"/>
              <a:t> kirurgiji</a:t>
            </a:r>
            <a:endParaRPr lang="sl-SI" sz="2400" b="1" dirty="0"/>
          </a:p>
        </p:txBody>
      </p:sp>
    </p:spTree>
    <p:extLst>
      <p:ext uri="{BB962C8B-B14F-4D97-AF65-F5344CB8AC3E}">
        <p14:creationId xmlns:p14="http://schemas.microsoft.com/office/powerpoint/2010/main" val="242032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F8DAA9-F6F0-4CD1-B5F1-B03360AA1E3A}"/>
              </a:ext>
            </a:extLst>
          </p:cNvPr>
          <p:cNvSpPr>
            <a:spLocks noGrp="1"/>
          </p:cNvSpPr>
          <p:nvPr>
            <p:ph type="title"/>
          </p:nvPr>
        </p:nvSpPr>
        <p:spPr/>
        <p:txBody>
          <a:bodyPr/>
          <a:lstStyle/>
          <a:p>
            <a:r>
              <a:rPr lang="sl-SI" dirty="0"/>
              <a:t>VSEBINE</a:t>
            </a:r>
          </a:p>
        </p:txBody>
      </p:sp>
      <p:sp>
        <p:nvSpPr>
          <p:cNvPr id="3" name="Označba mesta vsebine 2">
            <a:extLst>
              <a:ext uri="{FF2B5EF4-FFF2-40B4-BE49-F238E27FC236}">
                <a16:creationId xmlns:a16="http://schemas.microsoft.com/office/drawing/2014/main" id="{5920B4FB-CA53-4783-A66C-9F8E7C5509D0}"/>
              </a:ext>
            </a:extLst>
          </p:cNvPr>
          <p:cNvSpPr>
            <a:spLocks noGrp="1"/>
          </p:cNvSpPr>
          <p:nvPr>
            <p:ph idx="1"/>
          </p:nvPr>
        </p:nvSpPr>
        <p:spPr/>
        <p:txBody>
          <a:bodyPr/>
          <a:lstStyle/>
          <a:p>
            <a:r>
              <a:rPr lang="sl-SI" b="1" dirty="0"/>
              <a:t>ZDRAVSTVENA NEGA V ZOBOZDRAVSTVENI DEJAVNOSTI</a:t>
            </a:r>
          </a:p>
          <a:p>
            <a:pPr marL="0" indent="0">
              <a:buNone/>
            </a:pPr>
            <a:r>
              <a:rPr lang="sl-SI" dirty="0"/>
              <a:t> - vloga ms/</a:t>
            </a:r>
            <a:r>
              <a:rPr lang="sl-SI" dirty="0" err="1"/>
              <a:t>zt</a:t>
            </a:r>
            <a:r>
              <a:rPr lang="sl-SI" dirty="0"/>
              <a:t> do pacienta, </a:t>
            </a:r>
          </a:p>
          <a:p>
            <a:pPr marL="0" indent="0">
              <a:buNone/>
            </a:pPr>
            <a:r>
              <a:rPr lang="sl-SI" dirty="0"/>
              <a:t> - preventiva, </a:t>
            </a:r>
          </a:p>
          <a:p>
            <a:pPr marL="0" indent="0">
              <a:buNone/>
            </a:pPr>
            <a:r>
              <a:rPr lang="sl-SI" dirty="0"/>
              <a:t> - priprava ambulante in čiščenje instrumentov, </a:t>
            </a:r>
          </a:p>
          <a:p>
            <a:pPr marL="0" indent="0">
              <a:buNone/>
            </a:pPr>
            <a:r>
              <a:rPr lang="sl-SI" dirty="0"/>
              <a:t> - mešanje mas, </a:t>
            </a:r>
          </a:p>
          <a:p>
            <a:pPr marL="0" indent="0">
              <a:buNone/>
            </a:pPr>
            <a:r>
              <a:rPr lang="sl-SI" dirty="0"/>
              <a:t> - priprava zdravil</a:t>
            </a:r>
            <a:r>
              <a:rPr lang="sl-SI" b="1" dirty="0"/>
              <a:t>       </a:t>
            </a:r>
          </a:p>
          <a:p>
            <a:pPr marL="0" indent="0">
              <a:buNone/>
            </a:pPr>
            <a:r>
              <a:rPr lang="sl-SI" b="1" dirty="0"/>
              <a:t> </a:t>
            </a:r>
            <a:r>
              <a:rPr lang="sl-SI" dirty="0"/>
              <a:t>- faze dela, </a:t>
            </a:r>
          </a:p>
          <a:p>
            <a:pPr marL="0" indent="0">
              <a:buNone/>
            </a:pPr>
            <a:endParaRPr lang="sl-SI" b="1" dirty="0"/>
          </a:p>
        </p:txBody>
      </p:sp>
    </p:spTree>
    <p:extLst>
      <p:ext uri="{BB962C8B-B14F-4D97-AF65-F5344CB8AC3E}">
        <p14:creationId xmlns:p14="http://schemas.microsoft.com/office/powerpoint/2010/main" val="123554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7BBB69-A357-4A02-A3B5-331603394CA0}"/>
              </a:ext>
            </a:extLst>
          </p:cNvPr>
          <p:cNvSpPr>
            <a:spLocks noGrp="1"/>
          </p:cNvSpPr>
          <p:nvPr>
            <p:ph type="title"/>
          </p:nvPr>
        </p:nvSpPr>
        <p:spPr/>
        <p:txBody>
          <a:bodyPr/>
          <a:lstStyle/>
          <a:p>
            <a:r>
              <a:rPr lang="sl-SI" dirty="0"/>
              <a:t>Delovni list</a:t>
            </a:r>
          </a:p>
        </p:txBody>
      </p:sp>
      <p:sp>
        <p:nvSpPr>
          <p:cNvPr id="3" name="Označba mesta vsebine 2">
            <a:extLst>
              <a:ext uri="{FF2B5EF4-FFF2-40B4-BE49-F238E27FC236}">
                <a16:creationId xmlns:a16="http://schemas.microsoft.com/office/drawing/2014/main" id="{14A00133-EC8E-4BFE-A3D4-E6E32E552C66}"/>
              </a:ext>
            </a:extLst>
          </p:cNvPr>
          <p:cNvSpPr>
            <a:spLocks noGrp="1"/>
          </p:cNvSpPr>
          <p:nvPr>
            <p:ph idx="1"/>
          </p:nvPr>
        </p:nvSpPr>
        <p:spPr/>
        <p:txBody>
          <a:bodyPr/>
          <a:lstStyle/>
          <a:p>
            <a:r>
              <a:rPr lang="sl-SI" dirty="0"/>
              <a:t>Za lažjo orientacijo vašega predznanja izpolnite delovni list in ga oddate</a:t>
            </a:r>
          </a:p>
          <a:p>
            <a:r>
              <a:rPr lang="sl-SI" dirty="0"/>
              <a:t>Ni za oceno</a:t>
            </a:r>
          </a:p>
          <a:p>
            <a:r>
              <a:rPr lang="sl-SI" dirty="0"/>
              <a:t>VESELO NA DELO….</a:t>
            </a:r>
          </a:p>
        </p:txBody>
      </p:sp>
    </p:spTree>
    <p:extLst>
      <p:ext uri="{BB962C8B-B14F-4D97-AF65-F5344CB8AC3E}">
        <p14:creationId xmlns:p14="http://schemas.microsoft.com/office/powerpoint/2010/main" val="30912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814F37-6F25-40F5-8A27-D3CA6C8DFEFF}"/>
              </a:ext>
            </a:extLst>
          </p:cNvPr>
          <p:cNvSpPr>
            <a:spLocks noGrp="1"/>
          </p:cNvSpPr>
          <p:nvPr>
            <p:ph type="title"/>
          </p:nvPr>
        </p:nvSpPr>
        <p:spPr>
          <a:xfrm>
            <a:off x="3240156" y="808383"/>
            <a:ext cx="8610600" cy="980660"/>
          </a:xfrm>
        </p:spPr>
        <p:txBody>
          <a:bodyPr>
            <a:normAutofit fontScale="90000"/>
          </a:bodyPr>
          <a:lstStyle/>
          <a:p>
            <a:r>
              <a:rPr lang="pl-PL" dirty="0"/>
              <a:t>KDAJ NAJ BI PRIČELA SKRB ZA ZOBE?</a:t>
            </a:r>
            <a:br>
              <a:rPr lang="pl-PL" dirty="0"/>
            </a:br>
            <a:endParaRPr lang="sl-SI" dirty="0"/>
          </a:p>
        </p:txBody>
      </p:sp>
      <p:sp>
        <p:nvSpPr>
          <p:cNvPr id="3" name="Označba mesta vsebine 2">
            <a:extLst>
              <a:ext uri="{FF2B5EF4-FFF2-40B4-BE49-F238E27FC236}">
                <a16:creationId xmlns:a16="http://schemas.microsoft.com/office/drawing/2014/main" id="{CEFC0838-1523-4691-8343-B070B796A662}"/>
              </a:ext>
            </a:extLst>
          </p:cNvPr>
          <p:cNvSpPr>
            <a:spLocks noGrp="1"/>
          </p:cNvSpPr>
          <p:nvPr>
            <p:ph idx="1"/>
          </p:nvPr>
        </p:nvSpPr>
        <p:spPr/>
        <p:txBody>
          <a:bodyPr/>
          <a:lstStyle/>
          <a:p>
            <a:r>
              <a:rPr lang="sl-SI" dirty="0"/>
              <a:t>Prva “zobna ščetka” je po vsej verjetnosti bil kar prst kazalec. Na to kažejo najdbe iz starega Egipta izpred več kot 4000 let </a:t>
            </a:r>
            <a:r>
              <a:rPr lang="sl-SI" dirty="0" err="1"/>
              <a:t>p.n.š</a:t>
            </a:r>
            <a:r>
              <a:rPr lang="sl-SI" dirty="0"/>
              <a:t>.</a:t>
            </a:r>
          </a:p>
          <a:p>
            <a:r>
              <a:rPr lang="sl-SI" dirty="0"/>
              <a:t> Iz tistega časa so odkrili  zobni prašek, ki je bil najbližji približek današnji zobni pasti.</a:t>
            </a:r>
          </a:p>
          <a:p>
            <a:r>
              <a:rPr lang="sl-SI" dirty="0"/>
              <a:t>Ta prašek je vseboval pepel iz kopit vola, jajčne lupine in kameno sol. Po vsej verjetnosti so ga nanašali na prst in si tako z njim čistili zobe.</a:t>
            </a:r>
          </a:p>
          <a:p>
            <a:endParaRPr lang="sl-SI" dirty="0"/>
          </a:p>
        </p:txBody>
      </p:sp>
    </p:spTree>
    <p:extLst>
      <p:ext uri="{BB962C8B-B14F-4D97-AF65-F5344CB8AC3E}">
        <p14:creationId xmlns:p14="http://schemas.microsoft.com/office/powerpoint/2010/main" val="176176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326F6C-62ED-4ECB-936F-25584CE11576}"/>
              </a:ext>
            </a:extLst>
          </p:cNvPr>
          <p:cNvSpPr>
            <a:spLocks noGrp="1"/>
          </p:cNvSpPr>
          <p:nvPr>
            <p:ph type="title"/>
          </p:nvPr>
        </p:nvSpPr>
        <p:spPr>
          <a:xfrm>
            <a:off x="2895600" y="530087"/>
            <a:ext cx="8610600" cy="1527314"/>
          </a:xfrm>
        </p:spPr>
        <p:txBody>
          <a:bodyPr>
            <a:normAutofit fontScale="90000"/>
          </a:bodyPr>
          <a:lstStyle/>
          <a:p>
            <a:r>
              <a:rPr lang="sl-SI" dirty="0">
                <a:solidFill>
                  <a:srgbClr val="444444"/>
                </a:solidFill>
                <a:latin typeface="Roboto"/>
              </a:rPr>
              <a:t>KDAJ SO IZUMILI PRVE IZDELKE ZA ČIŠČENJE ZOB?</a:t>
            </a:r>
            <a:br>
              <a:rPr lang="sl-SI" dirty="0">
                <a:solidFill>
                  <a:srgbClr val="444444"/>
                </a:solidFill>
                <a:latin typeface="Roboto"/>
              </a:rPr>
            </a:br>
            <a:endParaRPr lang="sl-SI" dirty="0"/>
          </a:p>
        </p:txBody>
      </p:sp>
      <p:sp>
        <p:nvSpPr>
          <p:cNvPr id="3" name="Označba mesta vsebine 2">
            <a:extLst>
              <a:ext uri="{FF2B5EF4-FFF2-40B4-BE49-F238E27FC236}">
                <a16:creationId xmlns:a16="http://schemas.microsoft.com/office/drawing/2014/main" id="{0E66BA17-3E73-4A1C-8DC4-39D185C9A52B}"/>
              </a:ext>
            </a:extLst>
          </p:cNvPr>
          <p:cNvSpPr>
            <a:spLocks noGrp="1"/>
          </p:cNvSpPr>
          <p:nvPr>
            <p:ph idx="1"/>
          </p:nvPr>
        </p:nvSpPr>
        <p:spPr>
          <a:xfrm>
            <a:off x="685800" y="2057402"/>
            <a:ext cx="10820400" cy="4161284"/>
          </a:xfrm>
        </p:spPr>
        <p:txBody>
          <a:bodyPr/>
          <a:lstStyle/>
          <a:p>
            <a:r>
              <a:rPr lang="sl-SI" dirty="0"/>
              <a:t>3500-3000 let </a:t>
            </a:r>
            <a:r>
              <a:rPr lang="sl-SI" dirty="0" err="1"/>
              <a:t>p.n.š</a:t>
            </a:r>
            <a:r>
              <a:rPr lang="sl-SI" dirty="0"/>
              <a:t>. so v Babiloniji uporabljali za čiščenje zob žvečilno paličico, ki je bila v bistvu vejica z razcvetelim koncem. Sčasoma so te paličice izpopolnjevali, tako da je že skorajda postala pravi izdelek za ustno higieno.</a:t>
            </a:r>
          </a:p>
          <a:p>
            <a:endParaRPr lang="sl-SI" dirty="0"/>
          </a:p>
          <a:p>
            <a:endParaRPr lang="sl-SI" dirty="0"/>
          </a:p>
        </p:txBody>
      </p:sp>
      <p:pic>
        <p:nvPicPr>
          <p:cNvPr id="4" name="Slika 3">
            <a:extLst>
              <a:ext uri="{FF2B5EF4-FFF2-40B4-BE49-F238E27FC236}">
                <a16:creationId xmlns:a16="http://schemas.microsoft.com/office/drawing/2014/main" id="{AF40A63D-A125-4800-8977-311B71DC335B}"/>
              </a:ext>
            </a:extLst>
          </p:cNvPr>
          <p:cNvPicPr>
            <a:picLocks noChangeAspect="1"/>
          </p:cNvPicPr>
          <p:nvPr/>
        </p:nvPicPr>
        <p:blipFill>
          <a:blip r:embed="rId2"/>
          <a:stretch>
            <a:fillRect/>
          </a:stretch>
        </p:blipFill>
        <p:spPr>
          <a:xfrm>
            <a:off x="4108175" y="3479938"/>
            <a:ext cx="3101008" cy="3132897"/>
          </a:xfrm>
          <a:prstGeom prst="rect">
            <a:avLst/>
          </a:prstGeom>
        </p:spPr>
      </p:pic>
    </p:spTree>
    <p:extLst>
      <p:ext uri="{BB962C8B-B14F-4D97-AF65-F5344CB8AC3E}">
        <p14:creationId xmlns:p14="http://schemas.microsoft.com/office/powerpoint/2010/main" val="2877361484"/>
      </p:ext>
    </p:extLst>
  </p:cSld>
  <p:clrMapOvr>
    <a:masterClrMapping/>
  </p:clrMapOvr>
</p:sld>
</file>

<file path=ppt/theme/theme1.xml><?xml version="1.0" encoding="utf-8"?>
<a:theme xmlns:a="http://schemas.openxmlformats.org/drawingml/2006/main" name="Sled pare">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TM04033937[[fn=Sled pare]]</Template>
  <TotalTime>402</TotalTime>
  <Words>1059</Words>
  <Application>Microsoft Office PowerPoint</Application>
  <PresentationFormat>Širokozaslonsko</PresentationFormat>
  <Paragraphs>120</Paragraphs>
  <Slides>25</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25</vt:i4>
      </vt:variant>
    </vt:vector>
  </HeadingPairs>
  <TitlesOfParts>
    <vt:vector size="30" baseType="lpstr">
      <vt:lpstr>Arial</vt:lpstr>
      <vt:lpstr>Century Gothic</vt:lpstr>
      <vt:lpstr>Roboto</vt:lpstr>
      <vt:lpstr>Tahoma</vt:lpstr>
      <vt:lpstr>Sled pare</vt:lpstr>
      <vt:lpstr>ZDRAVSTVENA NEGA V ZOBOZDRAVSTVENI DEJAVNOSTI</vt:lpstr>
      <vt:lpstr>Zdravstvena nega v zobozdravstveni dejavnosti Izbirni predmet</vt:lpstr>
      <vt:lpstr>USMERJEVALNI CILJI</vt:lpstr>
      <vt:lpstr>VSEBINE</vt:lpstr>
      <vt:lpstr>VSEBINE</vt:lpstr>
      <vt:lpstr>VSEBINE</vt:lpstr>
      <vt:lpstr>Delovni list</vt:lpstr>
      <vt:lpstr>KDAJ NAJ BI PRIČELA SKRB ZA ZOBE? </vt:lpstr>
      <vt:lpstr>KDAJ SO IZUMILI PRVE IZDELKE ZA ČIŠČENJE ZOB? </vt:lpstr>
      <vt:lpstr>ZGODOVINA ZOBOZDRAVSTVA</vt:lpstr>
      <vt:lpstr>ZGODOVINA ZOBOZDRAVSTVA</vt:lpstr>
      <vt:lpstr>Vir slik:https://www.zobozdravnikmaribor.si/blog/kaksne-zobe-bi-imeli-ce-bi-ziveli-v-srednjem-veku/ </vt:lpstr>
      <vt:lpstr>Prve zobne ščetke</vt:lpstr>
      <vt:lpstr>MISWAK - ZOBNA ŠČETKA FARAONOV </vt:lpstr>
      <vt:lpstr>MISWAK IN USTNO ZDRAVJE</vt:lpstr>
      <vt:lpstr>stomatologija</vt:lpstr>
      <vt:lpstr>POKLICI V ZOBOZDRAVSTVU</vt:lpstr>
      <vt:lpstr>POKLICI V ZOBOZDRAVSTVU</vt:lpstr>
      <vt:lpstr>POKLICI V ZOBOZDRAVSTVU</vt:lpstr>
      <vt:lpstr>PowerPointova predstavitev</vt:lpstr>
      <vt:lpstr>POKLICI V ZOBOZDRAVSTVU</vt:lpstr>
      <vt:lpstr>PowerPointova predstavitev</vt:lpstr>
      <vt:lpstr>Drugi člani zobozdravstvenega tima</vt:lpstr>
      <vt:lpstr>Oddelki zobozdravstvene enote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ZDRAVSTVENA NEGA V ZOBOZDRAVSTVENI DEJAVNOSTI</dc:title>
  <dc:creator>Prof</dc:creator>
  <cp:lastModifiedBy>Uporabnik</cp:lastModifiedBy>
  <cp:revision>37</cp:revision>
  <dcterms:created xsi:type="dcterms:W3CDTF">2020-08-25T13:37:09Z</dcterms:created>
  <dcterms:modified xsi:type="dcterms:W3CDTF">2021-09-08T08:34:56Z</dcterms:modified>
</cp:coreProperties>
</file>