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6E1DF7D-ABAC-4C5A-9048-6D7D3AD0134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AE92142-DFBB-4517-9942-7437AC56EA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2B319649-A265-4553-AB6A-3320D3DB08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708FBAEF-C96B-4D2A-9618-066B27FDC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FA8B111-D428-45CD-8224-DA3C8A951C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D2C92E4-9B0B-4B24-AB3D-E860975513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74BEF25-CD0A-4609-888A-B44BA59BB2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F2C4E13-9448-4C9A-942D-70106618AB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94E8F9A-5676-4862-8E79-4204365B64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DCEC6D0-5756-4CD6-BC2E-43BAC868E6A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D2527AF4-1E31-4A57-AF7C-509205144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B13E8B95-9316-4723-B015-9F954523B2E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4566251-ECF8-478B-A823-BC615B93BD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28DCEBE-0F7A-479E-8A95-0C21D174DE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CF334E2E-0C73-4AD8-B40D-8D27EF784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64B88-B7CC-41AA-9F65-E0978D71BF4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B86F2DED-6F40-47DD-A607-6DEBBAA13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C2340140-E76E-474E-9CEF-4A353B56E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6D8F7-C46A-4D41-B195-E7A91E8DABA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8657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DE419C6-8341-4A2A-B6E7-9AB43F4C2E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BFA7CA-E339-46BB-98AD-60F8A97701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7FBC3-F770-40C2-A5E3-39475FC3D5E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E548213-C6E8-47A4-9D97-718B2D00FBC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A5AD1-3521-4B5E-89A1-063E1C6F102D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0970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2BC069-8CEB-4F44-9659-84FB848120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92CAD5A-4436-468E-91EF-AB72031E49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7E39C-0F80-438F-82A1-04FC1CBF83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71337AF-7A2E-43B5-AA50-B0B5804230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5A38B-8768-4F9F-9C41-6EA53DF071B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5637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5053926-BBF6-4788-BC5A-D3DCB9B911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09F27F4-458C-41B8-BEB4-E68EA98284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40BF2E-3A5F-46B1-9A90-D9FF2ABA6C9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7922B912-A7FC-48A4-B188-F2202A6C0AC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C350-C9C0-4D60-8C1D-DEEF23EB0B6F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694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577C0FC-080C-4E1F-A62A-90B6DB77CF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CA94D3C-4795-4384-9540-2603CBBFA8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70E21-FA90-4311-9FCB-C3650179F4B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9F3E0DA-306A-4D09-8DBA-0076E70A937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BACC-1F76-42A5-BE77-A00D06931A6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0419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030EF2-66B6-429F-B013-5E678CFFF39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E46F41-5029-4A1F-A585-2F21FE76E7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716FB-622E-4770-A5E7-53D4EB615C3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6911DDB-63C5-4D63-904F-C6A2EDC0BF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E9A07-E8D7-4226-9F0A-2499CCC7A49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9996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06B5A9-24FC-484F-913D-43405B4D59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302F3DD-FE6C-4F31-9067-60CEA3A19C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B053C-2EEB-43A1-BB50-916140A5A7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61F56EC-0700-4A07-B4AC-A47EA98863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A4F1-5D67-4232-AB02-9B7074B14DF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3506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6E907F-AE70-4004-86BB-C03099D2DB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29225B5-9A54-477B-A10B-D3BC6C3B91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BAFBC-04EC-4C0B-8D12-B1AB64B957A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5867AB7-05DB-44A6-BC1C-B127113AFB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6D47A-C48E-41C2-A28A-9783103003D1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76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343003-DF10-4283-BC9B-76ADFD84D1B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B0CACC-356D-4D5F-866A-39E469086D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AA4B2-416E-4D2E-8C21-B2B970927C2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34DF02-D701-4307-9356-5714D6BB93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05983-BFEE-4EC5-AB79-9F8BD65DBD8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8645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8F3DDC-3CEC-4CF9-B8CD-3758E082F9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B95B5E3-8229-497B-9722-D6FC663599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AE54E1-59E1-4605-A299-58ED87A6D01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0A7642-689B-4ABE-83A7-7D2FA29AC9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B8044-891E-42D5-A5F1-41EED9B35DC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1786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C183752-7AC3-412A-AFFA-D9F19AFF7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B67EC23-B478-41EA-A24B-630677E768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665A8-7D11-4DDC-BFBC-316E92B4B9D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588359D-2E33-450E-A8C2-8459249F019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5352-2C9A-4981-8733-10FC1E534E12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7090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068F7E-24AD-47B9-A8DC-B4D4CB471C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CA94BC3-5239-497F-9BD9-95B3A05FC2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656A6-ABDA-474E-90F4-8C524D790E4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6F29C33-3F75-48AE-8AFB-D6CCE918CA1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2801B-301C-4D03-9F15-FFE595A0C543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58242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5FB825E-80FC-43F8-95D0-9BA9D8219D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DE7D4C1-F69E-4E5B-B36A-1C380E7444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9B729-682C-49D6-A69F-999C6F3CA4C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742902-FB2E-4BE2-9585-F5DF6CA6C0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86CB7-3B2F-430F-89EB-C7BC599EC41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6686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94C6F71-3A99-40A8-AA14-3D37CD71D2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FC0ECF4-8BAC-46A0-AFE4-3F41B276F5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89832-EBC4-48F1-9ACF-727DA9D8B4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86B135A4-5C3D-46B1-9AD2-49314940A43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EF71D-3F55-469E-8269-06C5927AA37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85144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1E7337-67B2-43DB-863C-BC1E2A785B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A0A5D6-4C79-4228-A5FC-E8B8359839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ABBAB-A17F-4196-B030-0A59C0B9B58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0EA916DC-4226-4E2A-9553-23219BD94C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A58A-BA62-4D8D-9877-2962C0D2036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122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A17D36F-47E5-4565-B847-7421D3EF5C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68FF258-A2F4-4FB3-8912-AC1F281DB1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30FBB14A-B2DD-4ABF-86F7-39AAE21D5932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6F49212-CB68-48F3-B5F7-0FFBEE9EB0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70CB344F-5176-4ECC-B269-7AA02BE28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BC2F0A10-4F7B-497A-AE04-D3E544CA8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98DBCA2-7B2C-4590-94F3-BA8E64038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32A98B91-21EB-4BD5-AC42-3210C212C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755A7BD9-B868-41BE-9C53-2D24F175F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9C09C15-84D0-4CBB-AFD1-9F6C0B740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3810B7ED-8E32-4B22-A2DD-48A36E308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7E4EEC11-FA69-4E0E-A26D-F8EFE84C4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FD2A06DF-D123-457A-9299-ABCF20A00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8B4A539A-B8FB-406C-9021-3ACDC654C0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C3F80A-F3A7-456D-B7FA-FC342BFEF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8832FBF-CB81-4DDE-ACCF-D80CAAA6DF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037BBD-DC44-437C-974B-8DE24DB1FF2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419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230C45F7-433A-4267-B10A-66456DC0BF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530385A-A6B5-4024-B34E-430E2963A50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4755" name="Ograda številke diapozitiva 4">
            <a:extLst>
              <a:ext uri="{FF2B5EF4-FFF2-40B4-BE49-F238E27FC236}">
                <a16:creationId xmlns:a16="http://schemas.microsoft.com/office/drawing/2014/main" id="{A5613F20-0C81-406E-B24E-BC517A6918E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E0F61DF-DC86-4B11-BD8E-1A58E4814D0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id="{08710797-516C-4F9D-B33A-6AB3BA82E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rgbClr val="FF0000"/>
                </a:solidFill>
              </a:rPr>
              <a:t>4 PLINSKI ZAKONI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4BE75DD4-0039-40B6-9398-EF95A09BE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2562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Zakone idealnih plinov uporabljamo za reševanje različnih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nalog. Vsi zakoni temeljijo na eksperimentalnem delu 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plini.</a:t>
            </a: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GAY-LUSSACOV ZAKON</a:t>
            </a:r>
            <a:r>
              <a:rPr lang="sl-SI" altLang="sl-SI" sz="2400" b="1"/>
              <a:t> </a:t>
            </a:r>
            <a:r>
              <a:rPr lang="sl-SI" altLang="sl-SI" sz="2400" b="1">
                <a:solidFill>
                  <a:schemeClr val="bg2"/>
                </a:solidFill>
              </a:rPr>
              <a:t>– IZOBARNA SPREMEMBA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p = konst.</a:t>
            </a:r>
          </a:p>
        </p:txBody>
      </p:sp>
      <p:grpSp>
        <p:nvGrpSpPr>
          <p:cNvPr id="74758" name="Group 5">
            <a:extLst>
              <a:ext uri="{FF2B5EF4-FFF2-40B4-BE49-F238E27FC236}">
                <a16:creationId xmlns:a16="http://schemas.microsoft.com/office/drawing/2014/main" id="{AFD381AE-DB0A-4408-98E6-295F7C3B9DF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3" y="3500438"/>
            <a:ext cx="1809750" cy="3200400"/>
            <a:chOff x="2889" y="2342"/>
            <a:chExt cx="2190" cy="3903"/>
          </a:xfrm>
        </p:grpSpPr>
        <p:sp>
          <p:nvSpPr>
            <p:cNvPr id="74760" name="AutoShape 6">
              <a:extLst>
                <a:ext uri="{FF2B5EF4-FFF2-40B4-BE49-F238E27FC236}">
                  <a16:creationId xmlns:a16="http://schemas.microsoft.com/office/drawing/2014/main" id="{82E7E15F-2966-41F7-8EB4-99F53AEB52A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89" y="2342"/>
              <a:ext cx="2190" cy="3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1" name="Rectangle 7">
              <a:extLst>
                <a:ext uri="{FF2B5EF4-FFF2-40B4-BE49-F238E27FC236}">
                  <a16:creationId xmlns:a16="http://schemas.microsoft.com/office/drawing/2014/main" id="{D662DA13-2747-410A-A388-60068F5D8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3318"/>
              <a:ext cx="1489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2" name="Text Box 8">
              <a:extLst>
                <a:ext uri="{FF2B5EF4-FFF2-40B4-BE49-F238E27FC236}">
                  <a16:creationId xmlns:a16="http://schemas.microsoft.com/office/drawing/2014/main" id="{C5EF8623-8E96-4606-9A7D-7528665928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18"/>
              <a:ext cx="1489" cy="55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 p, 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3" name="Rectangle 9">
              <a:extLst>
                <a:ext uri="{FF2B5EF4-FFF2-40B4-BE49-F238E27FC236}">
                  <a16:creationId xmlns:a16="http://schemas.microsoft.com/office/drawing/2014/main" id="{8EF9BF16-7E3A-4B06-8F00-D06297E7B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3178"/>
              <a:ext cx="1489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4" name="Text Box 10">
              <a:extLst>
                <a:ext uri="{FF2B5EF4-FFF2-40B4-BE49-F238E27FC236}">
                  <a16:creationId xmlns:a16="http://schemas.microsoft.com/office/drawing/2014/main" id="{9920A783-5D59-48E8-BFDA-A23262986F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" y="2900"/>
              <a:ext cx="525" cy="278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m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5" name="Line 11">
              <a:extLst>
                <a:ext uri="{FF2B5EF4-FFF2-40B4-BE49-F238E27FC236}">
                  <a16:creationId xmlns:a16="http://schemas.microsoft.com/office/drawing/2014/main" id="{C1CB270D-F11D-417B-A7FB-45ECAF32D9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6" y="2482"/>
              <a:ext cx="1" cy="6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66" name="Line 12">
              <a:extLst>
                <a:ext uri="{FF2B5EF4-FFF2-40B4-BE49-F238E27FC236}">
                  <a16:creationId xmlns:a16="http://schemas.microsoft.com/office/drawing/2014/main" id="{6BB8919D-47FD-4E7A-BF41-C467826B98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5" y="2482"/>
              <a:ext cx="0" cy="6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67" name="Text Box 13">
              <a:extLst>
                <a:ext uri="{FF2B5EF4-FFF2-40B4-BE49-F238E27FC236}">
                  <a16:creationId xmlns:a16="http://schemas.microsoft.com/office/drawing/2014/main" id="{205B7E8E-FFA6-4C53-8BB8-6D5BC6857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15"/>
              <a:ext cx="1489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začetno stanje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8" name="Rectangle 14">
              <a:extLst>
                <a:ext uri="{FF2B5EF4-FFF2-40B4-BE49-F238E27FC236}">
                  <a16:creationId xmlns:a16="http://schemas.microsoft.com/office/drawing/2014/main" id="{C52EBE5B-4B48-43D7-901A-5A0C27C04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4851"/>
              <a:ext cx="1489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9" name="Text Box 15">
              <a:extLst>
                <a:ext uri="{FF2B5EF4-FFF2-40B4-BE49-F238E27FC236}">
                  <a16:creationId xmlns:a16="http://schemas.microsoft.com/office/drawing/2014/main" id="{AB0559EC-1854-4FE9-A110-0BA87BF1DC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851"/>
              <a:ext cx="1489" cy="975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,p, 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70" name="Rectangle 16">
              <a:extLst>
                <a:ext uri="{FF2B5EF4-FFF2-40B4-BE49-F238E27FC236}">
                  <a16:creationId xmlns:a16="http://schemas.microsoft.com/office/drawing/2014/main" id="{74C55D2C-2C91-4715-84BC-49B7B989D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4711"/>
              <a:ext cx="1489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71" name="Text Box 17">
              <a:extLst>
                <a:ext uri="{FF2B5EF4-FFF2-40B4-BE49-F238E27FC236}">
                  <a16:creationId xmlns:a16="http://schemas.microsoft.com/office/drawing/2014/main" id="{1138BB24-1B96-492D-B6A6-8DA33BB0AB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" y="4433"/>
              <a:ext cx="525" cy="278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m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72" name="Line 18">
              <a:extLst>
                <a:ext uri="{FF2B5EF4-FFF2-40B4-BE49-F238E27FC236}">
                  <a16:creationId xmlns:a16="http://schemas.microsoft.com/office/drawing/2014/main" id="{42AF5ADF-347E-40C7-ABBF-A73CF1330E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6" y="4433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73" name="Line 19">
              <a:extLst>
                <a:ext uri="{FF2B5EF4-FFF2-40B4-BE49-F238E27FC236}">
                  <a16:creationId xmlns:a16="http://schemas.microsoft.com/office/drawing/2014/main" id="{6A62471A-92F6-42D6-BA7C-5CDC8ED1F7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5" y="4433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74" name="Text Box 20">
              <a:extLst>
                <a:ext uri="{FF2B5EF4-FFF2-40B4-BE49-F238E27FC236}">
                  <a16:creationId xmlns:a16="http://schemas.microsoft.com/office/drawing/2014/main" id="{E2EDC25F-3466-4990-ACC2-12D9238E4C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5966"/>
              <a:ext cx="1489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končno stanje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74759" name="Rectangle 21">
            <a:extLst>
              <a:ext uri="{FF2B5EF4-FFF2-40B4-BE49-F238E27FC236}">
                <a16:creationId xmlns:a16="http://schemas.microsoft.com/office/drawing/2014/main" id="{1808874A-05BE-4918-9C19-1C084BD75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2326195"/>
            <a:ext cx="8135938" cy="433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7324" tIns="914112" rIns="468165" bIns="457056"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86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86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86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Preizkus lahko napravimo z valjasto posodo,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kamor s pomičnim batom zapremo določeno količino plina. Na bat damo utež, da imamo plin pod stalnim tlakom. Določimo vse termične veličine, ki nam podajo začetno stanje plina (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,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). Plin segrejemo in znova določimo stanje. Ugotovimo, da sta se spremenila samo volumen in temperatura.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>
            <a:extLst>
              <a:ext uri="{FF2B5EF4-FFF2-40B4-BE49-F238E27FC236}">
                <a16:creationId xmlns:a16="http://schemas.microsoft.com/office/drawing/2014/main" id="{A06CCACD-435F-44BC-A60F-3E38C6F0CF6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076F0FD-9692-46CE-84D5-859872BB8D5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5779" name="Ograda številke diapozitiva 2">
            <a:extLst>
              <a:ext uri="{FF2B5EF4-FFF2-40B4-BE49-F238E27FC236}">
                <a16:creationId xmlns:a16="http://schemas.microsoft.com/office/drawing/2014/main" id="{48F46D4F-BAC8-4F7C-AD0C-65DBE56EF8B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FB2FFB1-7E73-477A-920B-47CCD49FE26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8821D294-BA49-4601-B447-0EAA3763F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8497887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Prostornina se ne glede na vrsto plina enako poveča pri enakem zvišanju temperature.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</a:t>
            </a:r>
            <a:r>
              <a:rPr lang="sl-SI" altLang="sl-SI" sz="2400" b="1">
                <a:solidFill>
                  <a:srgbClr val="000000"/>
                </a:solidFill>
              </a:rPr>
              <a:t>končno stanje </a:t>
            </a:r>
            <a:r>
              <a:rPr lang="sl-SI" altLang="sl-SI" sz="2400">
                <a:solidFill>
                  <a:srgbClr val="000000"/>
                </a:solidFill>
              </a:rPr>
              <a:t>je dano z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, p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 = 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in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. </a:t>
            </a:r>
            <a:r>
              <a:rPr lang="sl-SI" altLang="sl-SI" sz="2400">
                <a:solidFill>
                  <a:srgbClr val="000000"/>
                </a:solidFill>
              </a:rPr>
              <a:t>Z meritvami so dokazali: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1. da se je volumen povečal premo sorazmerno s temperaturo,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2. da se vsi idealni plini širijo enako.</a:t>
            </a:r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D1A70892-F4EE-4CFD-A397-176D393E6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126810"/>
            <a:ext cx="8424862" cy="2677656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016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016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016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 temperaturi 0 °C velja: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Prostornina vseh plinov se pri konstantnem tlaku za vsako stopinjo zvišane temperature poveča za 1/273,15 tiste prostornine,ki jo imajo pri 0˚C.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Kubični koeficient prostorninskega toplotnega raztezanja je: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75782" name="Rectangle 7">
            <a:extLst>
              <a:ext uri="{FF2B5EF4-FFF2-40B4-BE49-F238E27FC236}">
                <a16:creationId xmlns:a16="http://schemas.microsoft.com/office/drawing/2014/main" id="{CA1B23D6-1381-47C2-8BD8-08481175C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5783" name="Object 6">
            <a:extLst>
              <a:ext uri="{FF2B5EF4-FFF2-40B4-BE49-F238E27FC236}">
                <a16:creationId xmlns:a16="http://schemas.microsoft.com/office/drawing/2014/main" id="{F5EBB947-89AC-4B5D-9DDD-33CFF6DF84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5084763"/>
          <a:ext cx="15113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761669" imgH="418918" progId="Equation.3">
                  <p:embed/>
                </p:oleObj>
              </mc:Choice>
              <mc:Fallback>
                <p:oleObj name="Enačba" r:id="rId3" imgW="761669" imgH="418918" progId="Equation.3">
                  <p:embed/>
                  <p:pic>
                    <p:nvPicPr>
                      <p:cNvPr id="75783" name="Object 6">
                        <a:extLst>
                          <a:ext uri="{FF2B5EF4-FFF2-40B4-BE49-F238E27FC236}">
                            <a16:creationId xmlns:a16="http://schemas.microsoft.com/office/drawing/2014/main" id="{F5EBB947-89AC-4B5D-9DDD-33CFF6DF84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5084763"/>
                        <a:ext cx="151130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>
            <a:extLst>
              <a:ext uri="{FF2B5EF4-FFF2-40B4-BE49-F238E27FC236}">
                <a16:creationId xmlns:a16="http://schemas.microsoft.com/office/drawing/2014/main" id="{E993A78A-3C26-4EE4-B609-BC4FA7DD39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FE4E996-0A55-4DE2-972D-11E383814CA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6803" name="Ograda številke diapozitiva 2">
            <a:extLst>
              <a:ext uri="{FF2B5EF4-FFF2-40B4-BE49-F238E27FC236}">
                <a16:creationId xmlns:a16="http://schemas.microsoft.com/office/drawing/2014/main" id="{3D2E1DB3-CA9E-4540-8BE5-CE050A2E612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9E090EA-2D7F-4D5B-957D-7930FC6F7FD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258BF8FD-96D2-4FDE-856A-3506B0151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61963"/>
            <a:ext cx="495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Prostornina telesa po ogrevanju je:</a:t>
            </a:r>
          </a:p>
        </p:txBody>
      </p:sp>
      <p:sp>
        <p:nvSpPr>
          <p:cNvPr id="76805" name="Rectangle 6">
            <a:extLst>
              <a:ext uri="{FF2B5EF4-FFF2-40B4-BE49-F238E27FC236}">
                <a16:creationId xmlns:a16="http://schemas.microsoft.com/office/drawing/2014/main" id="{E99D4F2A-0A71-4EA8-8B5C-F72637AD5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994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6806" name="Object 5">
            <a:extLst>
              <a:ext uri="{FF2B5EF4-FFF2-40B4-BE49-F238E27FC236}">
                <a16:creationId xmlns:a16="http://schemas.microsoft.com/office/drawing/2014/main" id="{1A8F42F5-3EBB-43D0-9A0E-CA93DF10C0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955676"/>
          <a:ext cx="6480175" cy="502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2870200" imgH="2463800" progId="Equation.3">
                  <p:embed/>
                </p:oleObj>
              </mc:Choice>
              <mc:Fallback>
                <p:oleObj name="Enačba" r:id="rId3" imgW="2870200" imgH="2463800" progId="Equation.3">
                  <p:embed/>
                  <p:pic>
                    <p:nvPicPr>
                      <p:cNvPr id="76806" name="Object 5">
                        <a:extLst>
                          <a:ext uri="{FF2B5EF4-FFF2-40B4-BE49-F238E27FC236}">
                            <a16:creationId xmlns:a16="http://schemas.microsoft.com/office/drawing/2014/main" id="{1A8F42F5-3EBB-43D0-9A0E-CA93DF10C0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955676"/>
                        <a:ext cx="6480175" cy="502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>
            <a:extLst>
              <a:ext uri="{FF2B5EF4-FFF2-40B4-BE49-F238E27FC236}">
                <a16:creationId xmlns:a16="http://schemas.microsoft.com/office/drawing/2014/main" id="{85CA9109-A6C7-4634-A52B-09881FA2AE3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62E0F33-FAD3-44F7-AFB3-7EE2ECF11E5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7827" name="Ograda številke diapozitiva 2">
            <a:extLst>
              <a:ext uri="{FF2B5EF4-FFF2-40B4-BE49-F238E27FC236}">
                <a16:creationId xmlns:a16="http://schemas.microsoft.com/office/drawing/2014/main" id="{45BA9767-0173-443F-BE87-26F46918A78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8B35B3-980A-438A-AEE6-74F0C10BEA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2F4D10A8-36CE-4124-BB9B-C8FE913D5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80937"/>
            <a:ext cx="49688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 preureditvijo enačbe dobimo: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		</a:t>
            </a:r>
          </a:p>
        </p:txBody>
      </p:sp>
      <p:sp>
        <p:nvSpPr>
          <p:cNvPr id="77829" name="Rectangle 6">
            <a:extLst>
              <a:ext uri="{FF2B5EF4-FFF2-40B4-BE49-F238E27FC236}">
                <a16:creationId xmlns:a16="http://schemas.microsoft.com/office/drawing/2014/main" id="{CD13345F-183B-4549-887D-21059030B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77830" name="Rectangle 7">
            <a:extLst>
              <a:ext uri="{FF2B5EF4-FFF2-40B4-BE49-F238E27FC236}">
                <a16:creationId xmlns:a16="http://schemas.microsoft.com/office/drawing/2014/main" id="{80174E86-159D-4412-8AC3-E7E9ED82F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975317"/>
            <a:ext cx="8569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To je </a:t>
            </a:r>
            <a:r>
              <a:rPr lang="sl-SI" altLang="sl-SI" sz="2400" b="1">
                <a:solidFill>
                  <a:srgbClr val="FF0000"/>
                </a:solidFill>
              </a:rPr>
              <a:t>Gay-Lussacov zakon</a:t>
            </a:r>
            <a:r>
              <a:rPr lang="sl-SI" altLang="sl-SI" sz="2400">
                <a:solidFill>
                  <a:srgbClr val="FF0000"/>
                </a:solidFill>
              </a:rPr>
              <a:t>, ki pravi, da je volumen določene količine plina pri konstantnem tlaku premo sorazmeren z absolutno temperaturo.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Podobno velja za spremembo specifičnega volumna ali gostote pri stalnem tlaku:</a:t>
            </a:r>
          </a:p>
        </p:txBody>
      </p:sp>
      <p:sp>
        <p:nvSpPr>
          <p:cNvPr id="77831" name="Rectangle 9">
            <a:extLst>
              <a:ext uri="{FF2B5EF4-FFF2-40B4-BE49-F238E27FC236}">
                <a16:creationId xmlns:a16="http://schemas.microsoft.com/office/drawing/2014/main" id="{B336E43A-AC69-4CF6-9858-4187364DE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7832" name="Object 8">
            <a:extLst>
              <a:ext uri="{FF2B5EF4-FFF2-40B4-BE49-F238E27FC236}">
                <a16:creationId xmlns:a16="http://schemas.microsoft.com/office/drawing/2014/main" id="{8064E298-0453-46E6-84BE-FB62B9F800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3933826"/>
          <a:ext cx="23749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1167893" imgH="431613" progId="Equation.3">
                  <p:embed/>
                </p:oleObj>
              </mc:Choice>
              <mc:Fallback>
                <p:oleObj name="Enačba" r:id="rId3" imgW="1167893" imgH="431613" progId="Equation.3">
                  <p:embed/>
                  <p:pic>
                    <p:nvPicPr>
                      <p:cNvPr id="77832" name="Object 8">
                        <a:extLst>
                          <a:ext uri="{FF2B5EF4-FFF2-40B4-BE49-F238E27FC236}">
                            <a16:creationId xmlns:a16="http://schemas.microsoft.com/office/drawing/2014/main" id="{8064E298-0453-46E6-84BE-FB62B9F800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933826"/>
                        <a:ext cx="23749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3" name="Rectangle 10">
            <a:extLst>
              <a:ext uri="{FF2B5EF4-FFF2-40B4-BE49-F238E27FC236}">
                <a16:creationId xmlns:a16="http://schemas.microsoft.com/office/drawing/2014/main" id="{D27F7551-4C24-4716-81F7-D68769494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5734050"/>
            <a:ext cx="2825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 i="1">
                <a:solidFill>
                  <a:srgbClr val="000000"/>
                </a:solidFill>
              </a:rPr>
              <a:t>p-V diagram za Gay-Lussacov zakon</a:t>
            </a:r>
          </a:p>
        </p:txBody>
      </p:sp>
      <p:grpSp>
        <p:nvGrpSpPr>
          <p:cNvPr id="77834" name="Group 11">
            <a:extLst>
              <a:ext uri="{FF2B5EF4-FFF2-40B4-BE49-F238E27FC236}">
                <a16:creationId xmlns:a16="http://schemas.microsoft.com/office/drawing/2014/main" id="{8E4E5D86-F787-414F-83F4-8CED15E12D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96000" y="4076700"/>
            <a:ext cx="2751138" cy="1600200"/>
            <a:chOff x="3196" y="3983"/>
            <a:chExt cx="3328" cy="1951"/>
          </a:xfrm>
        </p:grpSpPr>
        <p:sp>
          <p:nvSpPr>
            <p:cNvPr id="77837" name="AutoShape 12">
              <a:extLst>
                <a:ext uri="{FF2B5EF4-FFF2-40B4-BE49-F238E27FC236}">
                  <a16:creationId xmlns:a16="http://schemas.microsoft.com/office/drawing/2014/main" id="{04AD14CC-42D5-4CC9-AA03-37CBA98B51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96" y="3983"/>
              <a:ext cx="3328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38" name="Line 13">
              <a:extLst>
                <a:ext uri="{FF2B5EF4-FFF2-40B4-BE49-F238E27FC236}">
                  <a16:creationId xmlns:a16="http://schemas.microsoft.com/office/drawing/2014/main" id="{0AA60F72-8B69-4EA9-BDFB-558BDAF92D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4122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839" name="Line 14">
              <a:extLst>
                <a:ext uri="{FF2B5EF4-FFF2-40B4-BE49-F238E27FC236}">
                  <a16:creationId xmlns:a16="http://schemas.microsoft.com/office/drawing/2014/main" id="{275B28DD-7F24-4C73-92F6-E5177B89F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5655"/>
              <a:ext cx="17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840" name="Text Box 15">
              <a:extLst>
                <a:ext uri="{FF2B5EF4-FFF2-40B4-BE49-F238E27FC236}">
                  <a16:creationId xmlns:a16="http://schemas.microsoft.com/office/drawing/2014/main" id="{C9017042-DBA9-4C3A-B8CB-2DADBD250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122"/>
              <a:ext cx="657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41" name="Text Box 16">
              <a:extLst>
                <a:ext uri="{FF2B5EF4-FFF2-40B4-BE49-F238E27FC236}">
                  <a16:creationId xmlns:a16="http://schemas.microsoft.com/office/drawing/2014/main" id="{8376579C-6F6C-4B1C-A81F-EE408338B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" y="5516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[m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42" name="Text Box 17">
              <a:extLst>
                <a:ext uri="{FF2B5EF4-FFF2-40B4-BE49-F238E27FC236}">
                  <a16:creationId xmlns:a16="http://schemas.microsoft.com/office/drawing/2014/main" id="{39CD2D4B-BF60-44FE-85F7-5F3CCFFE6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1" y="4680"/>
              <a:ext cx="1182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43" name="Line 18">
              <a:extLst>
                <a:ext uri="{FF2B5EF4-FFF2-40B4-BE49-F238E27FC236}">
                  <a16:creationId xmlns:a16="http://schemas.microsoft.com/office/drawing/2014/main" id="{5D158FFA-86D9-45FF-8C4B-D40FF4A971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9" y="4958"/>
              <a:ext cx="14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835" name="Rectangle 20">
            <a:extLst>
              <a:ext uri="{FF2B5EF4-FFF2-40B4-BE49-F238E27FC236}">
                <a16:creationId xmlns:a16="http://schemas.microsoft.com/office/drawing/2014/main" id="{5FAB0078-C354-449C-8488-37913B5C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7836" name="Object 19">
            <a:extLst>
              <a:ext uri="{FF2B5EF4-FFF2-40B4-BE49-F238E27FC236}">
                <a16:creationId xmlns:a16="http://schemas.microsoft.com/office/drawing/2014/main" id="{5E9F3B44-2E49-42DD-8CB3-4006EC8834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1052514"/>
          <a:ext cx="38163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1562100" imgH="431800" progId="Equation.3">
                  <p:embed/>
                </p:oleObj>
              </mc:Choice>
              <mc:Fallback>
                <p:oleObj name="Enačba" r:id="rId5" imgW="1562100" imgH="431800" progId="Equation.3">
                  <p:embed/>
                  <p:pic>
                    <p:nvPicPr>
                      <p:cNvPr id="77836" name="Object 19">
                        <a:extLst>
                          <a:ext uri="{FF2B5EF4-FFF2-40B4-BE49-F238E27FC236}">
                            <a16:creationId xmlns:a16="http://schemas.microsoft.com/office/drawing/2014/main" id="{5E9F3B44-2E49-42DD-8CB3-4006EC8834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1052514"/>
                        <a:ext cx="3816350" cy="935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CF9630F7-7816-4585-84BB-AC7E1F06DD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88BFCC6-63AA-4E1C-A0CE-4BB0E32AB00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8851" name="Ograda številke diapozitiva 2">
            <a:extLst>
              <a:ext uri="{FF2B5EF4-FFF2-40B4-BE49-F238E27FC236}">
                <a16:creationId xmlns:a16="http://schemas.microsoft.com/office/drawing/2014/main" id="{AB54A91B-835A-4B65-979E-4363BB9675F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A124E32-2ADA-4CF8-BA4F-928BA72AAE1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18801" name="Group 17">
            <a:extLst>
              <a:ext uri="{FF2B5EF4-FFF2-40B4-BE49-F238E27FC236}">
                <a16:creationId xmlns:a16="http://schemas.microsoft.com/office/drawing/2014/main" id="{DF5D0897-333D-4F02-B2F3-F00FB30144FA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476250"/>
          <a:ext cx="8496300" cy="1189038"/>
        </p:xfrm>
        <a:graphic>
          <a:graphicData uri="http://schemas.openxmlformats.org/drawingml/2006/table">
            <a:tbl>
              <a:tblPr/>
              <a:tblGrid>
                <a:gridCol w="849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Primeri:</a:t>
                      </a:r>
                      <a:endParaRPr kumimoji="0" lang="sl-S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Kolikšno prostornino zavzema 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 m</a:t>
                      </a:r>
                      <a:r>
                        <a:rPr kumimoji="0" lang="sl-SI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plina, če ga segrevamo pri stalnem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tlaku od 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27 °C na 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227 °C?</a:t>
                      </a:r>
                      <a:endParaRPr kumimoji="0" lang="sl-S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8854" name="Rectangle 19">
            <a:extLst>
              <a:ext uri="{FF2B5EF4-FFF2-40B4-BE49-F238E27FC236}">
                <a16:creationId xmlns:a16="http://schemas.microsoft.com/office/drawing/2014/main" id="{158B73C7-EB66-45FF-9828-3EB5D6328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8855" name="Object 18">
            <a:extLst>
              <a:ext uri="{FF2B5EF4-FFF2-40B4-BE49-F238E27FC236}">
                <a16:creationId xmlns:a16="http://schemas.microsoft.com/office/drawing/2014/main" id="{498829BB-04F8-4A9D-84C9-2A79AED5AE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1700213"/>
          <a:ext cx="52562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2933700" imgH="431800" progId="Equation.3">
                  <p:embed/>
                </p:oleObj>
              </mc:Choice>
              <mc:Fallback>
                <p:oleObj name="Enačba" r:id="rId3" imgW="2933700" imgH="431800" progId="Equation.3">
                  <p:embed/>
                  <p:pic>
                    <p:nvPicPr>
                      <p:cNvPr id="78855" name="Object 18">
                        <a:extLst>
                          <a:ext uri="{FF2B5EF4-FFF2-40B4-BE49-F238E27FC236}">
                            <a16:creationId xmlns:a16="http://schemas.microsoft.com/office/drawing/2014/main" id="{498829BB-04F8-4A9D-84C9-2A79AED5AE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1700213"/>
                        <a:ext cx="525621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6" name="Rectangle 20">
            <a:extLst>
              <a:ext uri="{FF2B5EF4-FFF2-40B4-BE49-F238E27FC236}">
                <a16:creationId xmlns:a16="http://schemas.microsoft.com/office/drawing/2014/main" id="{EC266928-DE47-4993-9BB7-9374BDC70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561065"/>
            <a:ext cx="8496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Kakšen volumen zavzema 5000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nekega plina, če ga pri stalnem tlaku segrejemo od 20˚C na 120˚C?</a:t>
            </a:r>
          </a:p>
        </p:txBody>
      </p:sp>
      <p:sp>
        <p:nvSpPr>
          <p:cNvPr id="78857" name="Rectangle 22">
            <a:extLst>
              <a:ext uri="{FF2B5EF4-FFF2-40B4-BE49-F238E27FC236}">
                <a16:creationId xmlns:a16="http://schemas.microsoft.com/office/drawing/2014/main" id="{40540E28-AC61-4F96-9B37-3C579259F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8858" name="Object 21">
            <a:extLst>
              <a:ext uri="{FF2B5EF4-FFF2-40B4-BE49-F238E27FC236}">
                <a16:creationId xmlns:a16="http://schemas.microsoft.com/office/drawing/2014/main" id="{3F8DA2D9-384A-4365-A92A-C4DCF3A783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3" y="3500438"/>
          <a:ext cx="4032250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2209800" imgH="863600" progId="Equation.3">
                  <p:embed/>
                </p:oleObj>
              </mc:Choice>
              <mc:Fallback>
                <p:oleObj name="Enačba" r:id="rId5" imgW="2209800" imgH="863600" progId="Equation.3">
                  <p:embed/>
                  <p:pic>
                    <p:nvPicPr>
                      <p:cNvPr id="78858" name="Object 21">
                        <a:extLst>
                          <a:ext uri="{FF2B5EF4-FFF2-40B4-BE49-F238E27FC236}">
                            <a16:creationId xmlns:a16="http://schemas.microsoft.com/office/drawing/2014/main" id="{3F8DA2D9-384A-4365-A92A-C4DCF3A783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3500438"/>
                        <a:ext cx="4032250" cy="158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9" name="Rectangle 23">
            <a:extLst>
              <a:ext uri="{FF2B5EF4-FFF2-40B4-BE49-F238E27FC236}">
                <a16:creationId xmlns:a16="http://schemas.microsoft.com/office/drawing/2014/main" id="{B731C00A-5C68-4028-979E-F09EB159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4508500"/>
            <a:ext cx="44005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= 6 706,48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8860" name="Rectangle 24">
            <a:extLst>
              <a:ext uri="{FF2B5EF4-FFF2-40B4-BE49-F238E27FC236}">
                <a16:creationId xmlns:a16="http://schemas.microsoft.com/office/drawing/2014/main" id="{7C28303F-1120-493D-BF7E-8385826B8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9" y="2205039"/>
            <a:ext cx="45370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= 166,7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8861" name="Rectangle 25">
            <a:extLst>
              <a:ext uri="{FF2B5EF4-FFF2-40B4-BE49-F238E27FC236}">
                <a16:creationId xmlns:a16="http://schemas.microsoft.com/office/drawing/2014/main" id="{622373A7-1402-4F8C-90FB-F107B0650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5151350"/>
            <a:ext cx="8424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Zrak temperature 20˚C se segreva pri stalnem tlaku do temperature 90˚C. Za koliko se mu poveča volumen, če je začetni volumen zraka 1m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>
            <a:extLst>
              <a:ext uri="{FF2B5EF4-FFF2-40B4-BE49-F238E27FC236}">
                <a16:creationId xmlns:a16="http://schemas.microsoft.com/office/drawing/2014/main" id="{13CD229A-D65A-4D76-8D78-65D766E209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D19FFD6-A24C-42FD-8059-5D430A104E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5" name="Ograda številke diapozitiva 2">
            <a:extLst>
              <a:ext uri="{FF2B5EF4-FFF2-40B4-BE49-F238E27FC236}">
                <a16:creationId xmlns:a16="http://schemas.microsoft.com/office/drawing/2014/main" id="{A535E8A7-4580-44C2-8E3B-92803288314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B69923D-78A7-4253-B3A3-24B78E3C00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6" name="Rectangle 5">
            <a:extLst>
              <a:ext uri="{FF2B5EF4-FFF2-40B4-BE49-F238E27FC236}">
                <a16:creationId xmlns:a16="http://schemas.microsoft.com/office/drawing/2014/main" id="{F4BF4135-4A54-4EA0-9C38-C50A9EC9C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9877" name="Object 4">
            <a:extLst>
              <a:ext uri="{FF2B5EF4-FFF2-40B4-BE49-F238E27FC236}">
                <a16:creationId xmlns:a16="http://schemas.microsoft.com/office/drawing/2014/main" id="{3A012A41-F755-4221-B752-DCC5A86D5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4105275" cy="172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1790700" imgH="863600" progId="Equation.3">
                  <p:embed/>
                </p:oleObj>
              </mc:Choice>
              <mc:Fallback>
                <p:oleObj name="Enačba" r:id="rId3" imgW="1790700" imgH="863600" progId="Equation.3">
                  <p:embed/>
                  <p:pic>
                    <p:nvPicPr>
                      <p:cNvPr id="79877" name="Object 4">
                        <a:extLst>
                          <a:ext uri="{FF2B5EF4-FFF2-40B4-BE49-F238E27FC236}">
                            <a16:creationId xmlns:a16="http://schemas.microsoft.com/office/drawing/2014/main" id="{3A012A41-F755-4221-B752-DCC5A86D5A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4105275" cy="172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8" name="Rectangle 6">
            <a:extLst>
              <a:ext uri="{FF2B5EF4-FFF2-40B4-BE49-F238E27FC236}">
                <a16:creationId xmlns:a16="http://schemas.microsoft.com/office/drawing/2014/main" id="{1AA58F7E-6AF1-4185-9847-5799FF91A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1484314"/>
            <a:ext cx="49958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=</a:t>
            </a:r>
            <a:r>
              <a:rPr lang="el-GR" altLang="sl-SI" sz="2200">
                <a:solidFill>
                  <a:srgbClr val="000000"/>
                </a:solidFill>
              </a:rPr>
              <a:t>Δ</a:t>
            </a:r>
            <a:r>
              <a:rPr lang="sl-SI" altLang="sl-SI" sz="2200">
                <a:solidFill>
                  <a:srgbClr val="000000"/>
                </a:solidFill>
              </a:rPr>
              <a:t>V= 0,238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9879" name="Rectangle 7">
            <a:extLst>
              <a:ext uri="{FF2B5EF4-FFF2-40B4-BE49-F238E27FC236}">
                <a16:creationId xmlns:a16="http://schemas.microsoft.com/office/drawing/2014/main" id="{78B4C1AB-2712-44A9-AD1B-0810F9752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198600"/>
            <a:ext cx="86407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Plin temperature 15˚C in volumna 20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segrevamo pri konstantnem tlaku, pri tem volumen naraste na 25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. Za koliko se temperatura poveča na koncu segrevanja.</a:t>
            </a:r>
          </a:p>
        </p:txBody>
      </p:sp>
      <p:sp>
        <p:nvSpPr>
          <p:cNvPr id="79880" name="Rectangle 9">
            <a:extLst>
              <a:ext uri="{FF2B5EF4-FFF2-40B4-BE49-F238E27FC236}">
                <a16:creationId xmlns:a16="http://schemas.microsoft.com/office/drawing/2014/main" id="{A79180EF-7359-426B-B32D-F3890409D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9881" name="Object 8">
            <a:extLst>
              <a:ext uri="{FF2B5EF4-FFF2-40B4-BE49-F238E27FC236}">
                <a16:creationId xmlns:a16="http://schemas.microsoft.com/office/drawing/2014/main" id="{FB0AD695-FA96-418B-A192-D7926B1F7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3500439"/>
          <a:ext cx="518477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2222500" imgH="863600" progId="Equation.3">
                  <p:embed/>
                </p:oleObj>
              </mc:Choice>
              <mc:Fallback>
                <p:oleObj name="Enačba" r:id="rId5" imgW="2222500" imgH="863600" progId="Equation.3">
                  <p:embed/>
                  <p:pic>
                    <p:nvPicPr>
                      <p:cNvPr id="79881" name="Object 8">
                        <a:extLst>
                          <a:ext uri="{FF2B5EF4-FFF2-40B4-BE49-F238E27FC236}">
                            <a16:creationId xmlns:a16="http://schemas.microsoft.com/office/drawing/2014/main" id="{FB0AD695-FA96-418B-A192-D7926B1F77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3500439"/>
                        <a:ext cx="5184775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82" name="Rectangle 10">
            <a:extLst>
              <a:ext uri="{FF2B5EF4-FFF2-40B4-BE49-F238E27FC236}">
                <a16:creationId xmlns:a16="http://schemas.microsoft.com/office/drawing/2014/main" id="{B95A9036-7052-4FD1-9B3D-09FD4C0D9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938" y="4581525"/>
            <a:ext cx="35480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360 [K](87˚C)</a:t>
            </a:r>
          </a:p>
        </p:txBody>
      </p:sp>
      <p:sp>
        <p:nvSpPr>
          <p:cNvPr id="79883" name="Rectangle 11">
            <a:extLst>
              <a:ext uri="{FF2B5EF4-FFF2-40B4-BE49-F238E27FC236}">
                <a16:creationId xmlns:a16="http://schemas.microsoft.com/office/drawing/2014/main" id="{F38CA06E-88BA-48A7-9C03-C8485D0A8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5294225"/>
            <a:ext cx="87137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V cilindru s premičnim batom (p = konst.) se nahaja 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temperature 25˚C. Zrak se segreva do temperature 80˚C. Kolikšen je volumen zraka po segrevanju?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>
            <a:extLst>
              <a:ext uri="{FF2B5EF4-FFF2-40B4-BE49-F238E27FC236}">
                <a16:creationId xmlns:a16="http://schemas.microsoft.com/office/drawing/2014/main" id="{D8221AAE-2A7E-4E9D-86BB-0F9D2C7279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49282DB-C9D3-4B16-96B4-7AF1049C7F6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0899" name="Ograda številke diapozitiva 2">
            <a:extLst>
              <a:ext uri="{FF2B5EF4-FFF2-40B4-BE49-F238E27FC236}">
                <a16:creationId xmlns:a16="http://schemas.microsoft.com/office/drawing/2014/main" id="{0FDF8C59-AD23-4502-A9F3-381F38BB53C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7B2980F-B2B0-4B98-ACA5-9E64814633C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0900" name="Rectangle 5">
            <a:extLst>
              <a:ext uri="{FF2B5EF4-FFF2-40B4-BE49-F238E27FC236}">
                <a16:creationId xmlns:a16="http://schemas.microsoft.com/office/drawing/2014/main" id="{38D430F1-17DB-4E53-AD7D-6C119B9F8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0901" name="Object 4">
            <a:extLst>
              <a:ext uri="{FF2B5EF4-FFF2-40B4-BE49-F238E27FC236}">
                <a16:creationId xmlns:a16="http://schemas.microsoft.com/office/drawing/2014/main" id="{107E6A20-8B01-4091-A1D2-A1C7419DE5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4681537" cy="194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1739900" imgH="863600" progId="Equation.3">
                  <p:embed/>
                </p:oleObj>
              </mc:Choice>
              <mc:Fallback>
                <p:oleObj name="Enačba" r:id="rId3" imgW="1739900" imgH="863600" progId="Equation.3">
                  <p:embed/>
                  <p:pic>
                    <p:nvPicPr>
                      <p:cNvPr id="80901" name="Object 4">
                        <a:extLst>
                          <a:ext uri="{FF2B5EF4-FFF2-40B4-BE49-F238E27FC236}">
                            <a16:creationId xmlns:a16="http://schemas.microsoft.com/office/drawing/2014/main" id="{107E6A20-8B01-4091-A1D2-A1C7419DE5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4681537" cy="194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Rectangle 6">
            <a:extLst>
              <a:ext uri="{FF2B5EF4-FFF2-40B4-BE49-F238E27FC236}">
                <a16:creationId xmlns:a16="http://schemas.microsoft.com/office/drawing/2014/main" id="{C116971E-676E-4F82-83B5-A91403BE6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1614488"/>
            <a:ext cx="409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</a:t>
            </a:r>
            <a:r>
              <a:rPr lang="sl-SI" altLang="sl-SI" sz="2400">
                <a:solidFill>
                  <a:srgbClr val="000000"/>
                </a:solidFill>
              </a:rPr>
              <a:t>Rešitev: V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= 5,92 [m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>
            <a:extLst>
              <a:ext uri="{FF2B5EF4-FFF2-40B4-BE49-F238E27FC236}">
                <a16:creationId xmlns:a16="http://schemas.microsoft.com/office/drawing/2014/main" id="{C881A704-0275-40D9-A72B-63EA99E9096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8D18DC7-F042-4CD3-9B0F-5E29BED53DF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23" name="Ograda številke diapozitiva 2">
            <a:extLst>
              <a:ext uri="{FF2B5EF4-FFF2-40B4-BE49-F238E27FC236}">
                <a16:creationId xmlns:a16="http://schemas.microsoft.com/office/drawing/2014/main" id="{57402A14-7EDC-4B3D-A54E-DB667B1D05F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06FC56A-0FF7-42B7-BB83-BDA01808B83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24" name="Rectangle 5">
            <a:extLst>
              <a:ext uri="{FF2B5EF4-FFF2-40B4-BE49-F238E27FC236}">
                <a16:creationId xmlns:a16="http://schemas.microsoft.com/office/drawing/2014/main" id="{B2B9A16E-32F4-4947-BA1C-D0E76F0C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925764"/>
            <a:ext cx="864076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Naloge (str. 30)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Kolikšen volumen zavzame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= 10000 m</a:t>
            </a:r>
            <a:r>
              <a:rPr lang="sl-SI" altLang="sl-SI" sz="24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plina, ki se pri konstantnem tlaku</a:t>
            </a:r>
            <a:r>
              <a:rPr lang="sl-SI" altLang="sl-SI" sz="2400">
                <a:solidFill>
                  <a:srgbClr val="000000"/>
                </a:solidFill>
              </a:rPr>
              <a:t> segreje s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= 17</a:t>
            </a:r>
            <a:r>
              <a:rPr lang="sl-SI" altLang="sl-SI" sz="2400">
                <a:solidFill>
                  <a:srgbClr val="000000"/>
                </a:solidFill>
              </a:rPr>
              <a:t>˚C na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200</a:t>
            </a:r>
            <a:r>
              <a:rPr lang="sl-SI" altLang="sl-SI" sz="2200">
                <a:solidFill>
                  <a:srgbClr val="000000"/>
                </a:solidFill>
              </a:rPr>
              <a:t>˚C?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V</a:t>
            </a:r>
            <a:r>
              <a:rPr lang="sl-SI" altLang="sl-SI" sz="2400" i="1" baseline="-25000">
                <a:solidFill>
                  <a:srgbClr val="FF0000"/>
                </a:solidFill>
              </a:rPr>
              <a:t>2</a:t>
            </a:r>
            <a:r>
              <a:rPr lang="sl-SI" altLang="sl-SI" sz="2400" i="1">
                <a:solidFill>
                  <a:srgbClr val="FF0000"/>
                </a:solidFill>
              </a:rPr>
              <a:t>= 16310,4m</a:t>
            </a:r>
            <a:r>
              <a:rPr lang="sl-SI" altLang="sl-SI" sz="2400" i="1" baseline="30000">
                <a:solidFill>
                  <a:srgbClr val="FF0000"/>
                </a:solidFill>
              </a:rPr>
              <a:t>3</a:t>
            </a:r>
            <a:r>
              <a:rPr lang="sl-SI" altLang="sl-SI" sz="2400" i="1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8854" name="Rectangle 37">
            <a:extLst>
              <a:ext uri="{FF2B5EF4-FFF2-40B4-BE49-F238E27FC236}">
                <a16:creationId xmlns:a16="http://schemas.microsoft.com/office/drawing/2014/main" id="{B914F091-6327-4ECF-8C87-73B13EC99FF7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847851" y="4497854"/>
            <a:ext cx="8640763" cy="1938992"/>
          </a:xfrm>
          <a:prstGeom prst="rect">
            <a:avLst/>
          </a:prstGeom>
          <a:blipFill rotWithShape="0">
            <a:blip r:embed="rId2"/>
            <a:stretch>
              <a:fillRect l="-1058" t="-2201" r="-1834" b="-6604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1926" name="PoljeZBesedilom 1">
            <a:extLst>
              <a:ext uri="{FF2B5EF4-FFF2-40B4-BE49-F238E27FC236}">
                <a16:creationId xmlns:a16="http://schemas.microsoft.com/office/drawing/2014/main" id="{8225029E-1321-498B-81D2-DE69354D6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4868864"/>
            <a:ext cx="4032250" cy="492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600">
                <a:solidFill>
                  <a:srgbClr val="000000"/>
                </a:solidFill>
              </a:rPr>
              <a:t>se jim zmanjša volumen?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>
            <a:extLst>
              <a:ext uri="{FF2B5EF4-FFF2-40B4-BE49-F238E27FC236}">
                <a16:creationId xmlns:a16="http://schemas.microsoft.com/office/drawing/2014/main" id="{A19BFC4F-E9D2-4093-9C23-74CE01B06A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3172DD2-7A32-4B80-A84B-227B48EE1D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2947" name="Ograda številke diapozitiva 2">
            <a:extLst>
              <a:ext uri="{FF2B5EF4-FFF2-40B4-BE49-F238E27FC236}">
                <a16:creationId xmlns:a16="http://schemas.microsoft.com/office/drawing/2014/main" id="{8CFC8356-D4BD-47F6-887A-8D9E05AADC2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CCE1A77-650E-4939-B9B0-A6C0D104716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FDD9D682-CC07-4DAE-A515-B935B5DDF051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92313" y="871538"/>
            <a:ext cx="8424862" cy="2677656"/>
          </a:xfrm>
          <a:prstGeom prst="rect">
            <a:avLst/>
          </a:prstGeom>
          <a:blipFill rotWithShape="0">
            <a:blip r:embed="rId2"/>
            <a:stretch>
              <a:fillRect l="-1158" t="-1595" r="-1085" b="-4556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09785017-EC73-45C7-B8F6-C46AC673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16338"/>
            <a:ext cx="7854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BOYLE-MARIOTTOV ZAKON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 b="1">
                <a:solidFill>
                  <a:srgbClr val="00007D"/>
                </a:solidFill>
              </a:rPr>
              <a:t>– IZOTERMNA SPREMEMBA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T = konst.</a:t>
            </a:r>
          </a:p>
        </p:txBody>
      </p:sp>
      <p:sp>
        <p:nvSpPr>
          <p:cNvPr id="82950" name="Rectangle 7">
            <a:extLst>
              <a:ext uri="{FF2B5EF4-FFF2-40B4-BE49-F238E27FC236}">
                <a16:creationId xmlns:a16="http://schemas.microsoft.com/office/drawing/2014/main" id="{5DE08FF5-B9F0-4766-9DF2-D3D06750D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646525"/>
            <a:ext cx="8496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je izkustveni zakon, ki sta ga prva in neodvisno drug od drugega ugotovila angleški fizik Robert Boyle in francoski fizik Edme Mariotte in ga dokazala s poskusom.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24A5BE4-D643-44EB-B0AB-C8C12234964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64352" y="1628800"/>
            <a:ext cx="438324" cy="369332"/>
          </a:xfrm>
          <a:prstGeom prst="rect">
            <a:avLst/>
          </a:prstGeom>
          <a:blipFill>
            <a:blip r:embed="rId3"/>
            <a:stretch>
              <a:fillRect l="-13889" r="-9722" b="-163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599</Words>
  <Application>Microsoft Office PowerPoint</Application>
  <PresentationFormat>Širokozaslonsko</PresentationFormat>
  <Paragraphs>74</Paragraphs>
  <Slides>9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4 PLINSKI ZAKONI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9</cp:revision>
  <dcterms:created xsi:type="dcterms:W3CDTF">2021-09-26T19:56:46Z</dcterms:created>
  <dcterms:modified xsi:type="dcterms:W3CDTF">2022-01-17T20:53:49Z</dcterms:modified>
</cp:coreProperties>
</file>