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80" r:id="rId14"/>
    <p:sldId id="270" r:id="rId15"/>
    <p:sldId id="281" r:id="rId16"/>
    <p:sldId id="271" r:id="rId17"/>
    <p:sldId id="282" r:id="rId18"/>
    <p:sldId id="272" r:id="rId19"/>
    <p:sldId id="283" r:id="rId20"/>
    <p:sldId id="273" r:id="rId21"/>
    <p:sldId id="284" r:id="rId22"/>
    <p:sldId id="274" r:id="rId23"/>
    <p:sldId id="285" r:id="rId24"/>
    <p:sldId id="275" r:id="rId25"/>
    <p:sldId id="286" r:id="rId26"/>
    <p:sldId id="276" r:id="rId27"/>
    <p:sldId id="287" r:id="rId28"/>
    <p:sldId id="277" r:id="rId29"/>
    <p:sldId id="288" r:id="rId30"/>
    <p:sldId id="268" r:id="rId31"/>
    <p:sldId id="278" r:id="rId3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4DDCC2-DC7D-45BD-80E2-588AAC360161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4A7D84A5-40A5-47F3-89A9-70DA6DDD3C46}">
      <dgm:prSet phldrT="[besedilo]" custT="1"/>
      <dgm:spPr/>
      <dgm:t>
        <a:bodyPr/>
        <a:lstStyle/>
        <a:p>
          <a:r>
            <a:rPr lang="sl-SI" sz="1600" b="1" dirty="0" smtClean="0">
              <a:solidFill>
                <a:srgbClr val="FF0000"/>
              </a:solidFill>
            </a:rPr>
            <a:t>I. Triada</a:t>
          </a:r>
        </a:p>
        <a:p>
          <a:r>
            <a:rPr lang="sl-SI" sz="1600" dirty="0" smtClean="0"/>
            <a:t>Notranja diferenciacija</a:t>
          </a:r>
          <a:endParaRPr lang="sl-SI" sz="1600" dirty="0"/>
        </a:p>
      </dgm:t>
    </dgm:pt>
    <dgm:pt modelId="{C0DBA31A-282D-4B26-80BA-38F24E8C1B17}" type="parTrans" cxnId="{E9C47EE2-647B-44FF-8F36-9BA8DA2651A2}">
      <dgm:prSet/>
      <dgm:spPr/>
      <dgm:t>
        <a:bodyPr/>
        <a:lstStyle/>
        <a:p>
          <a:endParaRPr lang="sl-SI"/>
        </a:p>
      </dgm:t>
    </dgm:pt>
    <dgm:pt modelId="{E0929394-8425-4C26-B453-E10F931B778F}" type="sibTrans" cxnId="{E9C47EE2-647B-44FF-8F36-9BA8DA2651A2}">
      <dgm:prSet/>
      <dgm:spPr/>
      <dgm:t>
        <a:bodyPr/>
        <a:lstStyle/>
        <a:p>
          <a:endParaRPr lang="sl-SI"/>
        </a:p>
      </dgm:t>
    </dgm:pt>
    <dgm:pt modelId="{CB5AD863-D698-45CA-B36C-50E104893B7F}">
      <dgm:prSet phldrT="[besedilo]" custT="1"/>
      <dgm:spPr/>
      <dgm:t>
        <a:bodyPr/>
        <a:lstStyle/>
        <a:p>
          <a:r>
            <a:rPr lang="sl-SI" sz="1400" b="1" dirty="0" smtClean="0">
              <a:solidFill>
                <a:srgbClr val="FF0000"/>
              </a:solidFill>
            </a:rPr>
            <a:t>II. Triada</a:t>
          </a:r>
        </a:p>
        <a:p>
          <a:r>
            <a:rPr lang="sl-SI" sz="1600" dirty="0" smtClean="0"/>
            <a:t>Notranja in fleksibilna diferenciacija</a:t>
          </a:r>
          <a:endParaRPr lang="sl-SI" sz="1600" dirty="0"/>
        </a:p>
      </dgm:t>
    </dgm:pt>
    <dgm:pt modelId="{3EC732B1-3832-4094-B947-A2DB303BEF09}" type="parTrans" cxnId="{7FB634E6-EF0B-487A-9422-010B0D8C97EC}">
      <dgm:prSet/>
      <dgm:spPr/>
      <dgm:t>
        <a:bodyPr/>
        <a:lstStyle/>
        <a:p>
          <a:endParaRPr lang="sl-SI"/>
        </a:p>
      </dgm:t>
    </dgm:pt>
    <dgm:pt modelId="{2F2F4745-61D9-40C7-8A69-D38C0F4B5AC6}" type="sibTrans" cxnId="{7FB634E6-EF0B-487A-9422-010B0D8C97EC}">
      <dgm:prSet/>
      <dgm:spPr/>
      <dgm:t>
        <a:bodyPr/>
        <a:lstStyle/>
        <a:p>
          <a:endParaRPr lang="sl-SI"/>
        </a:p>
      </dgm:t>
    </dgm:pt>
    <dgm:pt modelId="{F167AD7A-0A85-480F-9DDE-A09CC363DCD7}">
      <dgm:prSet phldrT="[besedilo]" custT="1"/>
      <dgm:spPr/>
      <dgm:t>
        <a:bodyPr/>
        <a:lstStyle/>
        <a:p>
          <a:r>
            <a:rPr lang="sl-SI" sz="1400" b="1" dirty="0" smtClean="0">
              <a:solidFill>
                <a:srgbClr val="FF0000"/>
              </a:solidFill>
            </a:rPr>
            <a:t>III. Triada</a:t>
          </a:r>
        </a:p>
        <a:p>
          <a:r>
            <a:rPr lang="sl-SI" sz="1600" dirty="0" smtClean="0"/>
            <a:t>Notranja in fleksibilna diferenciacija</a:t>
          </a:r>
        </a:p>
        <a:p>
          <a:r>
            <a:rPr lang="sl-SI" sz="1600" dirty="0" smtClean="0"/>
            <a:t>Delna zunanja diferenciacija</a:t>
          </a:r>
          <a:endParaRPr lang="sl-SI" sz="1600" dirty="0"/>
        </a:p>
      </dgm:t>
    </dgm:pt>
    <dgm:pt modelId="{7F9D64FF-8A83-44CA-A564-DF08F0B8DB7E}" type="parTrans" cxnId="{43DA0B61-D2F5-41EE-92C1-CC915D9FC7CC}">
      <dgm:prSet/>
      <dgm:spPr/>
      <dgm:t>
        <a:bodyPr/>
        <a:lstStyle/>
        <a:p>
          <a:endParaRPr lang="sl-SI"/>
        </a:p>
      </dgm:t>
    </dgm:pt>
    <dgm:pt modelId="{887FF198-4556-4DBD-B62D-EBD382E2AE3D}" type="sibTrans" cxnId="{43DA0B61-D2F5-41EE-92C1-CC915D9FC7CC}">
      <dgm:prSet/>
      <dgm:spPr/>
      <dgm:t>
        <a:bodyPr/>
        <a:lstStyle/>
        <a:p>
          <a:endParaRPr lang="sl-SI"/>
        </a:p>
      </dgm:t>
    </dgm:pt>
    <dgm:pt modelId="{07548A04-F362-48EE-9637-420F8750A6C5}" type="pres">
      <dgm:prSet presAssocID="{A14DDCC2-DC7D-45BD-80E2-588AAC360161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sl-SI"/>
        </a:p>
      </dgm:t>
    </dgm:pt>
    <dgm:pt modelId="{A1D6C157-3E7C-4CF7-8B31-CE15C492A130}" type="pres">
      <dgm:prSet presAssocID="{4A7D84A5-40A5-47F3-89A9-70DA6DDD3C46}" presName="Accent1" presStyleCnt="0"/>
      <dgm:spPr/>
    </dgm:pt>
    <dgm:pt modelId="{15182D51-CC31-423F-9E75-97756BDE7A07}" type="pres">
      <dgm:prSet presAssocID="{4A7D84A5-40A5-47F3-89A9-70DA6DDD3C46}" presName="Accent" presStyleLbl="node1" presStyleIdx="0" presStyleCnt="3"/>
      <dgm:spPr/>
    </dgm:pt>
    <dgm:pt modelId="{00532EE5-13E7-442C-8C09-EA3AB61FB5D6}" type="pres">
      <dgm:prSet presAssocID="{4A7D84A5-40A5-47F3-89A9-70DA6DDD3C46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038FFBB-AE1B-4351-AF7B-D86DD9BB18CC}" type="pres">
      <dgm:prSet presAssocID="{CB5AD863-D698-45CA-B36C-50E104893B7F}" presName="Accent2" presStyleCnt="0"/>
      <dgm:spPr/>
    </dgm:pt>
    <dgm:pt modelId="{CA6D728A-F20A-4359-9162-1808B5278CF9}" type="pres">
      <dgm:prSet presAssocID="{CB5AD863-D698-45CA-B36C-50E104893B7F}" presName="Accent" presStyleLbl="node1" presStyleIdx="1" presStyleCnt="3" custLinFactNeighborX="-14194" custLinFactNeighborY="1809"/>
      <dgm:spPr/>
    </dgm:pt>
    <dgm:pt modelId="{351646BD-E682-4D63-8B41-3675A43056E6}" type="pres">
      <dgm:prSet presAssocID="{CB5AD863-D698-45CA-B36C-50E104893B7F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8CD96F8-07D8-45F0-A96F-8E4D06877385}" type="pres">
      <dgm:prSet presAssocID="{F167AD7A-0A85-480F-9DDE-A09CC363DCD7}" presName="Accent3" presStyleCnt="0"/>
      <dgm:spPr/>
    </dgm:pt>
    <dgm:pt modelId="{9F465D9F-3DE8-40D0-8E27-D9E5ED51CD0B}" type="pres">
      <dgm:prSet presAssocID="{F167AD7A-0A85-480F-9DDE-A09CC363DCD7}" presName="Accent" presStyleLbl="node1" presStyleIdx="2" presStyleCnt="3" custLinFactNeighborX="5441" custLinFactNeighborY="4686"/>
      <dgm:spPr/>
    </dgm:pt>
    <dgm:pt modelId="{CB8E3D45-4B06-4493-BB79-A316B94CD9FD}" type="pres">
      <dgm:prSet presAssocID="{F167AD7A-0A85-480F-9DDE-A09CC363DCD7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7FB634E6-EF0B-487A-9422-010B0D8C97EC}" srcId="{A14DDCC2-DC7D-45BD-80E2-588AAC360161}" destId="{CB5AD863-D698-45CA-B36C-50E104893B7F}" srcOrd="1" destOrd="0" parTransId="{3EC732B1-3832-4094-B947-A2DB303BEF09}" sibTransId="{2F2F4745-61D9-40C7-8A69-D38C0F4B5AC6}"/>
    <dgm:cxn modelId="{9A2793CB-B71E-49F9-BC68-9988AF78A7DE}" type="presOf" srcId="{A14DDCC2-DC7D-45BD-80E2-588AAC360161}" destId="{07548A04-F362-48EE-9637-420F8750A6C5}" srcOrd="0" destOrd="0" presId="urn:microsoft.com/office/officeart/2009/layout/CircleArrowProcess"/>
    <dgm:cxn modelId="{A6EB3739-CB57-4AD4-8535-203248828A47}" type="presOf" srcId="{F167AD7A-0A85-480F-9DDE-A09CC363DCD7}" destId="{CB8E3D45-4B06-4493-BB79-A316B94CD9FD}" srcOrd="0" destOrd="0" presId="urn:microsoft.com/office/officeart/2009/layout/CircleArrowProcess"/>
    <dgm:cxn modelId="{43DA0B61-D2F5-41EE-92C1-CC915D9FC7CC}" srcId="{A14DDCC2-DC7D-45BD-80E2-588AAC360161}" destId="{F167AD7A-0A85-480F-9DDE-A09CC363DCD7}" srcOrd="2" destOrd="0" parTransId="{7F9D64FF-8A83-44CA-A564-DF08F0B8DB7E}" sibTransId="{887FF198-4556-4DBD-B62D-EBD382E2AE3D}"/>
    <dgm:cxn modelId="{C94B1606-36C4-4DC1-AF94-1FE9382094B1}" type="presOf" srcId="{4A7D84A5-40A5-47F3-89A9-70DA6DDD3C46}" destId="{00532EE5-13E7-442C-8C09-EA3AB61FB5D6}" srcOrd="0" destOrd="0" presId="urn:microsoft.com/office/officeart/2009/layout/CircleArrowProcess"/>
    <dgm:cxn modelId="{E9C47EE2-647B-44FF-8F36-9BA8DA2651A2}" srcId="{A14DDCC2-DC7D-45BD-80E2-588AAC360161}" destId="{4A7D84A5-40A5-47F3-89A9-70DA6DDD3C46}" srcOrd="0" destOrd="0" parTransId="{C0DBA31A-282D-4B26-80BA-38F24E8C1B17}" sibTransId="{E0929394-8425-4C26-B453-E10F931B778F}"/>
    <dgm:cxn modelId="{3DCD264F-9011-4288-9196-5525681019D2}" type="presOf" srcId="{CB5AD863-D698-45CA-B36C-50E104893B7F}" destId="{351646BD-E682-4D63-8B41-3675A43056E6}" srcOrd="0" destOrd="0" presId="urn:microsoft.com/office/officeart/2009/layout/CircleArrowProcess"/>
    <dgm:cxn modelId="{12255A7A-B6D4-45B9-8F92-4CD44426A862}" type="presParOf" srcId="{07548A04-F362-48EE-9637-420F8750A6C5}" destId="{A1D6C157-3E7C-4CF7-8B31-CE15C492A130}" srcOrd="0" destOrd="0" presId="urn:microsoft.com/office/officeart/2009/layout/CircleArrowProcess"/>
    <dgm:cxn modelId="{946097A2-D03E-441B-8E9A-D34ACADC45AC}" type="presParOf" srcId="{A1D6C157-3E7C-4CF7-8B31-CE15C492A130}" destId="{15182D51-CC31-423F-9E75-97756BDE7A07}" srcOrd="0" destOrd="0" presId="urn:microsoft.com/office/officeart/2009/layout/CircleArrowProcess"/>
    <dgm:cxn modelId="{5CE73E7E-6875-4C36-B0D6-63ECC302D636}" type="presParOf" srcId="{07548A04-F362-48EE-9637-420F8750A6C5}" destId="{00532EE5-13E7-442C-8C09-EA3AB61FB5D6}" srcOrd="1" destOrd="0" presId="urn:microsoft.com/office/officeart/2009/layout/CircleArrowProcess"/>
    <dgm:cxn modelId="{7D672E4E-E40D-4D51-8026-920E84C1EEC1}" type="presParOf" srcId="{07548A04-F362-48EE-9637-420F8750A6C5}" destId="{F038FFBB-AE1B-4351-AF7B-D86DD9BB18CC}" srcOrd="2" destOrd="0" presId="urn:microsoft.com/office/officeart/2009/layout/CircleArrowProcess"/>
    <dgm:cxn modelId="{A5DB6B4A-EEC7-442B-B5D2-3B92A1EECD8A}" type="presParOf" srcId="{F038FFBB-AE1B-4351-AF7B-D86DD9BB18CC}" destId="{CA6D728A-F20A-4359-9162-1808B5278CF9}" srcOrd="0" destOrd="0" presId="urn:microsoft.com/office/officeart/2009/layout/CircleArrowProcess"/>
    <dgm:cxn modelId="{D63D4780-D143-4ABD-A986-45553DEACEB2}" type="presParOf" srcId="{07548A04-F362-48EE-9637-420F8750A6C5}" destId="{351646BD-E682-4D63-8B41-3675A43056E6}" srcOrd="3" destOrd="0" presId="urn:microsoft.com/office/officeart/2009/layout/CircleArrowProcess"/>
    <dgm:cxn modelId="{5FFABE92-6C58-4543-8400-36AEB13F45E0}" type="presParOf" srcId="{07548A04-F362-48EE-9637-420F8750A6C5}" destId="{28CD96F8-07D8-45F0-A96F-8E4D06877385}" srcOrd="4" destOrd="0" presId="urn:microsoft.com/office/officeart/2009/layout/CircleArrowProcess"/>
    <dgm:cxn modelId="{D2369A78-CC8A-4612-B6E4-3FCE233ED13D}" type="presParOf" srcId="{28CD96F8-07D8-45F0-A96F-8E4D06877385}" destId="{9F465D9F-3DE8-40D0-8E27-D9E5ED51CD0B}" srcOrd="0" destOrd="0" presId="urn:microsoft.com/office/officeart/2009/layout/CircleArrowProcess"/>
    <dgm:cxn modelId="{4AFBDC0B-8495-42A8-9CA0-45EE9C49467D}" type="presParOf" srcId="{07548A04-F362-48EE-9637-420F8750A6C5}" destId="{CB8E3D45-4B06-4493-BB79-A316B94CD9FD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ECED93-2F47-43CC-8632-66D3F74025B8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EFCADFF9-1DF0-486F-B033-C535C80B45AB}">
      <dgm:prSet/>
      <dgm:spPr/>
      <dgm:t>
        <a:bodyPr/>
        <a:lstStyle/>
        <a:p>
          <a:pPr rtl="0"/>
          <a:r>
            <a:rPr lang="sl-SI" smtClean="0"/>
            <a:t>Šolski uspeh</a:t>
          </a:r>
          <a:endParaRPr lang="sl-SI"/>
        </a:p>
      </dgm:t>
    </dgm:pt>
    <dgm:pt modelId="{29975AD6-4CBD-4696-8E41-2521C7DE4EC3}" type="parTrans" cxnId="{D0D8D823-958E-4057-AC9E-5EBF72414AF5}">
      <dgm:prSet/>
      <dgm:spPr/>
      <dgm:t>
        <a:bodyPr/>
        <a:lstStyle/>
        <a:p>
          <a:endParaRPr lang="sl-SI"/>
        </a:p>
      </dgm:t>
    </dgm:pt>
    <dgm:pt modelId="{77A6B9F4-9640-4175-8604-216E62654FD2}" type="sibTrans" cxnId="{D0D8D823-958E-4057-AC9E-5EBF72414AF5}">
      <dgm:prSet/>
      <dgm:spPr/>
      <dgm:t>
        <a:bodyPr/>
        <a:lstStyle/>
        <a:p>
          <a:endParaRPr lang="sl-SI"/>
        </a:p>
      </dgm:t>
    </dgm:pt>
    <dgm:pt modelId="{A593CFCB-A4CE-431D-8C48-CC7D39C0311A}">
      <dgm:prSet/>
      <dgm:spPr/>
      <dgm:t>
        <a:bodyPr/>
        <a:lstStyle/>
        <a:p>
          <a:pPr rtl="0"/>
          <a:r>
            <a:rPr lang="sl-SI" smtClean="0"/>
            <a:t>Učiteljevo opazovanje – kvalitativna analiza </a:t>
          </a:r>
          <a:endParaRPr lang="sl-SI"/>
        </a:p>
      </dgm:t>
    </dgm:pt>
    <dgm:pt modelId="{440371CF-5952-479F-BE31-46AD8EFDE938}" type="parTrans" cxnId="{05F06590-0003-4E3E-9DF2-C406389FFBD3}">
      <dgm:prSet/>
      <dgm:spPr/>
      <dgm:t>
        <a:bodyPr/>
        <a:lstStyle/>
        <a:p>
          <a:endParaRPr lang="sl-SI"/>
        </a:p>
      </dgm:t>
    </dgm:pt>
    <dgm:pt modelId="{F811BA8E-CC37-4A43-BDCA-5AD9954A073D}" type="sibTrans" cxnId="{05F06590-0003-4E3E-9DF2-C406389FFBD3}">
      <dgm:prSet/>
      <dgm:spPr/>
      <dgm:t>
        <a:bodyPr/>
        <a:lstStyle/>
        <a:p>
          <a:endParaRPr lang="sl-SI"/>
        </a:p>
      </dgm:t>
    </dgm:pt>
    <dgm:pt modelId="{0B546747-E8B1-4A31-B42D-FDEDBB4FE030}">
      <dgm:prSet/>
      <dgm:spPr/>
      <dgm:t>
        <a:bodyPr/>
        <a:lstStyle/>
        <a:p>
          <a:pPr rtl="0"/>
          <a:r>
            <a:rPr lang="sl-SI" dirty="0" smtClean="0"/>
            <a:t>Ocenjevalne lestvice OLNAD07 (7-stopenjska ocenjevalna lestvica 8. oz. 9. lestvic) </a:t>
          </a:r>
          <a:endParaRPr lang="sl-SI" dirty="0"/>
        </a:p>
      </dgm:t>
    </dgm:pt>
    <dgm:pt modelId="{DC096A4B-650A-402A-A1EA-529F7A6BD716}" type="parTrans" cxnId="{69D2A9DD-85AC-4E0D-8583-9110AEABBE9D}">
      <dgm:prSet/>
      <dgm:spPr/>
      <dgm:t>
        <a:bodyPr/>
        <a:lstStyle/>
        <a:p>
          <a:endParaRPr lang="sl-SI"/>
        </a:p>
      </dgm:t>
    </dgm:pt>
    <dgm:pt modelId="{18940921-73F5-407F-8C0E-7973F7A98C90}" type="sibTrans" cxnId="{69D2A9DD-85AC-4E0D-8583-9110AEABBE9D}">
      <dgm:prSet/>
      <dgm:spPr/>
      <dgm:t>
        <a:bodyPr/>
        <a:lstStyle/>
        <a:p>
          <a:endParaRPr lang="sl-SI"/>
        </a:p>
      </dgm:t>
    </dgm:pt>
    <dgm:pt modelId="{09171CEC-1532-46F4-A199-F8652A999146}">
      <dgm:prSet/>
      <dgm:spPr/>
      <dgm:t>
        <a:bodyPr/>
        <a:lstStyle/>
        <a:p>
          <a:pPr rtl="0"/>
          <a:r>
            <a:rPr lang="sl-SI" smtClean="0"/>
            <a:t>Individualni testi inteligentnosti – kognitivne sposobnosti – standardna progresivna matrica SPM</a:t>
          </a:r>
          <a:endParaRPr lang="sl-SI"/>
        </a:p>
      </dgm:t>
    </dgm:pt>
    <dgm:pt modelId="{276EEC41-A66D-4E9E-BEE8-ABE932F2E51F}" type="parTrans" cxnId="{089D7CB8-9C3D-431D-958A-68CB8FC9D1B2}">
      <dgm:prSet/>
      <dgm:spPr/>
      <dgm:t>
        <a:bodyPr/>
        <a:lstStyle/>
        <a:p>
          <a:endParaRPr lang="sl-SI"/>
        </a:p>
      </dgm:t>
    </dgm:pt>
    <dgm:pt modelId="{9CF479A9-B77E-4F52-A312-19602AB2743A}" type="sibTrans" cxnId="{089D7CB8-9C3D-431D-958A-68CB8FC9D1B2}">
      <dgm:prSet/>
      <dgm:spPr/>
      <dgm:t>
        <a:bodyPr/>
        <a:lstStyle/>
        <a:p>
          <a:endParaRPr lang="sl-SI"/>
        </a:p>
      </dgm:t>
    </dgm:pt>
    <dgm:pt modelId="{2D677D65-C39E-465F-A637-BE8F90799D58}">
      <dgm:prSet/>
      <dgm:spPr/>
      <dgm:t>
        <a:bodyPr/>
        <a:lstStyle/>
        <a:p>
          <a:pPr rtl="0"/>
          <a:r>
            <a:rPr lang="sl-SI" smtClean="0"/>
            <a:t>Individualni testi ustvarjalnosti – ustvarjalno mišljenje – Toorrancov test ustvarjalnega mišljenja</a:t>
          </a:r>
          <a:endParaRPr lang="sl-SI"/>
        </a:p>
      </dgm:t>
    </dgm:pt>
    <dgm:pt modelId="{9A8FC8F6-B0F5-40CE-AE8A-E47F394C848A}" type="parTrans" cxnId="{2035B7E7-A383-48BC-909C-0092133149B5}">
      <dgm:prSet/>
      <dgm:spPr/>
      <dgm:t>
        <a:bodyPr/>
        <a:lstStyle/>
        <a:p>
          <a:endParaRPr lang="sl-SI"/>
        </a:p>
      </dgm:t>
    </dgm:pt>
    <dgm:pt modelId="{2277554D-697E-4DC7-A9E5-15EBBA8F399A}" type="sibTrans" cxnId="{2035B7E7-A383-48BC-909C-0092133149B5}">
      <dgm:prSet/>
      <dgm:spPr/>
      <dgm:t>
        <a:bodyPr/>
        <a:lstStyle/>
        <a:p>
          <a:endParaRPr lang="sl-SI"/>
        </a:p>
      </dgm:t>
    </dgm:pt>
    <dgm:pt modelId="{3B285415-2D7A-4722-9FDC-8960531F1ED5}">
      <dgm:prSet/>
      <dgm:spPr/>
      <dgm:t>
        <a:bodyPr/>
        <a:lstStyle/>
        <a:p>
          <a:pPr rtl="0"/>
          <a:r>
            <a:rPr lang="sl-SI" smtClean="0"/>
            <a:t>Norma: če doseže 90. percentil; ki pove, da tak učenec sodi med 10% slovenskih učencev, ki dosegajo najvišji rezultat na nekem področju.</a:t>
          </a:r>
          <a:endParaRPr lang="sl-SI"/>
        </a:p>
      </dgm:t>
    </dgm:pt>
    <dgm:pt modelId="{3F233522-169F-419D-8248-74B41366890A}" type="parTrans" cxnId="{8DD9F3A9-BC43-484C-8D19-C831B3874EB5}">
      <dgm:prSet/>
      <dgm:spPr/>
      <dgm:t>
        <a:bodyPr/>
        <a:lstStyle/>
        <a:p>
          <a:endParaRPr lang="sl-SI"/>
        </a:p>
      </dgm:t>
    </dgm:pt>
    <dgm:pt modelId="{BACAA8B2-0F3D-4A1D-BD75-D4266E062612}" type="sibTrans" cxnId="{8DD9F3A9-BC43-484C-8D19-C831B3874EB5}">
      <dgm:prSet/>
      <dgm:spPr/>
      <dgm:t>
        <a:bodyPr/>
        <a:lstStyle/>
        <a:p>
          <a:endParaRPr lang="sl-SI"/>
        </a:p>
      </dgm:t>
    </dgm:pt>
    <dgm:pt modelId="{797B7529-B1A8-4BB1-9775-532C150F1703}" type="pres">
      <dgm:prSet presAssocID="{0AECED93-2F47-43CC-8632-66D3F74025B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0502F014-93C4-46EF-BEA1-15C4B6480883}" type="pres">
      <dgm:prSet presAssocID="{EFCADFF9-1DF0-486F-B033-C535C80B45AB}" presName="composite" presStyleCnt="0"/>
      <dgm:spPr/>
    </dgm:pt>
    <dgm:pt modelId="{B9614372-51AD-4A9B-9AD7-A51BA3FFC51B}" type="pres">
      <dgm:prSet presAssocID="{EFCADFF9-1DF0-486F-B033-C535C80B45AB}" presName="imgShp" presStyleLbl="fgImgPlace1" presStyleIdx="0" presStyleCnt="6"/>
      <dgm:spPr/>
    </dgm:pt>
    <dgm:pt modelId="{1007BB56-E2BD-4931-BEDE-AA6FE8D237AB}" type="pres">
      <dgm:prSet presAssocID="{EFCADFF9-1DF0-486F-B033-C535C80B45AB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B0AC08F-5BDB-4354-95BD-398BF06DF60A}" type="pres">
      <dgm:prSet presAssocID="{77A6B9F4-9640-4175-8604-216E62654FD2}" presName="spacing" presStyleCnt="0"/>
      <dgm:spPr/>
    </dgm:pt>
    <dgm:pt modelId="{D43F305D-D02E-4A44-8D5A-40BFB2E93F39}" type="pres">
      <dgm:prSet presAssocID="{A593CFCB-A4CE-431D-8C48-CC7D39C0311A}" presName="composite" presStyleCnt="0"/>
      <dgm:spPr/>
    </dgm:pt>
    <dgm:pt modelId="{06799F01-EDF5-4427-A813-C401297139AB}" type="pres">
      <dgm:prSet presAssocID="{A593CFCB-A4CE-431D-8C48-CC7D39C0311A}" presName="imgShp" presStyleLbl="fgImgPlace1" presStyleIdx="1" presStyleCnt="6"/>
      <dgm:spPr/>
    </dgm:pt>
    <dgm:pt modelId="{6D4E8E21-2497-4E75-8C3C-18E0659EE12D}" type="pres">
      <dgm:prSet presAssocID="{A593CFCB-A4CE-431D-8C48-CC7D39C0311A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0C6B6BDD-4C13-4E0B-8562-E5F8B63F334F}" type="pres">
      <dgm:prSet presAssocID="{F811BA8E-CC37-4A43-BDCA-5AD9954A073D}" presName="spacing" presStyleCnt="0"/>
      <dgm:spPr/>
    </dgm:pt>
    <dgm:pt modelId="{887B9257-F506-494E-9B7E-FD7717696A29}" type="pres">
      <dgm:prSet presAssocID="{0B546747-E8B1-4A31-B42D-FDEDBB4FE030}" presName="composite" presStyleCnt="0"/>
      <dgm:spPr/>
    </dgm:pt>
    <dgm:pt modelId="{A37B9B74-78F6-4F6A-B5DF-7C48B52985BE}" type="pres">
      <dgm:prSet presAssocID="{0B546747-E8B1-4A31-B42D-FDEDBB4FE030}" presName="imgShp" presStyleLbl="fgImgPlace1" presStyleIdx="2" presStyleCnt="6"/>
      <dgm:spPr/>
    </dgm:pt>
    <dgm:pt modelId="{739B3688-B885-4B63-85CA-DD479B0B19EE}" type="pres">
      <dgm:prSet presAssocID="{0B546747-E8B1-4A31-B42D-FDEDBB4FE030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539C2D8-4AD7-4AF9-B4A4-04FD09BFE998}" type="pres">
      <dgm:prSet presAssocID="{18940921-73F5-407F-8C0E-7973F7A98C90}" presName="spacing" presStyleCnt="0"/>
      <dgm:spPr/>
    </dgm:pt>
    <dgm:pt modelId="{DF1F2634-5D90-4E1A-B2EC-AF6D533DC859}" type="pres">
      <dgm:prSet presAssocID="{09171CEC-1532-46F4-A199-F8652A999146}" presName="composite" presStyleCnt="0"/>
      <dgm:spPr/>
    </dgm:pt>
    <dgm:pt modelId="{8A604353-A0C1-46E1-83CA-198391017ED6}" type="pres">
      <dgm:prSet presAssocID="{09171CEC-1532-46F4-A199-F8652A999146}" presName="imgShp" presStyleLbl="fgImgPlace1" presStyleIdx="3" presStyleCnt="6"/>
      <dgm:spPr/>
    </dgm:pt>
    <dgm:pt modelId="{57A59316-4519-44C8-880F-0802D2172D39}" type="pres">
      <dgm:prSet presAssocID="{09171CEC-1532-46F4-A199-F8652A999146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64375D2-FBC0-4245-994E-6224DA58657D}" type="pres">
      <dgm:prSet presAssocID="{9CF479A9-B77E-4F52-A312-19602AB2743A}" presName="spacing" presStyleCnt="0"/>
      <dgm:spPr/>
    </dgm:pt>
    <dgm:pt modelId="{27245B37-81F5-4AB3-BDAC-274170617A6D}" type="pres">
      <dgm:prSet presAssocID="{2D677D65-C39E-465F-A637-BE8F90799D58}" presName="composite" presStyleCnt="0"/>
      <dgm:spPr/>
    </dgm:pt>
    <dgm:pt modelId="{CFD082EA-3544-4FC3-A26E-7DF624F4E2DE}" type="pres">
      <dgm:prSet presAssocID="{2D677D65-C39E-465F-A637-BE8F90799D58}" presName="imgShp" presStyleLbl="fgImgPlace1" presStyleIdx="4" presStyleCnt="6"/>
      <dgm:spPr/>
    </dgm:pt>
    <dgm:pt modelId="{E01C732A-C23A-4F93-AB06-3D55969CB19D}" type="pres">
      <dgm:prSet presAssocID="{2D677D65-C39E-465F-A637-BE8F90799D58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0EE409F8-909E-4AA7-84D9-F01142FB6F47}" type="pres">
      <dgm:prSet presAssocID="{2277554D-697E-4DC7-A9E5-15EBBA8F399A}" presName="spacing" presStyleCnt="0"/>
      <dgm:spPr/>
    </dgm:pt>
    <dgm:pt modelId="{B94D080E-1E06-4C9E-A22F-AEBD9DCA53D5}" type="pres">
      <dgm:prSet presAssocID="{3B285415-2D7A-4722-9FDC-8960531F1ED5}" presName="composite" presStyleCnt="0"/>
      <dgm:spPr/>
    </dgm:pt>
    <dgm:pt modelId="{953F539A-B951-460F-84E3-C6C45549E37D}" type="pres">
      <dgm:prSet presAssocID="{3B285415-2D7A-4722-9FDC-8960531F1ED5}" presName="imgShp" presStyleLbl="fgImgPlace1" presStyleIdx="5" presStyleCnt="6"/>
      <dgm:spPr/>
    </dgm:pt>
    <dgm:pt modelId="{B0387C36-4196-42B7-9F22-3FE5D0939D1B}" type="pres">
      <dgm:prSet presAssocID="{3B285415-2D7A-4722-9FDC-8960531F1ED5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05F06590-0003-4E3E-9DF2-C406389FFBD3}" srcId="{0AECED93-2F47-43CC-8632-66D3F74025B8}" destId="{A593CFCB-A4CE-431D-8C48-CC7D39C0311A}" srcOrd="1" destOrd="0" parTransId="{440371CF-5952-479F-BE31-46AD8EFDE938}" sibTransId="{F811BA8E-CC37-4A43-BDCA-5AD9954A073D}"/>
    <dgm:cxn modelId="{835472FE-3763-4EC6-9657-E57C7C2CE32F}" type="presOf" srcId="{EFCADFF9-1DF0-486F-B033-C535C80B45AB}" destId="{1007BB56-E2BD-4931-BEDE-AA6FE8D237AB}" srcOrd="0" destOrd="0" presId="urn:microsoft.com/office/officeart/2005/8/layout/vList3"/>
    <dgm:cxn modelId="{D0D8D823-958E-4057-AC9E-5EBF72414AF5}" srcId="{0AECED93-2F47-43CC-8632-66D3F74025B8}" destId="{EFCADFF9-1DF0-486F-B033-C535C80B45AB}" srcOrd="0" destOrd="0" parTransId="{29975AD6-4CBD-4696-8E41-2521C7DE4EC3}" sibTransId="{77A6B9F4-9640-4175-8604-216E62654FD2}"/>
    <dgm:cxn modelId="{69D2A9DD-85AC-4E0D-8583-9110AEABBE9D}" srcId="{0AECED93-2F47-43CC-8632-66D3F74025B8}" destId="{0B546747-E8B1-4A31-B42D-FDEDBB4FE030}" srcOrd="2" destOrd="0" parTransId="{DC096A4B-650A-402A-A1EA-529F7A6BD716}" sibTransId="{18940921-73F5-407F-8C0E-7973F7A98C90}"/>
    <dgm:cxn modelId="{429BFD28-7829-4BCB-9CF0-98993D1A36CA}" type="presOf" srcId="{09171CEC-1532-46F4-A199-F8652A999146}" destId="{57A59316-4519-44C8-880F-0802D2172D39}" srcOrd="0" destOrd="0" presId="urn:microsoft.com/office/officeart/2005/8/layout/vList3"/>
    <dgm:cxn modelId="{A7030DF5-39D6-4A2B-B020-E3D6FDABE345}" type="presOf" srcId="{0B546747-E8B1-4A31-B42D-FDEDBB4FE030}" destId="{739B3688-B885-4B63-85CA-DD479B0B19EE}" srcOrd="0" destOrd="0" presId="urn:microsoft.com/office/officeart/2005/8/layout/vList3"/>
    <dgm:cxn modelId="{93F6CF3E-2507-43EC-901E-5AFD57C3D734}" type="presOf" srcId="{A593CFCB-A4CE-431D-8C48-CC7D39C0311A}" destId="{6D4E8E21-2497-4E75-8C3C-18E0659EE12D}" srcOrd="0" destOrd="0" presId="urn:microsoft.com/office/officeart/2005/8/layout/vList3"/>
    <dgm:cxn modelId="{8DD9F3A9-BC43-484C-8D19-C831B3874EB5}" srcId="{0AECED93-2F47-43CC-8632-66D3F74025B8}" destId="{3B285415-2D7A-4722-9FDC-8960531F1ED5}" srcOrd="5" destOrd="0" parTransId="{3F233522-169F-419D-8248-74B41366890A}" sibTransId="{BACAA8B2-0F3D-4A1D-BD75-D4266E062612}"/>
    <dgm:cxn modelId="{BE8EA898-925C-49E6-A747-2E0145257F23}" type="presOf" srcId="{2D677D65-C39E-465F-A637-BE8F90799D58}" destId="{E01C732A-C23A-4F93-AB06-3D55969CB19D}" srcOrd="0" destOrd="0" presId="urn:microsoft.com/office/officeart/2005/8/layout/vList3"/>
    <dgm:cxn modelId="{089D7CB8-9C3D-431D-958A-68CB8FC9D1B2}" srcId="{0AECED93-2F47-43CC-8632-66D3F74025B8}" destId="{09171CEC-1532-46F4-A199-F8652A999146}" srcOrd="3" destOrd="0" parTransId="{276EEC41-A66D-4E9E-BEE8-ABE932F2E51F}" sibTransId="{9CF479A9-B77E-4F52-A312-19602AB2743A}"/>
    <dgm:cxn modelId="{B039214B-E4CC-4E4B-808B-33B67FCDFEEA}" type="presOf" srcId="{0AECED93-2F47-43CC-8632-66D3F74025B8}" destId="{797B7529-B1A8-4BB1-9775-532C150F1703}" srcOrd="0" destOrd="0" presId="urn:microsoft.com/office/officeart/2005/8/layout/vList3"/>
    <dgm:cxn modelId="{4761FC74-B4F0-41C4-A00E-DA1A23DBDEAA}" type="presOf" srcId="{3B285415-2D7A-4722-9FDC-8960531F1ED5}" destId="{B0387C36-4196-42B7-9F22-3FE5D0939D1B}" srcOrd="0" destOrd="0" presId="urn:microsoft.com/office/officeart/2005/8/layout/vList3"/>
    <dgm:cxn modelId="{2035B7E7-A383-48BC-909C-0092133149B5}" srcId="{0AECED93-2F47-43CC-8632-66D3F74025B8}" destId="{2D677D65-C39E-465F-A637-BE8F90799D58}" srcOrd="4" destOrd="0" parTransId="{9A8FC8F6-B0F5-40CE-AE8A-E47F394C848A}" sibTransId="{2277554D-697E-4DC7-A9E5-15EBBA8F399A}"/>
    <dgm:cxn modelId="{A9CE24CD-7315-49DA-9B69-494F8D9AC2BA}" type="presParOf" srcId="{797B7529-B1A8-4BB1-9775-532C150F1703}" destId="{0502F014-93C4-46EF-BEA1-15C4B6480883}" srcOrd="0" destOrd="0" presId="urn:microsoft.com/office/officeart/2005/8/layout/vList3"/>
    <dgm:cxn modelId="{387B88E6-2F97-4FA4-AAE0-C461A4EC85DA}" type="presParOf" srcId="{0502F014-93C4-46EF-BEA1-15C4B6480883}" destId="{B9614372-51AD-4A9B-9AD7-A51BA3FFC51B}" srcOrd="0" destOrd="0" presId="urn:microsoft.com/office/officeart/2005/8/layout/vList3"/>
    <dgm:cxn modelId="{FE4AE64A-C6F5-4378-8192-FA71A8C0F23C}" type="presParOf" srcId="{0502F014-93C4-46EF-BEA1-15C4B6480883}" destId="{1007BB56-E2BD-4931-BEDE-AA6FE8D237AB}" srcOrd="1" destOrd="0" presId="urn:microsoft.com/office/officeart/2005/8/layout/vList3"/>
    <dgm:cxn modelId="{EC9E094F-D1B0-4EC1-8434-8695CAF456A4}" type="presParOf" srcId="{797B7529-B1A8-4BB1-9775-532C150F1703}" destId="{5B0AC08F-5BDB-4354-95BD-398BF06DF60A}" srcOrd="1" destOrd="0" presId="urn:microsoft.com/office/officeart/2005/8/layout/vList3"/>
    <dgm:cxn modelId="{DA121F2A-0CE6-4F32-A3A8-1226AC4F7B69}" type="presParOf" srcId="{797B7529-B1A8-4BB1-9775-532C150F1703}" destId="{D43F305D-D02E-4A44-8D5A-40BFB2E93F39}" srcOrd="2" destOrd="0" presId="urn:microsoft.com/office/officeart/2005/8/layout/vList3"/>
    <dgm:cxn modelId="{8FF1C405-A569-4C45-BCBB-B0326CB54009}" type="presParOf" srcId="{D43F305D-D02E-4A44-8D5A-40BFB2E93F39}" destId="{06799F01-EDF5-4427-A813-C401297139AB}" srcOrd="0" destOrd="0" presId="urn:microsoft.com/office/officeart/2005/8/layout/vList3"/>
    <dgm:cxn modelId="{6505209D-109D-496C-A8F8-9B7CEF5525E0}" type="presParOf" srcId="{D43F305D-D02E-4A44-8D5A-40BFB2E93F39}" destId="{6D4E8E21-2497-4E75-8C3C-18E0659EE12D}" srcOrd="1" destOrd="0" presId="urn:microsoft.com/office/officeart/2005/8/layout/vList3"/>
    <dgm:cxn modelId="{D3A47C1F-39C9-4DAE-BEDA-39F32D8213A5}" type="presParOf" srcId="{797B7529-B1A8-4BB1-9775-532C150F1703}" destId="{0C6B6BDD-4C13-4E0B-8562-E5F8B63F334F}" srcOrd="3" destOrd="0" presId="urn:microsoft.com/office/officeart/2005/8/layout/vList3"/>
    <dgm:cxn modelId="{A26524B2-B144-466D-BCAB-ED483A97DD1E}" type="presParOf" srcId="{797B7529-B1A8-4BB1-9775-532C150F1703}" destId="{887B9257-F506-494E-9B7E-FD7717696A29}" srcOrd="4" destOrd="0" presId="urn:microsoft.com/office/officeart/2005/8/layout/vList3"/>
    <dgm:cxn modelId="{0A2292FC-C78F-4018-A43C-831B0D774278}" type="presParOf" srcId="{887B9257-F506-494E-9B7E-FD7717696A29}" destId="{A37B9B74-78F6-4F6A-B5DF-7C48B52985BE}" srcOrd="0" destOrd="0" presId="urn:microsoft.com/office/officeart/2005/8/layout/vList3"/>
    <dgm:cxn modelId="{7653952D-33BE-42C6-AEBD-551701D3F08E}" type="presParOf" srcId="{887B9257-F506-494E-9B7E-FD7717696A29}" destId="{739B3688-B885-4B63-85CA-DD479B0B19EE}" srcOrd="1" destOrd="0" presId="urn:microsoft.com/office/officeart/2005/8/layout/vList3"/>
    <dgm:cxn modelId="{0B4B55B0-31CA-4B64-BDCC-87BAFF81BE32}" type="presParOf" srcId="{797B7529-B1A8-4BB1-9775-532C150F1703}" destId="{C539C2D8-4AD7-4AF9-B4A4-04FD09BFE998}" srcOrd="5" destOrd="0" presId="urn:microsoft.com/office/officeart/2005/8/layout/vList3"/>
    <dgm:cxn modelId="{715B4FC7-2E4A-4C74-BAE4-B62C9C491BAA}" type="presParOf" srcId="{797B7529-B1A8-4BB1-9775-532C150F1703}" destId="{DF1F2634-5D90-4E1A-B2EC-AF6D533DC859}" srcOrd="6" destOrd="0" presId="urn:microsoft.com/office/officeart/2005/8/layout/vList3"/>
    <dgm:cxn modelId="{7090E86B-165F-4189-8BCE-F56C9B84D4A1}" type="presParOf" srcId="{DF1F2634-5D90-4E1A-B2EC-AF6D533DC859}" destId="{8A604353-A0C1-46E1-83CA-198391017ED6}" srcOrd="0" destOrd="0" presId="urn:microsoft.com/office/officeart/2005/8/layout/vList3"/>
    <dgm:cxn modelId="{DD932FE7-B0B6-4324-937F-AC2CCEB13D93}" type="presParOf" srcId="{DF1F2634-5D90-4E1A-B2EC-AF6D533DC859}" destId="{57A59316-4519-44C8-880F-0802D2172D39}" srcOrd="1" destOrd="0" presId="urn:microsoft.com/office/officeart/2005/8/layout/vList3"/>
    <dgm:cxn modelId="{3A845C4D-1A5C-4C55-B825-0CB2E205EB10}" type="presParOf" srcId="{797B7529-B1A8-4BB1-9775-532C150F1703}" destId="{664375D2-FBC0-4245-994E-6224DA58657D}" srcOrd="7" destOrd="0" presId="urn:microsoft.com/office/officeart/2005/8/layout/vList3"/>
    <dgm:cxn modelId="{F42C4BF3-FE45-497D-8296-809DAEAE753B}" type="presParOf" srcId="{797B7529-B1A8-4BB1-9775-532C150F1703}" destId="{27245B37-81F5-4AB3-BDAC-274170617A6D}" srcOrd="8" destOrd="0" presId="urn:microsoft.com/office/officeart/2005/8/layout/vList3"/>
    <dgm:cxn modelId="{03BEF45C-35B9-488B-A1FE-13EBDF7AF288}" type="presParOf" srcId="{27245B37-81F5-4AB3-BDAC-274170617A6D}" destId="{CFD082EA-3544-4FC3-A26E-7DF624F4E2DE}" srcOrd="0" destOrd="0" presId="urn:microsoft.com/office/officeart/2005/8/layout/vList3"/>
    <dgm:cxn modelId="{8CDAC637-407E-413B-8799-F105E748A117}" type="presParOf" srcId="{27245B37-81F5-4AB3-BDAC-274170617A6D}" destId="{E01C732A-C23A-4F93-AB06-3D55969CB19D}" srcOrd="1" destOrd="0" presId="urn:microsoft.com/office/officeart/2005/8/layout/vList3"/>
    <dgm:cxn modelId="{48D2EB59-282E-49ED-89A2-6974C2C263AB}" type="presParOf" srcId="{797B7529-B1A8-4BB1-9775-532C150F1703}" destId="{0EE409F8-909E-4AA7-84D9-F01142FB6F47}" srcOrd="9" destOrd="0" presId="urn:microsoft.com/office/officeart/2005/8/layout/vList3"/>
    <dgm:cxn modelId="{C69A13F6-18C5-40B7-967E-0837DF91FEF7}" type="presParOf" srcId="{797B7529-B1A8-4BB1-9775-532C150F1703}" destId="{B94D080E-1E06-4C9E-A22F-AEBD9DCA53D5}" srcOrd="10" destOrd="0" presId="urn:microsoft.com/office/officeart/2005/8/layout/vList3"/>
    <dgm:cxn modelId="{92FF7F8A-2241-4693-B6BB-442B0B936D2A}" type="presParOf" srcId="{B94D080E-1E06-4C9E-A22F-AEBD9DCA53D5}" destId="{953F539A-B951-460F-84E3-C6C45549E37D}" srcOrd="0" destOrd="0" presId="urn:microsoft.com/office/officeart/2005/8/layout/vList3"/>
    <dgm:cxn modelId="{D488D5DA-91BD-4F7A-B00F-5B1EDB09D6A5}" type="presParOf" srcId="{B94D080E-1E06-4C9E-A22F-AEBD9DCA53D5}" destId="{B0387C36-4196-42B7-9F22-3FE5D0939D1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82D51-CC31-423F-9E75-97756BDE7A07}">
      <dsp:nvSpPr>
        <dsp:cNvPr id="0" name=""/>
        <dsp:cNvSpPr/>
      </dsp:nvSpPr>
      <dsp:spPr>
        <a:xfrm>
          <a:off x="2478681" y="0"/>
          <a:ext cx="3106163" cy="310663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532EE5-13E7-442C-8C09-EA3AB61FB5D6}">
      <dsp:nvSpPr>
        <dsp:cNvPr id="0" name=""/>
        <dsp:cNvSpPr/>
      </dsp:nvSpPr>
      <dsp:spPr>
        <a:xfrm>
          <a:off x="3165245" y="1121589"/>
          <a:ext cx="1726035" cy="862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b="1" kern="1200" dirty="0" smtClean="0">
              <a:solidFill>
                <a:srgbClr val="FF0000"/>
              </a:solidFill>
            </a:rPr>
            <a:t>I. Triada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Notranja diferenciacija</a:t>
          </a:r>
          <a:endParaRPr lang="sl-SI" sz="1600" kern="1200" dirty="0"/>
        </a:p>
      </dsp:txBody>
      <dsp:txXfrm>
        <a:off x="3165245" y="1121589"/>
        <a:ext cx="1726035" cy="862811"/>
      </dsp:txXfrm>
    </dsp:sp>
    <dsp:sp modelId="{CA6D728A-F20A-4359-9162-1808B5278CF9}">
      <dsp:nvSpPr>
        <dsp:cNvPr id="0" name=""/>
        <dsp:cNvSpPr/>
      </dsp:nvSpPr>
      <dsp:spPr>
        <a:xfrm>
          <a:off x="1175066" y="1841191"/>
          <a:ext cx="3106163" cy="3106635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1646BD-E682-4D63-8B41-3675A43056E6}">
      <dsp:nvSpPr>
        <dsp:cNvPr id="0" name=""/>
        <dsp:cNvSpPr/>
      </dsp:nvSpPr>
      <dsp:spPr>
        <a:xfrm>
          <a:off x="2306019" y="2916907"/>
          <a:ext cx="1726035" cy="862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b="1" kern="1200" dirty="0" smtClean="0">
              <a:solidFill>
                <a:srgbClr val="FF0000"/>
              </a:solidFill>
            </a:rPr>
            <a:t>II. Triada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Notranja in fleksibilna diferenciacija</a:t>
          </a:r>
          <a:endParaRPr lang="sl-SI" sz="1600" kern="1200" dirty="0"/>
        </a:p>
      </dsp:txBody>
      <dsp:txXfrm>
        <a:off x="2306019" y="2916907"/>
        <a:ext cx="1726035" cy="862811"/>
      </dsp:txXfrm>
    </dsp:sp>
    <dsp:sp modelId="{9F465D9F-3DE8-40D0-8E27-D9E5ED51CD0B}">
      <dsp:nvSpPr>
        <dsp:cNvPr id="0" name=""/>
        <dsp:cNvSpPr/>
      </dsp:nvSpPr>
      <dsp:spPr>
        <a:xfrm>
          <a:off x="2844961" y="3908695"/>
          <a:ext cx="2668675" cy="2669745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8E3D45-4B06-4493-BB79-A316B94CD9FD}">
      <dsp:nvSpPr>
        <dsp:cNvPr id="0" name=""/>
        <dsp:cNvSpPr/>
      </dsp:nvSpPr>
      <dsp:spPr>
        <a:xfrm>
          <a:off x="3169328" y="4714807"/>
          <a:ext cx="1726035" cy="862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b="1" kern="1200" dirty="0" smtClean="0">
              <a:solidFill>
                <a:srgbClr val="FF0000"/>
              </a:solidFill>
            </a:rPr>
            <a:t>III. Triada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Notranja in fleksibilna diferenciacija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Delna zunanja diferenciacija</a:t>
          </a:r>
          <a:endParaRPr lang="sl-SI" sz="1600" kern="1200" dirty="0"/>
        </a:p>
      </dsp:txBody>
      <dsp:txXfrm>
        <a:off x="3169328" y="4714807"/>
        <a:ext cx="1726035" cy="8628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07BB56-E2BD-4931-BEDE-AA6FE8D237AB}">
      <dsp:nvSpPr>
        <dsp:cNvPr id="0" name=""/>
        <dsp:cNvSpPr/>
      </dsp:nvSpPr>
      <dsp:spPr>
        <a:xfrm rot="10800000">
          <a:off x="1291319" y="1302"/>
          <a:ext cx="4459351" cy="67239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508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smtClean="0"/>
            <a:t>Šolski uspeh</a:t>
          </a:r>
          <a:endParaRPr lang="sl-SI" sz="1400" kern="1200"/>
        </a:p>
      </dsp:txBody>
      <dsp:txXfrm rot="10800000">
        <a:off x="1459418" y="1302"/>
        <a:ext cx="4291252" cy="672396"/>
      </dsp:txXfrm>
    </dsp:sp>
    <dsp:sp modelId="{B9614372-51AD-4A9B-9AD7-A51BA3FFC51B}">
      <dsp:nvSpPr>
        <dsp:cNvPr id="0" name=""/>
        <dsp:cNvSpPr/>
      </dsp:nvSpPr>
      <dsp:spPr>
        <a:xfrm>
          <a:off x="955121" y="1302"/>
          <a:ext cx="672396" cy="67239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4E8E21-2497-4E75-8C3C-18E0659EE12D}">
      <dsp:nvSpPr>
        <dsp:cNvPr id="0" name=""/>
        <dsp:cNvSpPr/>
      </dsp:nvSpPr>
      <dsp:spPr>
        <a:xfrm rot="10800000">
          <a:off x="1291319" y="874414"/>
          <a:ext cx="4459351" cy="67239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508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smtClean="0"/>
            <a:t>Učiteljevo opazovanje – kvalitativna analiza </a:t>
          </a:r>
          <a:endParaRPr lang="sl-SI" sz="1400" kern="1200"/>
        </a:p>
      </dsp:txBody>
      <dsp:txXfrm rot="10800000">
        <a:off x="1459418" y="874414"/>
        <a:ext cx="4291252" cy="672396"/>
      </dsp:txXfrm>
    </dsp:sp>
    <dsp:sp modelId="{06799F01-EDF5-4427-A813-C401297139AB}">
      <dsp:nvSpPr>
        <dsp:cNvPr id="0" name=""/>
        <dsp:cNvSpPr/>
      </dsp:nvSpPr>
      <dsp:spPr>
        <a:xfrm>
          <a:off x="955121" y="874414"/>
          <a:ext cx="672396" cy="67239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9B3688-B885-4B63-85CA-DD479B0B19EE}">
      <dsp:nvSpPr>
        <dsp:cNvPr id="0" name=""/>
        <dsp:cNvSpPr/>
      </dsp:nvSpPr>
      <dsp:spPr>
        <a:xfrm rot="10800000">
          <a:off x="1291319" y="1747525"/>
          <a:ext cx="4459351" cy="67239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508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dirty="0" smtClean="0"/>
            <a:t>Ocenjevalne lestvice OLNAD07 (7-stopenjska ocenjevalna lestvica 8. oz. 9. lestvic) </a:t>
          </a:r>
          <a:endParaRPr lang="sl-SI" sz="1400" kern="1200" dirty="0"/>
        </a:p>
      </dsp:txBody>
      <dsp:txXfrm rot="10800000">
        <a:off x="1459418" y="1747525"/>
        <a:ext cx="4291252" cy="672396"/>
      </dsp:txXfrm>
    </dsp:sp>
    <dsp:sp modelId="{A37B9B74-78F6-4F6A-B5DF-7C48B52985BE}">
      <dsp:nvSpPr>
        <dsp:cNvPr id="0" name=""/>
        <dsp:cNvSpPr/>
      </dsp:nvSpPr>
      <dsp:spPr>
        <a:xfrm>
          <a:off x="955121" y="1747525"/>
          <a:ext cx="672396" cy="67239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A59316-4519-44C8-880F-0802D2172D39}">
      <dsp:nvSpPr>
        <dsp:cNvPr id="0" name=""/>
        <dsp:cNvSpPr/>
      </dsp:nvSpPr>
      <dsp:spPr>
        <a:xfrm rot="10800000">
          <a:off x="1291319" y="2620637"/>
          <a:ext cx="4459351" cy="67239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508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smtClean="0"/>
            <a:t>Individualni testi inteligentnosti – kognitivne sposobnosti – standardna progresivna matrica SPM</a:t>
          </a:r>
          <a:endParaRPr lang="sl-SI" sz="1400" kern="1200"/>
        </a:p>
      </dsp:txBody>
      <dsp:txXfrm rot="10800000">
        <a:off x="1459418" y="2620637"/>
        <a:ext cx="4291252" cy="672396"/>
      </dsp:txXfrm>
    </dsp:sp>
    <dsp:sp modelId="{8A604353-A0C1-46E1-83CA-198391017ED6}">
      <dsp:nvSpPr>
        <dsp:cNvPr id="0" name=""/>
        <dsp:cNvSpPr/>
      </dsp:nvSpPr>
      <dsp:spPr>
        <a:xfrm>
          <a:off x="955121" y="2620637"/>
          <a:ext cx="672396" cy="67239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1C732A-C23A-4F93-AB06-3D55969CB19D}">
      <dsp:nvSpPr>
        <dsp:cNvPr id="0" name=""/>
        <dsp:cNvSpPr/>
      </dsp:nvSpPr>
      <dsp:spPr>
        <a:xfrm rot="10800000">
          <a:off x="1291319" y="3493749"/>
          <a:ext cx="4459351" cy="67239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508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smtClean="0"/>
            <a:t>Individualni testi ustvarjalnosti – ustvarjalno mišljenje – Toorrancov test ustvarjalnega mišljenja</a:t>
          </a:r>
          <a:endParaRPr lang="sl-SI" sz="1400" kern="1200"/>
        </a:p>
      </dsp:txBody>
      <dsp:txXfrm rot="10800000">
        <a:off x="1459418" y="3493749"/>
        <a:ext cx="4291252" cy="672396"/>
      </dsp:txXfrm>
    </dsp:sp>
    <dsp:sp modelId="{CFD082EA-3544-4FC3-A26E-7DF624F4E2DE}">
      <dsp:nvSpPr>
        <dsp:cNvPr id="0" name=""/>
        <dsp:cNvSpPr/>
      </dsp:nvSpPr>
      <dsp:spPr>
        <a:xfrm>
          <a:off x="955121" y="3493749"/>
          <a:ext cx="672396" cy="67239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387C36-4196-42B7-9F22-3FE5D0939D1B}">
      <dsp:nvSpPr>
        <dsp:cNvPr id="0" name=""/>
        <dsp:cNvSpPr/>
      </dsp:nvSpPr>
      <dsp:spPr>
        <a:xfrm rot="10800000">
          <a:off x="1291319" y="4366861"/>
          <a:ext cx="4459351" cy="67239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508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smtClean="0"/>
            <a:t>Norma: če doseže 90. percentil; ki pove, da tak učenec sodi med 10% slovenskih učencev, ki dosegajo najvišji rezultat na nekem področju.</a:t>
          </a:r>
          <a:endParaRPr lang="sl-SI" sz="1400" kern="1200"/>
        </a:p>
      </dsp:txBody>
      <dsp:txXfrm rot="10800000">
        <a:off x="1459418" y="4366861"/>
        <a:ext cx="4291252" cy="672396"/>
      </dsp:txXfrm>
    </dsp:sp>
    <dsp:sp modelId="{953F539A-B951-460F-84E3-C6C45549E37D}">
      <dsp:nvSpPr>
        <dsp:cNvPr id="0" name=""/>
        <dsp:cNvSpPr/>
      </dsp:nvSpPr>
      <dsp:spPr>
        <a:xfrm>
          <a:off x="955121" y="4366861"/>
          <a:ext cx="672396" cy="67239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09434-A254-4CDA-A28C-06A885CDAA12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54AE5-7199-496D-8BC8-5F1629F12D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6874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54AE5-7199-496D-8BC8-5F1629F12DB2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4174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54AE5-7199-496D-8BC8-5F1629F12DB2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675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54AE5-7199-496D-8BC8-5F1629F12DB2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1352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54AE5-7199-496D-8BC8-5F1629F12DB2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2642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54AE5-7199-496D-8BC8-5F1629F12DB2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1243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54AE5-7199-496D-8BC8-5F1629F12DB2}" type="slidenum">
              <a:rPr lang="sl-SI" smtClean="0"/>
              <a:t>28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7675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296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7288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2136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6381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0940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4552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0053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443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595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1339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7412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9202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4953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87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627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610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83B78-ED03-47D4-AFEC-E640EAE52D4C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000DEB-953F-420E-94C8-399EA2800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7134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dio1.si/strani/Oddaje.aspx?ID=24235&amp;LNK=15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os-smartnosg.mojasola.si/matematika/Galerija%20Matematika/Gradniki%20spletne%20strani/Animacije/matematika123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3500388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sl-SI" dirty="0" smtClean="0">
                <a:latin typeface="+mn-lt"/>
              </a:rPr>
              <a:t>KONCEPT ODKRIVANJA </a:t>
            </a:r>
            <a:br>
              <a:rPr lang="sl-SI" dirty="0" smtClean="0">
                <a:latin typeface="+mn-lt"/>
              </a:rPr>
            </a:br>
            <a:r>
              <a:rPr lang="sl-SI" dirty="0" smtClean="0">
                <a:latin typeface="+mn-lt"/>
              </a:rPr>
              <a:t>NADARJENIH UČENCEV</a:t>
            </a:r>
            <a:endParaRPr lang="sl-SI" dirty="0">
              <a:latin typeface="+mn-lt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67544" y="4365104"/>
            <a:ext cx="7448872" cy="1847056"/>
          </a:xfrm>
        </p:spPr>
        <p:txBody>
          <a:bodyPr>
            <a:normAutofit/>
          </a:bodyPr>
          <a:lstStyle/>
          <a:p>
            <a:pPr algn="r"/>
            <a:r>
              <a:rPr lang="sl-SI" sz="2000" dirty="0" smtClean="0"/>
              <a:t>PRVA </a:t>
            </a:r>
            <a:r>
              <a:rPr lang="sl-SI" sz="2000" dirty="0" smtClean="0"/>
              <a:t>OSNOVNA ŠOLA SLOVENJ GRADEC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175765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…začetek in konec…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„Odnos med nadarjenostjo in vrednotami ključnega pomena za razvoj družbe in človeštva.“  </a:t>
            </a:r>
          </a:p>
          <a:p>
            <a:pPr marL="0" indent="0" algn="r">
              <a:buNone/>
            </a:pPr>
            <a:r>
              <a:rPr lang="sl-SI" dirty="0" smtClean="0"/>
              <a:t> J. Musek, 2007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„Nadarjeni bodo vodili svet, v dobro vseh ali pa ne. Zato je skrb za njihov razvoj izjemno pomemben. Torej moramo delati za blaginjo sveta; to naj postane njihov motiv.“ </a:t>
            </a:r>
          </a:p>
          <a:p>
            <a:pPr marL="0" indent="0" algn="r">
              <a:buNone/>
            </a:pPr>
            <a:r>
              <a:rPr lang="sl-SI" dirty="0" smtClean="0"/>
              <a:t>J. </a:t>
            </a:r>
            <a:r>
              <a:rPr lang="sl-SI" dirty="0" err="1" smtClean="0"/>
              <a:t>Renzulli</a:t>
            </a:r>
            <a:r>
              <a:rPr lang="sl-SI" dirty="0" smtClean="0"/>
              <a:t>, 2012</a:t>
            </a:r>
          </a:p>
        </p:txBody>
      </p:sp>
      <p:pic>
        <p:nvPicPr>
          <p:cNvPr id="2050" name="Picture 2" descr="http://www.ednevnik.si/uploads/n/novadoba/378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437112"/>
            <a:ext cx="3444030" cy="22924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713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Metode odkrivanja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225193"/>
              </p:ext>
            </p:extLst>
          </p:nvPr>
        </p:nvGraphicFramePr>
        <p:xfrm>
          <a:off x="609599" y="1412776"/>
          <a:ext cx="670579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610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7976319" cy="5576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>
          <a:xfrm>
            <a:off x="3203848" y="6309320"/>
            <a:ext cx="4688160" cy="365125"/>
          </a:xfrm>
        </p:spPr>
        <p:txBody>
          <a:bodyPr/>
          <a:lstStyle/>
          <a:p>
            <a:r>
              <a:rPr lang="sl-SI" dirty="0" smtClean="0"/>
              <a:t>Vsi učitelji predmetne stopnje, ki poznajo učenca najmanj 3 mesece.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1303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Učno področje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Nekateri ga imenujejo tudi AKADEMSKO: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Dober spomin, natančnost opazovanja, dobro sklepanje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Razgledanost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Zanimanje za različna področja in znanje iz teh področij, ki niso nujno povezana s šolskim </a:t>
            </a:r>
            <a:r>
              <a:rPr lang="sl-SI" dirty="0" err="1" smtClean="0"/>
              <a:t>kurikulum</a:t>
            </a:r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Bogat besedni zaklad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Hitro pridobivanje informacij in znanj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Hitro razumevanje vzročno-posledičnih odnosov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Razumevanje bistva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Samoiniciativnost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Notranja motiviranost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Visoke šolske ocene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Dosežki na tekmovanjih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293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047" y="476672"/>
            <a:ext cx="8352784" cy="5714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>
          <a:xfrm>
            <a:off x="3203848" y="6309320"/>
            <a:ext cx="4904184" cy="365125"/>
          </a:xfrm>
        </p:spPr>
        <p:txBody>
          <a:bodyPr/>
          <a:lstStyle/>
          <a:p>
            <a:r>
              <a:rPr lang="sl-SI" dirty="0" smtClean="0"/>
              <a:t>Vsi učitelji predmetne stopnje, ki poznajo učenca najmanj 3 mesece.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0194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Voditeljsko področje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Smisel za organizacijo dogodkov (skupinsko delo v razredu, reševanje situacij, zabave, športno združenje…)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Lahkotno navezovanje stikov z drugimi, tujimi ljudmi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Priljubljenost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Znati prepričati sošolce, jih „pridobiti“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Formalni vodja v razredu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Smisel za humor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Prilagodljivost, </a:t>
            </a:r>
            <a:r>
              <a:rPr lang="sl-SI" dirty="0" err="1" smtClean="0"/>
              <a:t>znajdenje</a:t>
            </a:r>
            <a:r>
              <a:rPr lang="sl-SI" dirty="0" smtClean="0"/>
              <a:t> v novih situacijah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Iskanje rešitev </a:t>
            </a:r>
          </a:p>
        </p:txBody>
      </p:sp>
    </p:spTree>
    <p:extLst>
      <p:ext uri="{BB962C8B-B14F-4D97-AF65-F5344CB8AC3E}">
        <p14:creationId xmlns:p14="http://schemas.microsoft.com/office/powerpoint/2010/main" val="217206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8547879" cy="5874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548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Telesno-gibalno področje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Dobra telesna razvitost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Fizična kondicija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Vzdržljivost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Veselje do ukvarjanja z različnimi telesnimi aktivnostmi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Doseganje dobrih rezultatov na telesno-gibalnem področju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Dober timski igralec, „borec“, motivator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Lahkotno izvajanje telesnih gibov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Vztrajnost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5144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306790" cy="5410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6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Tehnično področje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Kreiranje konstrukcij različnih predmetov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Smiselna in ročno spretna uporaba različnih predmetov, pripomočkov in orodij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Risanje načrtov in izdelovanje izdelkov po njem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Prostorska predstavljivost (3d)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Veselje ob razstavljanju in ponovnem sestavljanju ali popravljanju mehanskih ali kakih drugih aparatov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Spretnost, vztrajnost, natančnost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66119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Strokovne definicije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Ni enotne strokovne definicije, ker nadarjeni niso homogena skupina (različne oblike in obseg).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 preteklosti – ozka definicija (inteligentnost), vendar s tem izgubljamo 75% otrok.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Danes – več inteligentnosti oz. talentov, zato bi teoretično lahko rekli, da je vsak nadarjen ali talentiran.?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ZDRAV RAZUM IN PREDVSEM STROKOVNA PRESOJA!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9634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8336359" cy="5604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963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Literarno področje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Ustvarjanje različnih literarnih izdelkov (proza, poezija, literarne igre)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Uživanje v vseh zvrsteh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Uživanje v besednih in nebesednih igrah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Užitek ob branju in pogovor o prebranem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Občutek za pomen, za simboliko, za primero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Občutek za ritem in </a:t>
            </a:r>
            <a:r>
              <a:rPr lang="sl-SI" smtClean="0"/>
              <a:t>harmonijo besed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55582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408367" cy="562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290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Dramsko področje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Sproščeno nastopanje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Želja po izpostavljanju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Želja po vživljanju v različne vloge (improviziranje, imitiranje, uporaba mimike in telesne govorice)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Veselje do nastopanja pred publiko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Dobro opazovanje drugih (vedenje in čustva)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Ustvarjanje čustvenih napetosti in odziva pri drugih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15171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8629488" cy="58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505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Glasbeno področje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Obiskovanje glasbene šole - instrument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Zanimanje in ukvarjanje z glasbo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Uspehi na glasbenem področju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Tudi v šoli se zanima za glasbo, jo rad posluša ali poustvarja (poje, igra instrument, sodeluje v pevskem zboru)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Sam improvizira, si izmišlja izvirne melodije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Zlahka si zapomni in izvaja melodične, ritmične vzorce ter se na glasbo tudi čustveno odziva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21383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31" y="692696"/>
            <a:ext cx="8620956" cy="5630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251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Likovno področje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Zelo dolgo vztraja pri opazovanju slik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Ima dober spomin  za likovne podrobnosti in celotne strukture ter izrazit estetski čut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Uživa v preizkušanju različnih likovnih tehnik in materialov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Sam raziskuje, brska, išče likovne kompozicije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Dolgo vztraja v likovni dejavnosti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„</a:t>
            </a:r>
            <a:r>
              <a:rPr lang="sl-SI" dirty="0"/>
              <a:t>P</a:t>
            </a:r>
            <a:r>
              <a:rPr lang="sl-SI" dirty="0" smtClean="0"/>
              <a:t>ade notri“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840798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87489"/>
            <a:ext cx="8480375" cy="5348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značba mesta noge 1"/>
          <p:cNvSpPr>
            <a:spLocks noGrp="1"/>
          </p:cNvSpPr>
          <p:nvPr>
            <p:ph type="ftr" sz="quarter" idx="11"/>
          </p:nvPr>
        </p:nvSpPr>
        <p:spPr>
          <a:xfrm>
            <a:off x="5364088" y="6230796"/>
            <a:ext cx="2450233" cy="365125"/>
          </a:xfrm>
        </p:spPr>
        <p:txBody>
          <a:bodyPr/>
          <a:lstStyle/>
          <a:p>
            <a:r>
              <a:rPr lang="pl-PL" dirty="0" smtClean="0"/>
              <a:t>Samo za učencca III. triade.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829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Filmsko področje – III. triada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Pozna različne zvrsti filmov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Kritično razmišlja ob ogledu filma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Je dober opazovalec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 Fotografira, zna narediti kompozicijo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Se zanima za ozadje filma</a:t>
            </a:r>
          </a:p>
          <a:p>
            <a:pPr marL="0" indent="0">
              <a:buNone/>
            </a:pPr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9122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Miselno-spoznavno področje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Razvito divergentno mišljenje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Razvito logično mišljenje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Nenavadna domišljija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Natančnost opazovanja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Dober spomin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Smisel za humor</a:t>
            </a:r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4211960" y="6041363"/>
            <a:ext cx="4622973" cy="365125"/>
          </a:xfrm>
        </p:spPr>
        <p:txBody>
          <a:bodyPr/>
          <a:lstStyle/>
          <a:p>
            <a:r>
              <a:rPr lang="sl-SI" dirty="0" smtClean="0"/>
              <a:t>Osebnostne lastnosti se nanašajo na različna področja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8094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Zbirnik ocenjevalne lestvice OLNAD</a:t>
            </a:r>
            <a:endParaRPr lang="sl-SI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8167183"/>
              </p:ext>
            </p:extLst>
          </p:nvPr>
        </p:nvGraphicFramePr>
        <p:xfrm>
          <a:off x="395536" y="2688600"/>
          <a:ext cx="6894539" cy="25852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2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2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2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2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723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Učitelj-ocenjevalec 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UČN-R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VOD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TEH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GIB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GLA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LIK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LIT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DRA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SKUPAJ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POVPREČNO 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235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sl-SI" sz="1000">
                          <a:effectLst/>
                        </a:rPr>
                        <a:t>Meje</a:t>
                      </a:r>
                      <a:endParaRPr lang="sl-SI" sz="1000" b="1">
                        <a:effectLst/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49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45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47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50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49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50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>
                          <a:effectLst/>
                        </a:rPr>
                        <a:t>48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 dirty="0">
                          <a:effectLst/>
                        </a:rPr>
                        <a:t>47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5868144" y="6093296"/>
            <a:ext cx="2895600" cy="365125"/>
          </a:xfrm>
        </p:spPr>
        <p:txBody>
          <a:bodyPr/>
          <a:lstStyle/>
          <a:p>
            <a:r>
              <a:rPr lang="sl-SI" dirty="0" smtClean="0"/>
              <a:t>Zbirnik za 4. razred</a:t>
            </a:r>
            <a:endParaRPr lang="sl-SI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45224"/>
            <a:ext cx="9604376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1509"/>
            <a:ext cx="8042548" cy="74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744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Video posnetek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u="sng" dirty="0">
                <a:hlinkClick r:id="rId2"/>
              </a:rPr>
              <a:t>http://www.radio1.si/strani/Oddaje.aspx?ID=24235&amp;LNK=152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2137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sl-SI" dirty="0" smtClean="0"/>
              <a:t>Učno-storilnostno področje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Široka razgledanost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Visoka učna uspešnost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Bogato besedišče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Hitro branje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Spretnost v eni od umetniških dejavnosti (ples, glasba, risanje, dramatizacija)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Motorična spretnost in vzdržljivost</a:t>
            </a:r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4139952" y="6041363"/>
            <a:ext cx="4622973" cy="365125"/>
          </a:xfrm>
        </p:spPr>
        <p:txBody>
          <a:bodyPr/>
          <a:lstStyle/>
          <a:p>
            <a:r>
              <a:rPr lang="sl-SI" dirty="0" smtClean="0"/>
              <a:t>Osebnostne lastnosti se nanašajo na različna področja.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8110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Motivacija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Visoke aspiracije in potreba po doseganju odličnosti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Radovednost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Raznoliki in močno izraženi interesi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Vztrajnost pri reševanju nalog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Visoka storilnostna motivacija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Uživanje v dosežkih</a:t>
            </a:r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4139952" y="6088990"/>
            <a:ext cx="4622973" cy="365125"/>
          </a:xfrm>
        </p:spPr>
        <p:txBody>
          <a:bodyPr/>
          <a:lstStyle/>
          <a:p>
            <a:r>
              <a:rPr lang="sl-SI" dirty="0" smtClean="0"/>
              <a:t>Osebnostne lastnosti se nanašajo na različna področja.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6346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Socialno-čustveno področje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err="1" smtClean="0"/>
              <a:t>Nekonformizem</a:t>
            </a:r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Močno razvit občutek za pravičnost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Neodvisnost in samostojnost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Sposobnost vplivanja in vodenja drugih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Izrazit smisel za organizacijo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err="1" smtClean="0"/>
              <a:t>Empatičnost</a:t>
            </a:r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>
          <a:xfrm>
            <a:off x="4139952" y="6088990"/>
            <a:ext cx="4622973" cy="365125"/>
          </a:xfrm>
        </p:spPr>
        <p:txBody>
          <a:bodyPr/>
          <a:lstStyle/>
          <a:p>
            <a:r>
              <a:rPr lang="sl-SI" smtClean="0"/>
              <a:t>Osebnostne lastnosti se nanašajo na različna področja.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9145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68103760"/>
              </p:ext>
            </p:extLst>
          </p:nvPr>
        </p:nvGraphicFramePr>
        <p:xfrm>
          <a:off x="467544" y="0"/>
          <a:ext cx="7200800" cy="6453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8009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Bistvo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609598" y="1675418"/>
            <a:ext cx="6347714" cy="388077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Delo z nadarjenimi učenci – DA.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(ne </a:t>
            </a:r>
            <a:r>
              <a:rPr lang="sl-SI" b="1" u="sng" dirty="0">
                <a:solidFill>
                  <a:srgbClr val="FF0000"/>
                </a:solidFill>
              </a:rPr>
              <a:t>V</a:t>
            </a:r>
            <a:r>
              <a:rPr lang="sl-SI" b="1" u="sng" dirty="0" smtClean="0">
                <a:solidFill>
                  <a:srgbClr val="FF0000"/>
                </a:solidFill>
              </a:rPr>
              <a:t> OBSEGU</a:t>
            </a:r>
            <a:r>
              <a:rPr lang="sl-SI" dirty="0" smtClean="0"/>
              <a:t>, temveč </a:t>
            </a:r>
            <a:r>
              <a:rPr lang="sl-SI" b="1" u="sng" dirty="0" smtClean="0">
                <a:solidFill>
                  <a:srgbClr val="FF0000"/>
                </a:solidFill>
              </a:rPr>
              <a:t>V GLOBINI IN VSEBINI </a:t>
            </a:r>
            <a:r>
              <a:rPr lang="sl-SI" dirty="0" smtClean="0"/>
              <a:t>znanja)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Gre za usmerjanje mladega človeka v njegov CELOSTNI RAZVOJ.</a:t>
            </a:r>
          </a:p>
          <a:p>
            <a:pPr marL="0" indent="0">
              <a:buNone/>
            </a:pPr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 našem OŠ sistemu imamo: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b="1" dirty="0" smtClean="0">
                <a:solidFill>
                  <a:srgbClr val="FF0000"/>
                </a:solidFill>
              </a:rPr>
              <a:t>SPEČE TRNULJČICE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b="1" dirty="0" smtClean="0">
                <a:solidFill>
                  <a:srgbClr val="FF0000"/>
                </a:solidFill>
              </a:rPr>
              <a:t>PREFORSIRANE RASTLINICE.</a:t>
            </a:r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s://encrypted-tbn3.gstatic.com/images?q=tbn:ANd9GcROxZHlB1CDgZRkVVtpPa-d7p0zJAU0KVAzmWNp7YxNbzyw3qoTlC2ellh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573016"/>
            <a:ext cx="2165350" cy="14409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3.googleusercontent.com/_1CvIM0tAfBg/TWqaxGm0XvI/AAAAAAAAGro/Vo82LEdOPUQ/s640/P227023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793800"/>
            <a:ext cx="2232248" cy="16741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704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Kaj torej spodbujati?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Etičnost in odgovornost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Vrline: spoštljivost do drugih in skromnost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Empatijo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Vključenost vseh ljudi, sodelovanje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Preudarno odločanje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Ukvarjanje z moralnimi vprašanji</a:t>
            </a:r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>
          <a:xfrm>
            <a:off x="3419872" y="5733256"/>
            <a:ext cx="5480248" cy="365125"/>
          </a:xfrm>
        </p:spPr>
        <p:txBody>
          <a:bodyPr/>
          <a:lstStyle/>
          <a:p>
            <a:r>
              <a:rPr lang="sl-SI" dirty="0" smtClean="0"/>
              <a:t>Socialno in čustveno področje je v današnjem času podhranjeno.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783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145</TotalTime>
  <Words>920</Words>
  <Application>Microsoft Office PowerPoint</Application>
  <PresentationFormat>Diaprojekcija na zaslonu (4:3)</PresentationFormat>
  <Paragraphs>296</Paragraphs>
  <Slides>31</Slides>
  <Notes>6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31</vt:i4>
      </vt:variant>
    </vt:vector>
  </HeadingPairs>
  <TitlesOfParts>
    <vt:vector size="38" baseType="lpstr">
      <vt:lpstr>Arial</vt:lpstr>
      <vt:lpstr>Calibri</vt:lpstr>
      <vt:lpstr>Times New Roman</vt:lpstr>
      <vt:lpstr>Trebuchet MS</vt:lpstr>
      <vt:lpstr>Wingdings</vt:lpstr>
      <vt:lpstr>Wingdings 3</vt:lpstr>
      <vt:lpstr>Gladko</vt:lpstr>
      <vt:lpstr>KONCEPT ODKRIVANJA  NADARJENIH UČENCEV</vt:lpstr>
      <vt:lpstr>Strokovne definicije</vt:lpstr>
      <vt:lpstr>Miselno-spoznavno področje</vt:lpstr>
      <vt:lpstr>Učno-storilnostno področje</vt:lpstr>
      <vt:lpstr>Motivacija</vt:lpstr>
      <vt:lpstr>Socialno-čustveno področje</vt:lpstr>
      <vt:lpstr>PowerPointova predstavitev</vt:lpstr>
      <vt:lpstr>Bistvo</vt:lpstr>
      <vt:lpstr>Kaj torej spodbujati?</vt:lpstr>
      <vt:lpstr>…začetek in konec…</vt:lpstr>
      <vt:lpstr>Metode odkrivanja</vt:lpstr>
      <vt:lpstr>PowerPointova predstavitev</vt:lpstr>
      <vt:lpstr>Učno področje</vt:lpstr>
      <vt:lpstr>PowerPointova predstavitev</vt:lpstr>
      <vt:lpstr>Voditeljsko področje</vt:lpstr>
      <vt:lpstr>PowerPointova predstavitev</vt:lpstr>
      <vt:lpstr>Telesno-gibalno področje</vt:lpstr>
      <vt:lpstr>PowerPointova predstavitev</vt:lpstr>
      <vt:lpstr>Tehnično področje</vt:lpstr>
      <vt:lpstr>PowerPointova predstavitev</vt:lpstr>
      <vt:lpstr>Literarno področje</vt:lpstr>
      <vt:lpstr>PowerPointova predstavitev</vt:lpstr>
      <vt:lpstr>Dramsko področje</vt:lpstr>
      <vt:lpstr>PowerPointova predstavitev</vt:lpstr>
      <vt:lpstr>Glasbeno področje</vt:lpstr>
      <vt:lpstr>PowerPointova predstavitev</vt:lpstr>
      <vt:lpstr>Likovno področje</vt:lpstr>
      <vt:lpstr>PowerPointova predstavitev</vt:lpstr>
      <vt:lpstr>Filmsko področje – III. triada</vt:lpstr>
      <vt:lpstr>Zbirnik ocenjevalne lestvice OLNAD</vt:lpstr>
      <vt:lpstr>Video posnetek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KONCEPT ODKRIVANJA  NADARJENIH UČENCEV</dc:title>
  <dc:creator>Administrator</dc:creator>
  <cp:lastModifiedBy>veronika.gosak-krebs@guest.arnes.si</cp:lastModifiedBy>
  <cp:revision>17</cp:revision>
  <dcterms:created xsi:type="dcterms:W3CDTF">2014-05-18T15:19:32Z</dcterms:created>
  <dcterms:modified xsi:type="dcterms:W3CDTF">2020-03-23T18:49:03Z</dcterms:modified>
</cp:coreProperties>
</file>