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3B824D4-8450-4C77-9D6E-C64EEDAC3B32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3D6E631-017D-4C19-8929-1A89B562A5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834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24D4-8450-4C77-9D6E-C64EEDAC3B32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E631-017D-4C19-8929-1A89B562A5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9390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3B824D4-8450-4C77-9D6E-C64EEDAC3B32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3D6E631-017D-4C19-8929-1A89B562A5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7320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3B824D4-8450-4C77-9D6E-C64EEDAC3B32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3D6E631-017D-4C19-8929-1A89B562A504}" type="slidenum">
              <a:rPr lang="sl-SI" smtClean="0"/>
              <a:t>‹#›</a:t>
            </a:fld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9395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3B824D4-8450-4C77-9D6E-C64EEDAC3B32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3D6E631-017D-4C19-8929-1A89B562A5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051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24D4-8450-4C77-9D6E-C64EEDAC3B32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E631-017D-4C19-8929-1A89B562A5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0404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24D4-8450-4C77-9D6E-C64EEDAC3B32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E631-017D-4C19-8929-1A89B562A5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8766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24D4-8450-4C77-9D6E-C64EEDAC3B32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E631-017D-4C19-8929-1A89B562A5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3736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3B824D4-8450-4C77-9D6E-C64EEDAC3B32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3D6E631-017D-4C19-8929-1A89B562A5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133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24D4-8450-4C77-9D6E-C64EEDAC3B32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E631-017D-4C19-8929-1A89B562A5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14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3B824D4-8450-4C77-9D6E-C64EEDAC3B32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3D6E631-017D-4C19-8929-1A89B562A5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956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24D4-8450-4C77-9D6E-C64EEDAC3B32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E631-017D-4C19-8929-1A89B562A5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0858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24D4-8450-4C77-9D6E-C64EEDAC3B32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E631-017D-4C19-8929-1A89B562A5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419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24D4-8450-4C77-9D6E-C64EEDAC3B32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E631-017D-4C19-8929-1A89B562A5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595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24D4-8450-4C77-9D6E-C64EEDAC3B32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E631-017D-4C19-8929-1A89B562A5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68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24D4-8450-4C77-9D6E-C64EEDAC3B32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E631-017D-4C19-8929-1A89B562A5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841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24D4-8450-4C77-9D6E-C64EEDAC3B32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E631-017D-4C19-8929-1A89B562A5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613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824D4-8450-4C77-9D6E-C64EEDAC3B32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6E631-017D-4C19-8929-1A89B562A5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80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7BAA414E-DD93-4144-8CAA-49B44663DA08}"/>
              </a:ext>
            </a:extLst>
          </p:cNvPr>
          <p:cNvSpPr/>
          <p:nvPr/>
        </p:nvSpPr>
        <p:spPr>
          <a:xfrm>
            <a:off x="4279855" y="4673906"/>
            <a:ext cx="730816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10000" b="1" dirty="0">
                <a:ln w="28575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4000">
                      <a:schemeClr val="accent2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MNOŽENJE</a:t>
            </a:r>
            <a:endParaRPr lang="sl-SI" sz="10000" b="1" cap="none" spc="0" dirty="0">
              <a:ln w="28575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4000">
                    <a:schemeClr val="accent2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lientmoji">
            <a:extLst>
              <a:ext uri="{FF2B5EF4-FFF2-40B4-BE49-F238E27FC236}">
                <a16:creationId xmlns:a16="http://schemas.microsoft.com/office/drawing/2014/main" id="{208E16F7-1A82-473D-97CC-0734DEAFD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" y="276890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toon Plus Stock Illustrations – 5,515 Cartoon Plus Stock Illustrations,  Vectors &amp; Clipart - Dreamstime">
            <a:extLst>
              <a:ext uri="{FF2B5EF4-FFF2-40B4-BE49-F238E27FC236}">
                <a16:creationId xmlns:a16="http://schemas.microsoft.com/office/drawing/2014/main" id="{031ABF1D-DC2D-4CEF-908C-7336A43B06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3" b="26104"/>
          <a:stretch/>
        </p:blipFill>
        <p:spPr bwMode="auto">
          <a:xfrm rot="1219325">
            <a:off x="7597875" y="603523"/>
            <a:ext cx="3456987" cy="175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Subtraction Clip Art with No Background - ClipartKey">
            <a:extLst>
              <a:ext uri="{FF2B5EF4-FFF2-40B4-BE49-F238E27FC236}">
                <a16:creationId xmlns:a16="http://schemas.microsoft.com/office/drawing/2014/main" id="{1B7C12C7-3C6E-4D49-884F-ED303B515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7686">
            <a:off x="4750404" y="2184094"/>
            <a:ext cx="2759496" cy="176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03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AA8EFD1-28AE-49DB-8137-F2B5F3907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5654" y="351400"/>
            <a:ext cx="6867253" cy="523219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Pri množenju uporabljamo znak </a:t>
            </a:r>
            <a:r>
              <a:rPr lang="sl-SI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KRAT</a:t>
            </a:r>
            <a:r>
              <a:rPr lang="sl-SI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83F05E3-0FDB-44FE-B176-CBA7FF6488FF}"/>
              </a:ext>
            </a:extLst>
          </p:cNvPr>
          <p:cNvSpPr txBox="1"/>
          <p:nvPr/>
        </p:nvSpPr>
        <p:spPr>
          <a:xfrm>
            <a:off x="5037074" y="874619"/>
            <a:ext cx="1758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 </a:t>
            </a:r>
            <a:r>
              <a:rPr lang="sl-SI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7 = 35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C437DE36-3F9E-42E6-9375-043F812601B4}"/>
              </a:ext>
            </a:extLst>
          </p:cNvPr>
          <p:cNvSpPr txBox="1"/>
          <p:nvPr/>
        </p:nvSpPr>
        <p:spPr>
          <a:xfrm>
            <a:off x="6927275" y="874619"/>
            <a:ext cx="2756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  5 </a:t>
            </a:r>
            <a:r>
              <a:rPr lang="sl-SI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 = 35</a:t>
            </a:r>
            <a:endParaRPr lang="sl-SI" sz="2800" dirty="0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77970CD0-965E-4EB7-9B40-443812CDE315}"/>
              </a:ext>
            </a:extLst>
          </p:cNvPr>
          <p:cNvSpPr txBox="1"/>
          <p:nvPr/>
        </p:nvSpPr>
        <p:spPr>
          <a:xfrm>
            <a:off x="4803140" y="2730264"/>
            <a:ext cx="2585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u="sng" dirty="0">
                <a:solidFill>
                  <a:schemeClr val="accent3">
                    <a:lumMod val="75000"/>
                  </a:schemeClr>
                </a:solidFill>
              </a:rPr>
              <a:t>SEŠTEVANJE: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A3966A5A-FD18-4E1A-964D-E58CFDCA7A75}"/>
              </a:ext>
            </a:extLst>
          </p:cNvPr>
          <p:cNvSpPr txBox="1"/>
          <p:nvPr/>
        </p:nvSpPr>
        <p:spPr>
          <a:xfrm>
            <a:off x="4734560" y="1742204"/>
            <a:ext cx="6867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Koliko ptic sedi poleg mene na žici?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65BA42B8-3201-48FE-8D41-B3F136B4DAB4}"/>
              </a:ext>
            </a:extLst>
          </p:cNvPr>
          <p:cNvSpPr txBox="1"/>
          <p:nvPr/>
        </p:nvSpPr>
        <p:spPr>
          <a:xfrm>
            <a:off x="7537861" y="2576375"/>
            <a:ext cx="526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800" dirty="0"/>
              <a:t>3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BB7FD164-19C8-4E00-9F54-7CA4E4CF14F9}"/>
              </a:ext>
            </a:extLst>
          </p:cNvPr>
          <p:cNvSpPr txBox="1"/>
          <p:nvPr/>
        </p:nvSpPr>
        <p:spPr>
          <a:xfrm>
            <a:off x="8168186" y="2607152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323C9584-A47A-4221-89A0-124DB7AEF8F8}"/>
              </a:ext>
            </a:extLst>
          </p:cNvPr>
          <p:cNvSpPr txBox="1"/>
          <p:nvPr/>
        </p:nvSpPr>
        <p:spPr>
          <a:xfrm>
            <a:off x="8746901" y="2576373"/>
            <a:ext cx="526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800" dirty="0"/>
              <a:t>3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84CA7DD9-6A08-46A5-93C8-573589CAB09D}"/>
              </a:ext>
            </a:extLst>
          </p:cNvPr>
          <p:cNvSpPr txBox="1"/>
          <p:nvPr/>
        </p:nvSpPr>
        <p:spPr>
          <a:xfrm>
            <a:off x="9359198" y="2582864"/>
            <a:ext cx="1193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/>
              <a:t>= 6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FE0CF470-32B8-4BD1-9480-8E4F7AD09348}"/>
              </a:ext>
            </a:extLst>
          </p:cNvPr>
          <p:cNvSpPr txBox="1"/>
          <p:nvPr/>
        </p:nvSpPr>
        <p:spPr>
          <a:xfrm>
            <a:off x="4784704" y="3742117"/>
            <a:ext cx="2585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u="sng" dirty="0">
                <a:solidFill>
                  <a:schemeClr val="accent3">
                    <a:lumMod val="75000"/>
                  </a:schemeClr>
                </a:solidFill>
              </a:rPr>
              <a:t>MNOŽENJE: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E3C99CD7-CCAE-4604-98B2-810E7B19F09C}"/>
              </a:ext>
            </a:extLst>
          </p:cNvPr>
          <p:cNvSpPr txBox="1"/>
          <p:nvPr/>
        </p:nvSpPr>
        <p:spPr>
          <a:xfrm>
            <a:off x="7537861" y="3588228"/>
            <a:ext cx="120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>
                <a:latin typeface="+mj-lt"/>
              </a:rPr>
              <a:t>2 </a:t>
            </a:r>
            <a:r>
              <a:rPr lang="sl-SI" sz="4800" b="1" dirty="0">
                <a:solidFill>
                  <a:srgbClr val="FF0000"/>
                </a:solidFill>
                <a:latin typeface="+mj-lt"/>
              </a:rPr>
              <a:t>·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13D86BB8-7B78-4314-A228-2E3F1E5A9EFC}"/>
              </a:ext>
            </a:extLst>
          </p:cNvPr>
          <p:cNvSpPr txBox="1"/>
          <p:nvPr/>
        </p:nvSpPr>
        <p:spPr>
          <a:xfrm>
            <a:off x="8556480" y="3588228"/>
            <a:ext cx="526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800" dirty="0"/>
              <a:t>3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C008031C-B549-4491-A13A-71DB289905E9}"/>
              </a:ext>
            </a:extLst>
          </p:cNvPr>
          <p:cNvSpPr txBox="1"/>
          <p:nvPr/>
        </p:nvSpPr>
        <p:spPr>
          <a:xfrm>
            <a:off x="9350876" y="3588228"/>
            <a:ext cx="1193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/>
              <a:t>= 6</a:t>
            </a:r>
          </a:p>
        </p:txBody>
      </p:sp>
      <p:pic>
        <p:nvPicPr>
          <p:cNvPr id="2050" name="Picture 2" descr="bird friends">
            <a:extLst>
              <a:ext uri="{FF2B5EF4-FFF2-40B4-BE49-F238E27FC236}">
                <a16:creationId xmlns:a16="http://schemas.microsoft.com/office/drawing/2014/main" id="{96C15631-4082-4B4B-BE1A-AD3C511BE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6" y="0"/>
            <a:ext cx="4120308" cy="412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11" grpId="0"/>
      <p:bldP spid="12" grpId="0"/>
      <p:bldP spid="15" grpId="0"/>
      <p:bldP spid="16" grpId="0"/>
      <p:bldP spid="17" grpId="0"/>
      <p:bldP spid="18" grpId="0"/>
      <p:bldP spid="21" grpId="0"/>
      <p:bldP spid="2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g with candy almonds sweet dessert Royalty Free Vector">
            <a:extLst>
              <a:ext uri="{FF2B5EF4-FFF2-40B4-BE49-F238E27FC236}">
                <a16:creationId xmlns:a16="http://schemas.microsoft.com/office/drawing/2014/main" id="{F242FD2F-06F8-4F9F-AEF5-9D95E35AC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3"/>
          <a:stretch/>
        </p:blipFill>
        <p:spPr bwMode="auto">
          <a:xfrm>
            <a:off x="166861" y="1548358"/>
            <a:ext cx="1068843" cy="152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ag with candy almonds sweet dessert Royalty Free Vector">
            <a:extLst>
              <a:ext uri="{FF2B5EF4-FFF2-40B4-BE49-F238E27FC236}">
                <a16:creationId xmlns:a16="http://schemas.microsoft.com/office/drawing/2014/main" id="{86FCD8D2-F8CD-4FDB-9976-3CC270DA7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3"/>
          <a:stretch/>
        </p:blipFill>
        <p:spPr bwMode="auto">
          <a:xfrm>
            <a:off x="1235704" y="1548355"/>
            <a:ext cx="1068844" cy="152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ag with candy almonds sweet dessert Royalty Free Vector">
            <a:extLst>
              <a:ext uri="{FF2B5EF4-FFF2-40B4-BE49-F238E27FC236}">
                <a16:creationId xmlns:a16="http://schemas.microsoft.com/office/drawing/2014/main" id="{796275AA-9964-4D0C-8077-7804F17D88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3"/>
          <a:stretch/>
        </p:blipFill>
        <p:spPr bwMode="auto">
          <a:xfrm>
            <a:off x="2304547" y="1548355"/>
            <a:ext cx="1068844" cy="152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ncils clipart 2 » Clipart Station">
            <a:extLst>
              <a:ext uri="{FF2B5EF4-FFF2-40B4-BE49-F238E27FC236}">
                <a16:creationId xmlns:a16="http://schemas.microsoft.com/office/drawing/2014/main" id="{08EAC669-5FC6-4A61-9B57-570D89EC3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2" y="3665329"/>
            <a:ext cx="1206603" cy="174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4E9B8D7C-A245-4E1D-9EEF-AE84170A801E}"/>
              </a:ext>
            </a:extLst>
          </p:cNvPr>
          <p:cNvSpPr txBox="1"/>
          <p:nvPr/>
        </p:nvSpPr>
        <p:spPr>
          <a:xfrm>
            <a:off x="3739308" y="1965546"/>
            <a:ext cx="507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/>
              <a:t>9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36F0CC73-9B13-4797-A027-36710122D546}"/>
              </a:ext>
            </a:extLst>
          </p:cNvPr>
          <p:cNvSpPr txBox="1"/>
          <p:nvPr/>
        </p:nvSpPr>
        <p:spPr>
          <a:xfrm>
            <a:off x="4247023" y="1965546"/>
            <a:ext cx="1229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/>
              <a:t>+ 9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C69F323D-1746-47CD-B077-C5E890F7FFCD}"/>
              </a:ext>
            </a:extLst>
          </p:cNvPr>
          <p:cNvSpPr txBox="1"/>
          <p:nvPr/>
        </p:nvSpPr>
        <p:spPr>
          <a:xfrm>
            <a:off x="5325522" y="1965546"/>
            <a:ext cx="1229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/>
              <a:t>+ 9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8EFCB999-AA14-46AC-B440-AD56E2482705}"/>
              </a:ext>
            </a:extLst>
          </p:cNvPr>
          <p:cNvSpPr txBox="1"/>
          <p:nvPr/>
        </p:nvSpPr>
        <p:spPr>
          <a:xfrm>
            <a:off x="6555067" y="1965546"/>
            <a:ext cx="840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/>
              <a:t>=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D8ADC6C3-860A-49E5-8B87-233263FF63E1}"/>
              </a:ext>
            </a:extLst>
          </p:cNvPr>
          <p:cNvSpPr txBox="1"/>
          <p:nvPr/>
        </p:nvSpPr>
        <p:spPr>
          <a:xfrm>
            <a:off x="7264077" y="1955713"/>
            <a:ext cx="1361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/>
              <a:t>3 </a:t>
            </a:r>
            <a:r>
              <a:rPr lang="sl-SI" sz="5400" dirty="0">
                <a:solidFill>
                  <a:srgbClr val="FF0000"/>
                </a:solidFill>
                <a:latin typeface="Century Gothic" panose="020B0502020202020204" pitchFamily="34" charset="0"/>
              </a:rPr>
              <a:t>·</a:t>
            </a:r>
            <a:endParaRPr lang="sl-SI" sz="5400" dirty="0">
              <a:solidFill>
                <a:srgbClr val="FF0000"/>
              </a:solidFill>
            </a:endParaRP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E0DBD380-F65B-41CA-9E96-8E36F0501636}"/>
              </a:ext>
            </a:extLst>
          </p:cNvPr>
          <p:cNvSpPr txBox="1"/>
          <p:nvPr/>
        </p:nvSpPr>
        <p:spPr>
          <a:xfrm>
            <a:off x="8372023" y="1955713"/>
            <a:ext cx="507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/>
              <a:t>9</a:t>
            </a: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876D13B4-EF7F-463B-A112-2C23AC0B6ACD}"/>
              </a:ext>
            </a:extLst>
          </p:cNvPr>
          <p:cNvSpPr txBox="1"/>
          <p:nvPr/>
        </p:nvSpPr>
        <p:spPr>
          <a:xfrm>
            <a:off x="9015378" y="1965546"/>
            <a:ext cx="840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/>
              <a:t>=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FEB29512-EC2E-44DE-8466-45D78146B221}"/>
              </a:ext>
            </a:extLst>
          </p:cNvPr>
          <p:cNvSpPr txBox="1"/>
          <p:nvPr/>
        </p:nvSpPr>
        <p:spPr>
          <a:xfrm>
            <a:off x="9750442" y="1955713"/>
            <a:ext cx="1068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/>
              <a:t>27</a:t>
            </a:r>
          </a:p>
        </p:txBody>
      </p:sp>
      <p:pic>
        <p:nvPicPr>
          <p:cNvPr id="29" name="Picture 6" descr="Pencils clipart 2 » Clipart Station">
            <a:extLst>
              <a:ext uri="{FF2B5EF4-FFF2-40B4-BE49-F238E27FC236}">
                <a16:creationId xmlns:a16="http://schemas.microsoft.com/office/drawing/2014/main" id="{28FA6EF1-0846-4D30-97C0-FC69BB0E8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667" y="3665329"/>
            <a:ext cx="1206603" cy="174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encils clipart 2 » Clipart Station">
            <a:extLst>
              <a:ext uri="{FF2B5EF4-FFF2-40B4-BE49-F238E27FC236}">
                <a16:creationId xmlns:a16="http://schemas.microsoft.com/office/drawing/2014/main" id="{AFDF364D-AC60-49B3-A43A-8AE2A29B1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192" y="3665329"/>
            <a:ext cx="1206603" cy="174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Pencils clipart 2 » Clipart Station">
            <a:extLst>
              <a:ext uri="{FF2B5EF4-FFF2-40B4-BE49-F238E27FC236}">
                <a16:creationId xmlns:a16="http://schemas.microsoft.com/office/drawing/2014/main" id="{FD22FF61-9CFF-4FCD-B580-B5D86FEAA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317" y="3665329"/>
            <a:ext cx="1206603" cy="174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Pencils clipart 2 » Clipart Station">
            <a:extLst>
              <a:ext uri="{FF2B5EF4-FFF2-40B4-BE49-F238E27FC236}">
                <a16:creationId xmlns:a16="http://schemas.microsoft.com/office/drawing/2014/main" id="{5C65C29D-D516-454F-AA98-1BD9E73FD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42" y="3665329"/>
            <a:ext cx="1206603" cy="174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D3D7CDF6-AA56-44B1-B45C-665345F11FB2}"/>
              </a:ext>
            </a:extLst>
          </p:cNvPr>
          <p:cNvSpPr txBox="1"/>
          <p:nvPr/>
        </p:nvSpPr>
        <p:spPr>
          <a:xfrm>
            <a:off x="1014117" y="5697794"/>
            <a:ext cx="639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/>
              <a:t>6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E35713CC-6A6B-4322-A7FF-5B81C8E07334}"/>
              </a:ext>
            </a:extLst>
          </p:cNvPr>
          <p:cNvSpPr txBox="1"/>
          <p:nvPr/>
        </p:nvSpPr>
        <p:spPr>
          <a:xfrm>
            <a:off x="1595078" y="5697794"/>
            <a:ext cx="1206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/>
              <a:t>+ 6</a:t>
            </a:r>
          </a:p>
        </p:txBody>
      </p:sp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2B843EDB-0E92-45BD-A84D-84E46E79B6E3}"/>
              </a:ext>
            </a:extLst>
          </p:cNvPr>
          <p:cNvSpPr txBox="1"/>
          <p:nvPr/>
        </p:nvSpPr>
        <p:spPr>
          <a:xfrm>
            <a:off x="2770089" y="5697794"/>
            <a:ext cx="1206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/>
              <a:t>+ 6</a:t>
            </a:r>
          </a:p>
        </p:txBody>
      </p:sp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B7ABC1DE-AFBF-40AB-BC06-DE7AD7D2C81A}"/>
              </a:ext>
            </a:extLst>
          </p:cNvPr>
          <p:cNvSpPr txBox="1"/>
          <p:nvPr/>
        </p:nvSpPr>
        <p:spPr>
          <a:xfrm>
            <a:off x="3862714" y="5697794"/>
            <a:ext cx="1206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/>
              <a:t>+ 6</a:t>
            </a:r>
          </a:p>
        </p:txBody>
      </p:sp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677D2E32-845A-4F94-9780-0555B05C4E1F}"/>
              </a:ext>
            </a:extLst>
          </p:cNvPr>
          <p:cNvSpPr txBox="1"/>
          <p:nvPr/>
        </p:nvSpPr>
        <p:spPr>
          <a:xfrm>
            <a:off x="4923747" y="5693200"/>
            <a:ext cx="1206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/>
              <a:t>+ 6</a:t>
            </a: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6E58420E-8D36-4676-9224-7A7CB9177865}"/>
              </a:ext>
            </a:extLst>
          </p:cNvPr>
          <p:cNvSpPr txBox="1"/>
          <p:nvPr/>
        </p:nvSpPr>
        <p:spPr>
          <a:xfrm>
            <a:off x="6134738" y="5729873"/>
            <a:ext cx="840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/>
              <a:t>=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5CD3DEFD-6E37-425F-B016-80667C3E16AD}"/>
              </a:ext>
            </a:extLst>
          </p:cNvPr>
          <p:cNvSpPr txBox="1"/>
          <p:nvPr/>
        </p:nvSpPr>
        <p:spPr>
          <a:xfrm>
            <a:off x="6906397" y="5687730"/>
            <a:ext cx="1134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/>
              <a:t>5 </a:t>
            </a:r>
            <a:r>
              <a:rPr lang="sl-SI" sz="5400" dirty="0">
                <a:solidFill>
                  <a:srgbClr val="FF0000"/>
                </a:solidFill>
                <a:latin typeface="Century Gothic" panose="020B0502020202020204" pitchFamily="34" charset="0"/>
              </a:rPr>
              <a:t>·</a:t>
            </a:r>
            <a:endParaRPr lang="sl-SI" sz="5400" dirty="0">
              <a:solidFill>
                <a:srgbClr val="FF0000"/>
              </a:solidFill>
            </a:endParaRPr>
          </a:p>
        </p:txBody>
      </p:sp>
      <p:sp>
        <p:nvSpPr>
          <p:cNvPr id="40" name="PoljeZBesedilom 39">
            <a:extLst>
              <a:ext uri="{FF2B5EF4-FFF2-40B4-BE49-F238E27FC236}">
                <a16:creationId xmlns:a16="http://schemas.microsoft.com/office/drawing/2014/main" id="{C4B52022-8217-4B3E-AD95-9DF8A54D0A0A}"/>
              </a:ext>
            </a:extLst>
          </p:cNvPr>
          <p:cNvSpPr txBox="1"/>
          <p:nvPr/>
        </p:nvSpPr>
        <p:spPr>
          <a:xfrm>
            <a:off x="7999022" y="5687730"/>
            <a:ext cx="639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/>
              <a:t>6</a:t>
            </a:r>
          </a:p>
        </p:txBody>
      </p:sp>
      <p:sp>
        <p:nvSpPr>
          <p:cNvPr id="41" name="PoljeZBesedilom 40">
            <a:extLst>
              <a:ext uri="{FF2B5EF4-FFF2-40B4-BE49-F238E27FC236}">
                <a16:creationId xmlns:a16="http://schemas.microsoft.com/office/drawing/2014/main" id="{2AD72881-A384-4DF2-80FB-3501DEB96C27}"/>
              </a:ext>
            </a:extLst>
          </p:cNvPr>
          <p:cNvSpPr txBox="1"/>
          <p:nvPr/>
        </p:nvSpPr>
        <p:spPr>
          <a:xfrm>
            <a:off x="8753704" y="5687730"/>
            <a:ext cx="840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/>
              <a:t>=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76F1FF64-CE01-46B4-A549-DEE89E182DD7}"/>
              </a:ext>
            </a:extLst>
          </p:cNvPr>
          <p:cNvSpPr txBox="1"/>
          <p:nvPr/>
        </p:nvSpPr>
        <p:spPr>
          <a:xfrm>
            <a:off x="9581481" y="5658232"/>
            <a:ext cx="1206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18660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3" grpId="0"/>
      <p:bldP spid="13" grpId="0"/>
      <p:bldP spid="18" grpId="0"/>
      <p:bldP spid="26" grpId="0"/>
      <p:bldP spid="27" grpId="0"/>
      <p:bldP spid="19" grpId="0"/>
      <p:bldP spid="20" grpId="0"/>
      <p:bldP spid="24" grpId="0"/>
      <p:bldP spid="35" grpId="0"/>
      <p:bldP spid="36" grpId="0"/>
      <p:bldP spid="37" grpId="0"/>
      <p:bldP spid="38" grpId="0"/>
      <p:bldP spid="25" grpId="0"/>
      <p:bldP spid="40" grpId="0"/>
      <p:bldP spid="41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C7C598A-2C2C-42B2-A24D-964DEB5B1B36}"/>
              </a:ext>
            </a:extLst>
          </p:cNvPr>
          <p:cNvSpPr txBox="1"/>
          <p:nvPr/>
        </p:nvSpPr>
        <p:spPr>
          <a:xfrm>
            <a:off x="3172857" y="848298"/>
            <a:ext cx="7326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/>
              <a:t>ČLENI PRI RAČUNSKIH OPERACIJAH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2326268-46D5-487B-872A-151152C0AFE8}"/>
              </a:ext>
            </a:extLst>
          </p:cNvPr>
          <p:cNvSpPr txBox="1"/>
          <p:nvPr/>
        </p:nvSpPr>
        <p:spPr>
          <a:xfrm>
            <a:off x="319489" y="1718631"/>
            <a:ext cx="7965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13"/>
            </a:pPr>
            <a:r>
              <a:rPr lang="sl-SI" sz="2800" dirty="0"/>
              <a:t>                     +          43           =       56</a:t>
            </a:r>
          </a:p>
          <a:p>
            <a:r>
              <a:rPr lang="sl-SI" sz="2800" b="1" dirty="0">
                <a:solidFill>
                  <a:schemeClr val="accent2">
                    <a:lumMod val="75000"/>
                  </a:schemeClr>
                </a:solidFill>
              </a:rPr>
              <a:t>1. seštevanec       2. seštevanec        Vsota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A7C827F-9435-4323-9E35-711CD0FFA8EA}"/>
              </a:ext>
            </a:extLst>
          </p:cNvPr>
          <p:cNvSpPr txBox="1"/>
          <p:nvPr/>
        </p:nvSpPr>
        <p:spPr>
          <a:xfrm>
            <a:off x="319489" y="3007183"/>
            <a:ext cx="7965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67                     -          25           =       12</a:t>
            </a:r>
          </a:p>
          <a:p>
            <a:r>
              <a:rPr lang="sl-SI" sz="2800" b="1" dirty="0">
                <a:solidFill>
                  <a:srgbClr val="0070C0"/>
                </a:solidFill>
              </a:rPr>
              <a:t>Zmanjševanec       Odštevanec     Razlika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F087995-6909-46D6-B105-0E45C91A30C1}"/>
              </a:ext>
            </a:extLst>
          </p:cNvPr>
          <p:cNvSpPr txBox="1"/>
          <p:nvPr/>
        </p:nvSpPr>
        <p:spPr>
          <a:xfrm>
            <a:off x="319489" y="4295735"/>
            <a:ext cx="94084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     9             </a:t>
            </a:r>
            <a:r>
              <a:rPr lang="sl-SI" sz="2800" dirty="0">
                <a:sym typeface="Wingdings" panose="05000000000000000000" pitchFamily="2" charset="2"/>
              </a:rPr>
              <a:t></a:t>
            </a:r>
            <a:r>
              <a:rPr lang="sl-SI" sz="2800" dirty="0"/>
              <a:t>         3           =       27</a:t>
            </a:r>
          </a:p>
          <a:p>
            <a:r>
              <a:rPr lang="sl-SI" sz="2800" b="1" dirty="0">
                <a:solidFill>
                  <a:srgbClr val="FF0000"/>
                </a:solidFill>
              </a:rPr>
              <a:t>Faktor                  </a:t>
            </a:r>
            <a:r>
              <a:rPr lang="sl-SI" sz="2800" b="1" dirty="0" err="1">
                <a:solidFill>
                  <a:srgbClr val="FF0000"/>
                </a:solidFill>
              </a:rPr>
              <a:t>Faktor</a:t>
            </a:r>
            <a:r>
              <a:rPr lang="sl-SI" sz="2800" b="1" dirty="0">
                <a:solidFill>
                  <a:srgbClr val="FF0000"/>
                </a:solidFill>
              </a:rPr>
              <a:t>           Zmnožek/Produkt</a:t>
            </a:r>
          </a:p>
          <a:p>
            <a:r>
              <a:rPr lang="sl-SI" sz="28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361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eaf flyer">
            <a:extLst>
              <a:ext uri="{FF2B5EF4-FFF2-40B4-BE49-F238E27FC236}">
                <a16:creationId xmlns:a16="http://schemas.microsoft.com/office/drawing/2014/main" id="{DF219C96-34BA-4E8A-8956-286832351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672" y="431838"/>
            <a:ext cx="2178241" cy="217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841569E2-F973-4DB5-8D40-5D7829227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77" y="806295"/>
            <a:ext cx="8692308" cy="39125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4605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455A580-6F56-4E8E-8AEA-DAFCF99447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t="18215" r="27564" b="15254"/>
          <a:stretch/>
        </p:blipFill>
        <p:spPr>
          <a:xfrm>
            <a:off x="121185" y="804231"/>
            <a:ext cx="11730016" cy="5927075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84141EB0-3670-4A95-BECA-C46AF5CFB78A}"/>
              </a:ext>
            </a:extLst>
          </p:cNvPr>
          <p:cNvSpPr/>
          <p:nvPr/>
        </p:nvSpPr>
        <p:spPr>
          <a:xfrm>
            <a:off x="4682169" y="3756750"/>
            <a:ext cx="341523" cy="4296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B02BA7E0-08DD-4953-983E-55B77786FBDE}"/>
              </a:ext>
            </a:extLst>
          </p:cNvPr>
          <p:cNvSpPr/>
          <p:nvPr/>
        </p:nvSpPr>
        <p:spPr>
          <a:xfrm>
            <a:off x="3040656" y="4614229"/>
            <a:ext cx="1255923" cy="4296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tx1"/>
                </a:solidFill>
              </a:rPr>
              <a:t>3 </a:t>
            </a:r>
            <a:r>
              <a:rPr lang="sl-SI" sz="2800" b="1" dirty="0">
                <a:solidFill>
                  <a:schemeClr val="tx1"/>
                </a:solidFill>
                <a:sym typeface="Wingdings" panose="05000000000000000000" pitchFamily="2" charset="2"/>
              </a:rPr>
              <a:t> 5</a:t>
            </a:r>
            <a:endParaRPr lang="sl-SI" sz="2800" b="1" dirty="0">
              <a:solidFill>
                <a:schemeClr val="tx1"/>
              </a:solidFill>
            </a:endParaRP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C3596614-1EBF-4386-AEA5-32AED693751F}"/>
              </a:ext>
            </a:extLst>
          </p:cNvPr>
          <p:cNvSpPr/>
          <p:nvPr/>
        </p:nvSpPr>
        <p:spPr>
          <a:xfrm>
            <a:off x="3040656" y="5339506"/>
            <a:ext cx="1255923" cy="4296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tx1"/>
                </a:solidFill>
              </a:rPr>
              <a:t>4 </a:t>
            </a:r>
            <a:r>
              <a:rPr lang="sl-SI" sz="2800" b="1" dirty="0">
                <a:solidFill>
                  <a:schemeClr val="tx1"/>
                </a:solidFill>
                <a:sym typeface="Wingdings" panose="05000000000000000000" pitchFamily="2" charset="2"/>
              </a:rPr>
              <a:t> 6</a:t>
            </a:r>
            <a:endParaRPr lang="sl-SI" sz="2800" b="1" dirty="0">
              <a:solidFill>
                <a:schemeClr val="tx1"/>
              </a:solidFill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44FD4026-00DD-4E03-A19A-253E1EF39080}"/>
              </a:ext>
            </a:extLst>
          </p:cNvPr>
          <p:cNvSpPr/>
          <p:nvPr/>
        </p:nvSpPr>
        <p:spPr>
          <a:xfrm>
            <a:off x="4076241" y="6083144"/>
            <a:ext cx="947451" cy="4296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tx1"/>
                </a:solidFill>
              </a:rPr>
              <a:t>5</a:t>
            </a:r>
            <a:r>
              <a:rPr lang="sl-SI" sz="2800" b="1" dirty="0">
                <a:solidFill>
                  <a:schemeClr val="tx1"/>
                </a:solidFill>
                <a:sym typeface="Wingdings" panose="05000000000000000000" pitchFamily="2" charset="2"/>
              </a:rPr>
              <a:t>10</a:t>
            </a:r>
            <a:endParaRPr lang="sl-SI" sz="2800" b="1" dirty="0">
              <a:solidFill>
                <a:schemeClr val="tx1"/>
              </a:solidFill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4EE69EFB-5B44-4577-9AAF-A7AE0C75FDCF}"/>
              </a:ext>
            </a:extLst>
          </p:cNvPr>
          <p:cNvSpPr/>
          <p:nvPr/>
        </p:nvSpPr>
        <p:spPr>
          <a:xfrm>
            <a:off x="8106579" y="4614229"/>
            <a:ext cx="1544197" cy="4296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tx1"/>
                </a:solidFill>
              </a:rPr>
              <a:t>4 </a:t>
            </a:r>
            <a:r>
              <a:rPr lang="sl-SI" sz="2800" b="1" dirty="0">
                <a:solidFill>
                  <a:schemeClr val="tx1"/>
                </a:solidFill>
                <a:sym typeface="Wingdings" panose="05000000000000000000" pitchFamily="2" charset="2"/>
              </a:rPr>
              <a:t> 7</a:t>
            </a:r>
            <a:endParaRPr lang="sl-SI" sz="2800" b="1" dirty="0">
              <a:solidFill>
                <a:schemeClr val="tx1"/>
              </a:solidFill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A2E5B547-654E-4732-9C2F-8D8D806681E4}"/>
              </a:ext>
            </a:extLst>
          </p:cNvPr>
          <p:cNvSpPr/>
          <p:nvPr/>
        </p:nvSpPr>
        <p:spPr>
          <a:xfrm>
            <a:off x="8106579" y="5243109"/>
            <a:ext cx="1255923" cy="4296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tx1"/>
                </a:solidFill>
              </a:rPr>
              <a:t>3 </a:t>
            </a:r>
            <a:r>
              <a:rPr lang="sl-SI" sz="2800" b="1" dirty="0">
                <a:solidFill>
                  <a:schemeClr val="tx1"/>
                </a:solidFill>
                <a:sym typeface="Wingdings" panose="05000000000000000000" pitchFamily="2" charset="2"/>
              </a:rPr>
              <a:t> 8</a:t>
            </a:r>
            <a:endParaRPr lang="sl-SI" sz="2800" b="1" dirty="0">
              <a:solidFill>
                <a:schemeClr val="tx1"/>
              </a:solidFill>
            </a:endParaRP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0724D7E4-82DA-4094-B5DB-27804ADAB03E}"/>
              </a:ext>
            </a:extLst>
          </p:cNvPr>
          <p:cNvSpPr/>
          <p:nvPr/>
        </p:nvSpPr>
        <p:spPr>
          <a:xfrm>
            <a:off x="8580304" y="5987207"/>
            <a:ext cx="1255923" cy="4296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tx1"/>
                </a:solidFill>
              </a:rPr>
              <a:t>5 </a:t>
            </a:r>
            <a:r>
              <a:rPr lang="sl-SI" sz="2800" b="1" dirty="0">
                <a:solidFill>
                  <a:schemeClr val="tx1"/>
                </a:solidFill>
                <a:sym typeface="Wingdings" panose="05000000000000000000" pitchFamily="2" charset="2"/>
              </a:rPr>
              <a:t> 4</a:t>
            </a:r>
            <a:endParaRPr lang="sl-SI" sz="2800" b="1" dirty="0">
              <a:solidFill>
                <a:schemeClr val="tx1"/>
              </a:solidFill>
            </a:endParaRPr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A81EAEA7-8A9F-45BD-9458-A1DB523E425C}"/>
              </a:ext>
            </a:extLst>
          </p:cNvPr>
          <p:cNvSpPr/>
          <p:nvPr/>
        </p:nvSpPr>
        <p:spPr>
          <a:xfrm>
            <a:off x="5573617" y="4563734"/>
            <a:ext cx="627961" cy="530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9C0FCC11-788E-40E7-963E-7D94D83423C1}"/>
              </a:ext>
            </a:extLst>
          </p:cNvPr>
          <p:cNvSpPr/>
          <p:nvPr/>
        </p:nvSpPr>
        <p:spPr>
          <a:xfrm>
            <a:off x="5468039" y="5275240"/>
            <a:ext cx="627961" cy="530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35749235-428C-4997-BAB1-A15F87634894}"/>
              </a:ext>
            </a:extLst>
          </p:cNvPr>
          <p:cNvSpPr/>
          <p:nvPr/>
        </p:nvSpPr>
        <p:spPr>
          <a:xfrm>
            <a:off x="5269734" y="5936712"/>
            <a:ext cx="627961" cy="530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9BEE5861-CED6-4884-8247-FD6ECF52883B}"/>
              </a:ext>
            </a:extLst>
          </p:cNvPr>
          <p:cNvSpPr/>
          <p:nvPr/>
        </p:nvSpPr>
        <p:spPr>
          <a:xfrm>
            <a:off x="10437008" y="4563734"/>
            <a:ext cx="627961" cy="530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>
                <a:solidFill>
                  <a:schemeClr val="tx1"/>
                </a:solidFill>
              </a:rPr>
              <a:t>28</a:t>
            </a:r>
            <a:endParaRPr lang="sl-SI" sz="2800" b="1" dirty="0">
              <a:solidFill>
                <a:schemeClr val="tx1"/>
              </a:solidFill>
            </a:endParaRPr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675BC4A6-EA3D-47DE-B8DE-69AE4E9ED533}"/>
              </a:ext>
            </a:extLst>
          </p:cNvPr>
          <p:cNvSpPr/>
          <p:nvPr/>
        </p:nvSpPr>
        <p:spPr>
          <a:xfrm>
            <a:off x="10463632" y="5243109"/>
            <a:ext cx="627961" cy="530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id="{DD39C570-0B9D-48BF-A5FE-9257B4C2916F}"/>
              </a:ext>
            </a:extLst>
          </p:cNvPr>
          <p:cNvSpPr/>
          <p:nvPr/>
        </p:nvSpPr>
        <p:spPr>
          <a:xfrm>
            <a:off x="10417365" y="5936712"/>
            <a:ext cx="627961" cy="530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7F285697-8AB9-4F09-AD58-869C1ACB54BC}"/>
              </a:ext>
            </a:extLst>
          </p:cNvPr>
          <p:cNvSpPr/>
          <p:nvPr/>
        </p:nvSpPr>
        <p:spPr>
          <a:xfrm>
            <a:off x="6826787" y="3756750"/>
            <a:ext cx="341523" cy="4296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F9FD9C3C-8E2C-4635-8BCD-6C293E8E1F65}"/>
              </a:ext>
            </a:extLst>
          </p:cNvPr>
          <p:cNvSpPr/>
          <p:nvPr/>
        </p:nvSpPr>
        <p:spPr>
          <a:xfrm>
            <a:off x="7401499" y="3756750"/>
            <a:ext cx="341523" cy="4296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Pravokotnik 19">
            <a:extLst>
              <a:ext uri="{FF2B5EF4-FFF2-40B4-BE49-F238E27FC236}">
                <a16:creationId xmlns:a16="http://schemas.microsoft.com/office/drawing/2014/main" id="{D789FBBA-F4FE-4BA9-899A-43ECA7DA2338}"/>
              </a:ext>
            </a:extLst>
          </p:cNvPr>
          <p:cNvSpPr/>
          <p:nvPr/>
        </p:nvSpPr>
        <p:spPr>
          <a:xfrm>
            <a:off x="8055169" y="3780504"/>
            <a:ext cx="341523" cy="4296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" name="Pravokotnik 20">
            <a:extLst>
              <a:ext uri="{FF2B5EF4-FFF2-40B4-BE49-F238E27FC236}">
                <a16:creationId xmlns:a16="http://schemas.microsoft.com/office/drawing/2014/main" id="{A585A576-EA57-4DA1-BA04-188D367143CA}"/>
              </a:ext>
            </a:extLst>
          </p:cNvPr>
          <p:cNvSpPr/>
          <p:nvPr/>
        </p:nvSpPr>
        <p:spPr>
          <a:xfrm>
            <a:off x="8800643" y="3806094"/>
            <a:ext cx="341523" cy="4296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Pravokotnik 21">
            <a:extLst>
              <a:ext uri="{FF2B5EF4-FFF2-40B4-BE49-F238E27FC236}">
                <a16:creationId xmlns:a16="http://schemas.microsoft.com/office/drawing/2014/main" id="{E676E96F-CA82-4BCF-93AD-4C5B8B9E42E0}"/>
              </a:ext>
            </a:extLst>
          </p:cNvPr>
          <p:cNvSpPr/>
          <p:nvPr/>
        </p:nvSpPr>
        <p:spPr>
          <a:xfrm>
            <a:off x="9455588" y="3806094"/>
            <a:ext cx="341523" cy="4296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019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78CF566-FC1A-41B8-A46B-2D19A3D51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323" y="246238"/>
            <a:ext cx="8483792" cy="61706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8" name="Picture 2" descr="hand pointer">
            <a:extLst>
              <a:ext uri="{FF2B5EF4-FFF2-40B4-BE49-F238E27FC236}">
                <a16:creationId xmlns:a16="http://schemas.microsoft.com/office/drawing/2014/main" id="{88F1D700-BBC0-42CD-A91E-E892465C5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0627" y="1195879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150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itmoji Image">
            <a:extLst>
              <a:ext uri="{FF2B5EF4-FFF2-40B4-BE49-F238E27FC236}">
                <a16:creationId xmlns:a16="http://schemas.microsoft.com/office/drawing/2014/main" id="{834F85DC-166C-49CF-A66C-01FB1E23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52" y="817429"/>
            <a:ext cx="4635920" cy="463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id="{B5713AE4-BEAA-488E-87F4-A53FE6D856ED}"/>
              </a:ext>
            </a:extLst>
          </p:cNvPr>
          <p:cNvSpPr/>
          <p:nvPr/>
        </p:nvSpPr>
        <p:spPr>
          <a:xfrm>
            <a:off x="5706737" y="817429"/>
            <a:ext cx="5761821" cy="2699132"/>
          </a:xfrm>
          <a:prstGeom prst="wedgeEllipseCallout">
            <a:avLst>
              <a:gd name="adj1" fmla="val -92726"/>
              <a:gd name="adj2" fmla="val 22908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accent3">
                    <a:lumMod val="50000"/>
                  </a:schemeClr>
                </a:solidFill>
              </a:rPr>
              <a:t>Sedaj pa malo potelovadi, nato pa reši naloge v DZ. Pri delu ti želim veliko uspeha. Potrudi se, vem da zmoreš </a:t>
            </a:r>
            <a:r>
              <a:rPr lang="sl-SI" sz="2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.</a:t>
            </a:r>
            <a:endParaRPr lang="sl-SI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90574"/>
      </p:ext>
    </p:extLst>
  </p:cSld>
  <p:clrMapOvr>
    <a:masterClrMapping/>
  </p:clrMapOvr>
</p:sld>
</file>

<file path=ppt/theme/theme1.xml><?xml version="1.0" encoding="utf-8"?>
<a:theme xmlns:a="http://schemas.openxmlformats.org/drawingml/2006/main" name="Sled pare">
  <a:themeElements>
    <a:clrScheme name="Sled pa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Sled pa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 pa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445</TotalTime>
  <Words>159</Words>
  <Application>Microsoft Office PowerPoint</Application>
  <PresentationFormat>Širokozaslonsko</PresentationFormat>
  <Paragraphs>59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Tahoma</vt:lpstr>
      <vt:lpstr>Wingdings</vt:lpstr>
      <vt:lpstr>Sled pare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MNOŽENJE</dc:title>
  <dc:creator>suzan</dc:creator>
  <cp:lastModifiedBy>sdajc</cp:lastModifiedBy>
  <cp:revision>31</cp:revision>
  <dcterms:created xsi:type="dcterms:W3CDTF">2020-12-01T20:04:24Z</dcterms:created>
  <dcterms:modified xsi:type="dcterms:W3CDTF">2020-12-07T09:59:25Z</dcterms:modified>
</cp:coreProperties>
</file>