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329FB1E-A60F-436C-A240-5055D4643B09}" type="datetimeFigureOut">
              <a:rPr lang="sl-SI" smtClean="0"/>
              <a:t>3. 05. 2020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688D11D1-6225-42C3-B266-6E529E7679BB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9FB1E-A60F-436C-A240-5055D4643B09}" type="datetimeFigureOut">
              <a:rPr lang="sl-SI" smtClean="0"/>
              <a:t>3. 05. 2020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D11D1-6225-42C3-B266-6E529E7679BB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9FB1E-A60F-436C-A240-5055D4643B09}" type="datetimeFigureOut">
              <a:rPr lang="sl-SI" smtClean="0"/>
              <a:t>3. 05. 2020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D11D1-6225-42C3-B266-6E529E7679BB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9FB1E-A60F-436C-A240-5055D4643B09}" type="datetimeFigureOut">
              <a:rPr lang="sl-SI" smtClean="0"/>
              <a:t>3. 05. 2020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D11D1-6225-42C3-B266-6E529E7679BB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9FB1E-A60F-436C-A240-5055D4643B09}" type="datetimeFigureOut">
              <a:rPr lang="sl-SI" smtClean="0"/>
              <a:t>3. 05. 2020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D11D1-6225-42C3-B266-6E529E7679BB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9FB1E-A60F-436C-A240-5055D4643B09}" type="datetimeFigureOut">
              <a:rPr lang="sl-SI" smtClean="0"/>
              <a:t>3. 05. 2020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D11D1-6225-42C3-B266-6E529E7679BB}" type="slidenum">
              <a:rPr lang="sl-SI" smtClean="0"/>
              <a:t>‹#›</a:t>
            </a:fld>
            <a:endParaRPr lang="sl-SI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9FB1E-A60F-436C-A240-5055D4643B09}" type="datetimeFigureOut">
              <a:rPr lang="sl-SI" smtClean="0"/>
              <a:t>3. 05. 2020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D11D1-6225-42C3-B266-6E529E7679BB}" type="slidenum">
              <a:rPr lang="sl-SI" smtClean="0"/>
              <a:t>‹#›</a:t>
            </a:fld>
            <a:endParaRPr lang="sl-SI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9FB1E-A60F-436C-A240-5055D4643B09}" type="datetimeFigureOut">
              <a:rPr lang="sl-SI" smtClean="0"/>
              <a:t>3. 05. 2020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D11D1-6225-42C3-B266-6E529E7679BB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9FB1E-A60F-436C-A240-5055D4643B09}" type="datetimeFigureOut">
              <a:rPr lang="sl-SI" smtClean="0"/>
              <a:t>3. 05. 2020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D11D1-6225-42C3-B266-6E529E7679BB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329FB1E-A60F-436C-A240-5055D4643B09}" type="datetimeFigureOut">
              <a:rPr lang="sl-SI" smtClean="0"/>
              <a:t>3. 05. 2020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688D11D1-6225-42C3-B266-6E529E7679BB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329FB1E-A60F-436C-A240-5055D4643B09}" type="datetimeFigureOut">
              <a:rPr lang="sl-SI" smtClean="0"/>
              <a:t>3. 05. 2020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688D11D1-6225-42C3-B266-6E529E7679BB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329FB1E-A60F-436C-A240-5055D4643B09}" type="datetimeFigureOut">
              <a:rPr lang="sl-SI" smtClean="0"/>
              <a:t>3. 05. 2020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88D11D1-6225-42C3-B266-6E529E7679BB}" type="slidenum">
              <a:rPr lang="sl-SI" smtClean="0"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wav"/><Relationship Id="rId1" Type="http://schemas.microsoft.com/office/2007/relationships/media" Target="../media/media13.wav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wav"/><Relationship Id="rId1" Type="http://schemas.microsoft.com/office/2007/relationships/media" Target="../media/media14.wav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O VEJICI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6" name="Zvok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48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781"/>
    </mc:Choice>
    <mc:Fallback>
      <p:transition spd="slow" advTm="27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POZORNO POSLUŠAJ 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Poslušaj, nato pa poskusi prebrati še sam.</a:t>
            </a:r>
          </a:p>
          <a:p>
            <a:pPr marL="0" indent="0">
              <a:buNone/>
            </a:pPr>
            <a:endParaRPr lang="sl-SI" sz="800" dirty="0"/>
          </a:p>
          <a:p>
            <a:pPr marL="0" indent="0" algn="just">
              <a:lnSpc>
                <a:spcPct val="150000"/>
              </a:lnSpc>
              <a:buNone/>
            </a:pPr>
            <a:r>
              <a:rPr lang="sl-SI" sz="2800" dirty="0" smtClean="0"/>
              <a:t>Dnevi v tednu so ponedeljek</a:t>
            </a:r>
            <a:r>
              <a:rPr lang="sl-SI" sz="2800" dirty="0" smtClean="0">
                <a:solidFill>
                  <a:srgbClr val="FF0000"/>
                </a:solidFill>
              </a:rPr>
              <a:t>,</a:t>
            </a:r>
            <a:r>
              <a:rPr lang="sl-SI" sz="2800" dirty="0" smtClean="0"/>
              <a:t> torek</a:t>
            </a:r>
            <a:r>
              <a:rPr lang="sl-SI" sz="2800" dirty="0" smtClean="0">
                <a:solidFill>
                  <a:srgbClr val="FF0000"/>
                </a:solidFill>
              </a:rPr>
              <a:t>,</a:t>
            </a:r>
            <a:r>
              <a:rPr lang="sl-SI" sz="2800" dirty="0" smtClean="0"/>
              <a:t> sreda</a:t>
            </a:r>
            <a:r>
              <a:rPr lang="sl-SI" sz="2800" dirty="0" smtClean="0">
                <a:solidFill>
                  <a:srgbClr val="FF0000"/>
                </a:solidFill>
              </a:rPr>
              <a:t>,</a:t>
            </a:r>
            <a:r>
              <a:rPr lang="sl-SI" sz="2800" dirty="0" smtClean="0"/>
              <a:t> četrtek</a:t>
            </a:r>
            <a:r>
              <a:rPr lang="sl-SI" sz="2800" dirty="0" smtClean="0">
                <a:solidFill>
                  <a:srgbClr val="FF0000"/>
                </a:solidFill>
              </a:rPr>
              <a:t>,</a:t>
            </a:r>
            <a:r>
              <a:rPr lang="sl-SI" sz="2800" dirty="0" smtClean="0"/>
              <a:t> petek</a:t>
            </a:r>
            <a:r>
              <a:rPr lang="sl-SI" sz="2800" dirty="0" smtClean="0">
                <a:solidFill>
                  <a:srgbClr val="FF0000"/>
                </a:solidFill>
              </a:rPr>
              <a:t>,</a:t>
            </a:r>
            <a:r>
              <a:rPr lang="sl-SI" sz="2800" dirty="0" smtClean="0"/>
              <a:t> sobota in nedelja.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sl-SI" sz="900" dirty="0" smtClean="0"/>
          </a:p>
          <a:p>
            <a:pPr marL="0" indent="0" algn="just">
              <a:lnSpc>
                <a:spcPct val="150000"/>
              </a:lnSpc>
              <a:buNone/>
            </a:pPr>
            <a:r>
              <a:rPr lang="sl-SI" dirty="0" smtClean="0"/>
              <a:t>Si zdaj slišal vejico?</a:t>
            </a:r>
            <a:endParaRPr lang="sl-SI" dirty="0"/>
          </a:p>
        </p:txBody>
      </p:sp>
      <p:pic>
        <p:nvPicPr>
          <p:cNvPr id="5" name="Zvok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701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8937"/>
    </mc:Choice>
    <mc:Fallback>
      <p:transition spd="slow" advTm="389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KDAJ VEJICE NE PIŠEMO?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sl-SI" sz="2800" dirty="0" smtClean="0"/>
              <a:t>Najbrž si opazil, da je bila v vsaki povedi tudi beseda IN. </a:t>
            </a:r>
          </a:p>
          <a:p>
            <a:pPr>
              <a:lnSpc>
                <a:spcPct val="150000"/>
              </a:lnSpc>
            </a:pPr>
            <a:r>
              <a:rPr lang="sl-SI" sz="2800" dirty="0" smtClean="0"/>
              <a:t>Pred besedo IN vejice NE ZAPIŠEMO.</a:t>
            </a:r>
            <a:endParaRPr lang="sl-SI" sz="2800" dirty="0"/>
          </a:p>
        </p:txBody>
      </p:sp>
      <p:pic>
        <p:nvPicPr>
          <p:cNvPr id="6" name="Zvok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747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494"/>
    </mc:Choice>
    <mc:Fallback>
      <p:transition spd="slow" advTm="124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DELO Z DELOVNIM ZVEZKOM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sl-SI" dirty="0" smtClean="0"/>
              <a:t>Izvedel si kar nekaj stvari o vejici pri naštevanju. </a:t>
            </a:r>
          </a:p>
          <a:p>
            <a:pPr>
              <a:lnSpc>
                <a:spcPct val="150000"/>
              </a:lnSpc>
            </a:pPr>
            <a:r>
              <a:rPr lang="sl-SI" dirty="0" smtClean="0"/>
              <a:t>Čas je, da se lotiš dela z delovnim zvezkom. Odpri ga na strani 43.</a:t>
            </a:r>
          </a:p>
          <a:p>
            <a:pPr>
              <a:lnSpc>
                <a:spcPct val="150000"/>
              </a:lnSpc>
            </a:pPr>
            <a:r>
              <a:rPr lang="sl-SI" dirty="0" smtClean="0"/>
              <a:t>1. naloga: preberi, kdo igra košarko.</a:t>
            </a:r>
          </a:p>
        </p:txBody>
      </p:sp>
      <p:pic>
        <p:nvPicPr>
          <p:cNvPr id="5" name="Zvok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98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4318"/>
    </mc:Choice>
    <mc:Fallback>
      <p:transition spd="slow" advTm="243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/>
              <a:t>DELO Z DELOVNIM ZVEZKOM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sl-SI" dirty="0" smtClean="0"/>
              <a:t>2. naloga: preberi besedilo in ugotovi, kje manjkajo vejice. Vejice s svinčnikom zapiši. Besedilo fotografiraj in mi ga pošlji. BESEDILA NE PREPIŠI V ZVEZEK.</a:t>
            </a:r>
          </a:p>
          <a:p>
            <a:endParaRPr lang="sl-SI" dirty="0" smtClean="0"/>
          </a:p>
        </p:txBody>
      </p:sp>
      <p:pic>
        <p:nvPicPr>
          <p:cNvPr id="7" name="Zvok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754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767"/>
    </mc:Choice>
    <mc:Fallback>
      <p:transition spd="slow" advTm="187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/>
              <a:t>DELO Z DELOVNIM ZVEZKOM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sl-SI" dirty="0"/>
              <a:t>3. naloga: ponovno preberi besedilo in upoštevaj, da gremo ob vejici z glasom rahlo navzgor</a:t>
            </a:r>
            <a:r>
              <a:rPr lang="sl-SI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sl-SI" dirty="0" smtClean="0"/>
              <a:t>4. naloga: preberi besedilo in ga dopolni. Če imaš težave, zavrti malo nazaj po tej predstavitvi.</a:t>
            </a:r>
            <a:endParaRPr lang="sl-SI" dirty="0"/>
          </a:p>
        </p:txBody>
      </p:sp>
      <p:pic>
        <p:nvPicPr>
          <p:cNvPr id="5" name="Zvok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310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6628"/>
    </mc:Choice>
    <mc:Fallback>
      <p:transition spd="slow" advTm="266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Prisluhni spodnji pesmi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55000" lnSpcReduction="2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sl-SI" sz="3300" b="1" dirty="0" smtClean="0"/>
              <a:t>VEJICA  ali 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sl-SI" sz="3300" b="1" dirty="0"/>
              <a:t> </a:t>
            </a:r>
            <a:r>
              <a:rPr lang="sl-SI" sz="3300" b="1" dirty="0" smtClean="0"/>
              <a:t> KDO </a:t>
            </a:r>
            <a:r>
              <a:rPr lang="sl-SI" sz="3300" b="1" dirty="0"/>
              <a:t>NIMA HLAČ</a:t>
            </a:r>
            <a:r>
              <a:rPr lang="sl-SI" sz="3300" dirty="0"/>
              <a:t/>
            </a:r>
            <a:br>
              <a:rPr lang="sl-SI" sz="3300" dirty="0"/>
            </a:br>
            <a:r>
              <a:rPr lang="sl-SI" sz="3300" dirty="0"/>
              <a:t/>
            </a:r>
            <a:br>
              <a:rPr lang="sl-SI" sz="3300" dirty="0"/>
            </a:br>
            <a:r>
              <a:rPr lang="sl-SI" sz="3300" dirty="0"/>
              <a:t>VEJICA, nagajiva </a:t>
            </a:r>
            <a:r>
              <a:rPr lang="sl-SI" sz="3300" dirty="0" err="1"/>
              <a:t>smejica</a:t>
            </a:r>
            <a:r>
              <a:rPr lang="sl-SI" sz="3300" dirty="0"/>
              <a:t>,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sl-SI" sz="3300" dirty="0"/>
              <a:t>pravimo, da je ločilo,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sl-SI" sz="3300" dirty="0"/>
              <a:t>a je pravo motovilo.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sl-SI" sz="3300" dirty="0"/>
              <a:t/>
            </a:r>
            <a:br>
              <a:rPr lang="sl-SI" sz="3300" dirty="0"/>
            </a:br>
            <a:r>
              <a:rPr lang="sl-SI" sz="3300" dirty="0"/>
              <a:t>Po povedih posejana,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sl-SI" sz="3300" dirty="0"/>
              <a:t>kakor pravi škrat pretkana,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sl-SI" sz="3300" dirty="0"/>
              <a:t>nam nagaja, kar le more.</a:t>
            </a:r>
          </a:p>
          <a:p>
            <a:pPr marL="0" indent="0">
              <a:buNone/>
            </a:pPr>
            <a:r>
              <a:rPr lang="sl-SI" dirty="0"/>
              <a:t/>
            </a:r>
            <a:br>
              <a:rPr lang="sl-SI" dirty="0"/>
            </a:br>
            <a:endParaRPr lang="sl-SI" dirty="0"/>
          </a:p>
        </p:txBody>
      </p:sp>
      <p:sp>
        <p:nvSpPr>
          <p:cNvPr id="4" name="Ograda vsebine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sl-SI" sz="2100" dirty="0"/>
              <a:t>In zaradi te pokore</a:t>
            </a:r>
          </a:p>
          <a:p>
            <a:pPr marL="0" indent="0" algn="ctr">
              <a:buNone/>
            </a:pPr>
            <a:r>
              <a:rPr lang="sl-SI" sz="2100" dirty="0"/>
              <a:t>šolarji na smrt so bledi</a:t>
            </a:r>
          </a:p>
          <a:p>
            <a:pPr marL="0" indent="0" algn="ctr">
              <a:buNone/>
            </a:pPr>
            <a:r>
              <a:rPr lang="sl-SI" sz="2100" dirty="0"/>
              <a:t>po četrtku in po sredi.</a:t>
            </a:r>
          </a:p>
          <a:p>
            <a:pPr marL="0" indent="0" algn="ctr">
              <a:buNone/>
            </a:pPr>
            <a:r>
              <a:rPr lang="sl-SI" sz="2100" dirty="0"/>
              <a:t/>
            </a:r>
            <a:br>
              <a:rPr lang="sl-SI" sz="2100" dirty="0"/>
            </a:br>
            <a:r>
              <a:rPr lang="sl-SI" sz="2100" dirty="0"/>
              <a:t>Vejica, nagajiva </a:t>
            </a:r>
            <a:r>
              <a:rPr lang="sl-SI" sz="2100" dirty="0" err="1"/>
              <a:t>smejica</a:t>
            </a:r>
            <a:r>
              <a:rPr lang="sl-SI" sz="2100" dirty="0"/>
              <a:t>,</a:t>
            </a:r>
          </a:p>
          <a:p>
            <a:pPr marL="0" indent="0" algn="ctr">
              <a:buNone/>
            </a:pPr>
            <a:r>
              <a:rPr lang="sl-SI" sz="2100" dirty="0"/>
              <a:t>pa se na vso moč zabava,</a:t>
            </a:r>
          </a:p>
          <a:p>
            <a:pPr marL="0" indent="0" algn="ctr">
              <a:buNone/>
            </a:pPr>
            <a:r>
              <a:rPr lang="sl-SI" sz="2100" dirty="0"/>
              <a:t>po povedih premetava.</a:t>
            </a:r>
          </a:p>
          <a:p>
            <a:pPr marL="0" indent="0" algn="ctr">
              <a:buNone/>
            </a:pPr>
            <a:r>
              <a:rPr lang="sl-SI" sz="2100" dirty="0"/>
              <a:t/>
            </a:r>
            <a:br>
              <a:rPr lang="sl-SI" sz="2100" dirty="0"/>
            </a:br>
            <a:r>
              <a:rPr lang="sl-SI" sz="2100" dirty="0"/>
              <a:t>Nima krila, nima hlač,</a:t>
            </a:r>
          </a:p>
          <a:p>
            <a:pPr marL="0" indent="0" algn="ctr">
              <a:buNone/>
            </a:pPr>
            <a:r>
              <a:rPr lang="sl-SI" sz="2100" dirty="0"/>
              <a:t>pravopisni postopač!</a:t>
            </a:r>
            <a:r>
              <a:rPr lang="sl-SI" dirty="0"/>
              <a:t/>
            </a:r>
            <a:br>
              <a:rPr lang="sl-SI" dirty="0"/>
            </a:br>
            <a:endParaRPr lang="sl-SI" dirty="0"/>
          </a:p>
          <a:p>
            <a:endParaRPr lang="sl-SI" dirty="0"/>
          </a:p>
        </p:txBody>
      </p:sp>
      <p:pic>
        <p:nvPicPr>
          <p:cNvPr id="6" name="Zvok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874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6011"/>
    </mc:Choice>
    <mc:Fallback>
      <p:transition spd="slow" advTm="460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Ko nagaja vejica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sl-SI" dirty="0" smtClean="0"/>
              <a:t>Najbrž se tudi tebi kdaj zgodi, da zaradi vejice preblediš ali pa se jeziš.</a:t>
            </a:r>
          </a:p>
          <a:p>
            <a:pPr>
              <a:lnSpc>
                <a:spcPct val="150000"/>
              </a:lnSpc>
            </a:pPr>
            <a:r>
              <a:rPr lang="sl-SI" dirty="0" smtClean="0"/>
              <a:t>A brez skrbi, tudi za to obstaja rešitev.</a:t>
            </a:r>
          </a:p>
          <a:p>
            <a:pPr>
              <a:lnSpc>
                <a:spcPct val="150000"/>
              </a:lnSpc>
            </a:pPr>
            <a:r>
              <a:rPr lang="sl-SI" dirty="0" smtClean="0"/>
              <a:t>Nekateri že nekaj časa ponavljate: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sl-SI" dirty="0" smtClean="0"/>
              <a:t>PRED KI, KO, KER, DA, ČE,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sl-SI" dirty="0" smtClean="0"/>
              <a:t>VEJICA SKAČE.</a:t>
            </a:r>
            <a:endParaRPr lang="sl-SI" dirty="0"/>
          </a:p>
        </p:txBody>
      </p:sp>
      <p:pic>
        <p:nvPicPr>
          <p:cNvPr id="6" name="Zvok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361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736"/>
    </mc:Choice>
    <mc:Fallback>
      <p:transition spd="slow" advTm="217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Ko nagaja vejica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sl-SI" dirty="0" smtClean="0"/>
              <a:t>Vejice pa ne pišemo samo pred temi besedami.</a:t>
            </a:r>
          </a:p>
          <a:p>
            <a:pPr>
              <a:lnSpc>
                <a:spcPct val="150000"/>
              </a:lnSpc>
            </a:pPr>
            <a:r>
              <a:rPr lang="sl-SI" dirty="0" smtClean="0"/>
              <a:t>Pišemo jo tudi, kadar naštevamo.</a:t>
            </a:r>
          </a:p>
        </p:txBody>
      </p:sp>
      <p:pic>
        <p:nvPicPr>
          <p:cNvPr id="4" name="Zvok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9164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320"/>
    </mc:Choice>
    <mc:Fallback>
      <p:transition spd="slow" advTm="93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NAŠTEVANJE PREDMETOV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sl-SI" sz="2800" dirty="0" smtClean="0"/>
              <a:t>PRIMER</a:t>
            </a:r>
            <a:r>
              <a:rPr lang="sl-SI" sz="2800" dirty="0"/>
              <a:t>: </a:t>
            </a:r>
            <a:endParaRPr lang="sl-SI" sz="2800" dirty="0" smtClean="0"/>
          </a:p>
          <a:p>
            <a:pPr marL="0" indent="0" algn="just">
              <a:lnSpc>
                <a:spcPct val="150000"/>
              </a:lnSpc>
              <a:buNone/>
            </a:pPr>
            <a:r>
              <a:rPr lang="sl-SI" sz="3200" dirty="0" smtClean="0"/>
              <a:t>V </a:t>
            </a:r>
            <a:r>
              <a:rPr lang="sl-SI" sz="3200" dirty="0"/>
              <a:t>omari imam </a:t>
            </a:r>
            <a:r>
              <a:rPr lang="sl-SI" sz="3200" dirty="0" smtClean="0"/>
              <a:t>avtomobilčke</a:t>
            </a:r>
            <a:r>
              <a:rPr lang="sl-SI" sz="3200" dirty="0">
                <a:solidFill>
                  <a:srgbClr val="FF0000"/>
                </a:solidFill>
              </a:rPr>
              <a:t>,</a:t>
            </a:r>
            <a:r>
              <a:rPr lang="sl-SI" sz="3200" dirty="0" smtClean="0"/>
              <a:t> letala</a:t>
            </a:r>
            <a:r>
              <a:rPr lang="sl-SI" sz="3200" dirty="0" smtClean="0">
                <a:solidFill>
                  <a:srgbClr val="FF0000"/>
                </a:solidFill>
              </a:rPr>
              <a:t>,</a:t>
            </a:r>
            <a:r>
              <a:rPr lang="sl-SI" sz="3200" dirty="0" smtClean="0"/>
              <a:t> tovornjake</a:t>
            </a:r>
            <a:r>
              <a:rPr lang="sl-SI" sz="3200" dirty="0" smtClean="0">
                <a:solidFill>
                  <a:srgbClr val="FF0000"/>
                </a:solidFill>
              </a:rPr>
              <a:t>,</a:t>
            </a:r>
            <a:r>
              <a:rPr lang="sl-SI" sz="3200" dirty="0" smtClean="0"/>
              <a:t> sestavljanke in kocke.</a:t>
            </a:r>
            <a:endParaRPr lang="sl-SI" sz="3200" dirty="0"/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7" name="Zvok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073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793"/>
    </mc:Choice>
    <mc:Fallback>
      <p:transition spd="slow" advTm="137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NAŠTEVANJE OSEB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sl-SI" sz="2800" dirty="0" smtClean="0"/>
              <a:t>PRIMER: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sl-SI" sz="3200" dirty="0" smtClean="0"/>
              <a:t>Na obisk pridejo Matic</a:t>
            </a:r>
            <a:r>
              <a:rPr lang="sl-SI" sz="3200" dirty="0" smtClean="0">
                <a:solidFill>
                  <a:srgbClr val="FF0000"/>
                </a:solidFill>
              </a:rPr>
              <a:t>,</a:t>
            </a:r>
            <a:r>
              <a:rPr lang="sl-SI" sz="3200" dirty="0" smtClean="0"/>
              <a:t> Metka</a:t>
            </a:r>
            <a:r>
              <a:rPr lang="sl-SI" sz="3200" dirty="0" smtClean="0">
                <a:solidFill>
                  <a:srgbClr val="FF0000"/>
                </a:solidFill>
              </a:rPr>
              <a:t>, </a:t>
            </a:r>
            <a:r>
              <a:rPr lang="sl-SI" sz="3200" dirty="0" smtClean="0"/>
              <a:t>Tanja</a:t>
            </a:r>
            <a:r>
              <a:rPr lang="sl-SI" sz="3200" dirty="0" smtClean="0">
                <a:solidFill>
                  <a:srgbClr val="FF0000"/>
                </a:solidFill>
              </a:rPr>
              <a:t>,</a:t>
            </a:r>
            <a:r>
              <a:rPr lang="sl-SI" sz="3200" dirty="0" smtClean="0"/>
              <a:t> Zarja in Ana.</a:t>
            </a:r>
            <a:endParaRPr lang="sl-SI" sz="3200" dirty="0"/>
          </a:p>
        </p:txBody>
      </p:sp>
      <p:pic>
        <p:nvPicPr>
          <p:cNvPr id="5" name="Zvok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398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865"/>
    </mc:Choice>
    <mc:Fallback>
      <p:transition spd="slow" advTm="128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NAŠTEVANJE ŽIVALI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sl-SI" sz="2800" dirty="0" smtClean="0"/>
              <a:t>PRIMER: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l-SI" sz="3200" dirty="0" smtClean="0"/>
              <a:t>Na kmetiji imajo konje</a:t>
            </a:r>
            <a:r>
              <a:rPr lang="sl-SI" sz="3200" dirty="0" smtClean="0">
                <a:solidFill>
                  <a:srgbClr val="FF0000"/>
                </a:solidFill>
              </a:rPr>
              <a:t>,</a:t>
            </a:r>
            <a:r>
              <a:rPr lang="sl-SI" sz="3200" dirty="0" smtClean="0"/>
              <a:t> krave</a:t>
            </a:r>
            <a:r>
              <a:rPr lang="sl-SI" sz="3200" dirty="0" smtClean="0">
                <a:solidFill>
                  <a:srgbClr val="FF0000"/>
                </a:solidFill>
              </a:rPr>
              <a:t>,</a:t>
            </a:r>
            <a:r>
              <a:rPr lang="sl-SI" sz="3200" dirty="0" smtClean="0"/>
              <a:t> ovce</a:t>
            </a:r>
            <a:r>
              <a:rPr lang="sl-SI" sz="3200" dirty="0" smtClean="0">
                <a:solidFill>
                  <a:srgbClr val="FF0000"/>
                </a:solidFill>
              </a:rPr>
              <a:t>,</a:t>
            </a:r>
            <a:r>
              <a:rPr lang="sl-SI" sz="3200" dirty="0" smtClean="0"/>
              <a:t> zajce in kokoši.</a:t>
            </a:r>
            <a:endParaRPr lang="sl-SI" sz="3200" dirty="0"/>
          </a:p>
        </p:txBody>
      </p:sp>
      <p:pic>
        <p:nvPicPr>
          <p:cNvPr id="4" name="Zvok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293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338"/>
    </mc:Choice>
    <mc:Fallback>
      <p:transition spd="slow" advTm="143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NAŠTEVANJE DEJANJ </a:t>
            </a:r>
            <a:br>
              <a:rPr lang="sl-SI" dirty="0" smtClean="0"/>
            </a:br>
            <a:r>
              <a:rPr lang="sl-SI" sz="1800" dirty="0" smtClean="0"/>
              <a:t>(kaj delamo, smo delali ali bomo delali)</a:t>
            </a:r>
            <a:endParaRPr lang="sl-SI" sz="180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sl-SI" sz="2800" dirty="0" smtClean="0"/>
              <a:t>PRIMER: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l-SI" sz="3200" dirty="0" smtClean="0"/>
              <a:t>Jutri bom spekla kruh</a:t>
            </a:r>
            <a:r>
              <a:rPr lang="sl-SI" sz="3200" dirty="0" smtClean="0">
                <a:solidFill>
                  <a:srgbClr val="FF0000"/>
                </a:solidFill>
              </a:rPr>
              <a:t>,</a:t>
            </a:r>
            <a:r>
              <a:rPr lang="sl-SI" sz="3200" dirty="0" smtClean="0"/>
              <a:t> pomila posodo</a:t>
            </a:r>
            <a:r>
              <a:rPr lang="sl-SI" sz="3200" dirty="0" smtClean="0">
                <a:solidFill>
                  <a:srgbClr val="FF0000"/>
                </a:solidFill>
              </a:rPr>
              <a:t>,</a:t>
            </a:r>
            <a:r>
              <a:rPr lang="sl-SI" sz="3200" dirty="0" smtClean="0"/>
              <a:t> pripravila zajtrk</a:t>
            </a:r>
            <a:r>
              <a:rPr lang="sl-SI" sz="3200" dirty="0" smtClean="0">
                <a:solidFill>
                  <a:srgbClr val="FF0000"/>
                </a:solidFill>
              </a:rPr>
              <a:t>,</a:t>
            </a:r>
            <a:r>
              <a:rPr lang="sl-SI" sz="3200" dirty="0" smtClean="0"/>
              <a:t> skuhala kosilo in posesala.</a:t>
            </a:r>
            <a:endParaRPr lang="sl-SI" sz="3200" dirty="0"/>
          </a:p>
        </p:txBody>
      </p:sp>
      <p:pic>
        <p:nvPicPr>
          <p:cNvPr id="4" name="Zvok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377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031"/>
    </mc:Choice>
    <mc:Fallback>
      <p:transition spd="slow" advTm="170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VEJICO VIDIMO IN SLIŠIMO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sl-SI" sz="2800" dirty="0" smtClean="0"/>
              <a:t>Vejico si najbrž videl zapisano med besedami, saj je bila obarvana rdeče.</a:t>
            </a:r>
          </a:p>
          <a:p>
            <a:pPr>
              <a:lnSpc>
                <a:spcPct val="150000"/>
              </a:lnSpc>
            </a:pPr>
            <a:r>
              <a:rPr lang="sl-SI" sz="2800" dirty="0" smtClean="0"/>
              <a:t>Si jo mogoče tudi slišal? Ne mislim čisto zares. To pravim zato, ker gremo ob vejici z glasom rahlo navzgor.</a:t>
            </a:r>
          </a:p>
          <a:p>
            <a:pPr marL="0" indent="0">
              <a:lnSpc>
                <a:spcPct val="150000"/>
              </a:lnSpc>
              <a:buNone/>
            </a:pPr>
            <a:endParaRPr lang="sl-SI" dirty="0"/>
          </a:p>
        </p:txBody>
      </p:sp>
      <p:pic>
        <p:nvPicPr>
          <p:cNvPr id="6" name="Zvok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899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940"/>
    </mc:Choice>
    <mc:Fallback>
      <p:transition spd="slow" advTm="189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Žebljiček">
  <a:themeElements>
    <a:clrScheme name="Žebljiček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Žebljiček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Žebljiče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76</TotalTime>
  <Words>387</Words>
  <Application>Microsoft Office PowerPoint</Application>
  <PresentationFormat>Diaprojekcija na zaslonu (4:3)</PresentationFormat>
  <Paragraphs>60</Paragraphs>
  <Slides>14</Slides>
  <Notes>0</Notes>
  <HiddenSlides>0</HiddenSlides>
  <MMClips>14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14</vt:i4>
      </vt:variant>
    </vt:vector>
  </HeadingPairs>
  <TitlesOfParts>
    <vt:vector size="15" baseType="lpstr">
      <vt:lpstr>Žebljiček</vt:lpstr>
      <vt:lpstr>O VEJICI</vt:lpstr>
      <vt:lpstr>Prisluhni spodnji pesmi</vt:lpstr>
      <vt:lpstr>Ko nagaja vejica</vt:lpstr>
      <vt:lpstr>Ko nagaja vejica</vt:lpstr>
      <vt:lpstr>NAŠTEVANJE PREDMETOV</vt:lpstr>
      <vt:lpstr>NAŠTEVANJE OSEB</vt:lpstr>
      <vt:lpstr>NAŠTEVANJE ŽIVALI</vt:lpstr>
      <vt:lpstr>NAŠTEVANJE DEJANJ  (kaj delamo, smo delali ali bomo delali)</vt:lpstr>
      <vt:lpstr>VEJICO VIDIMO IN SLIŠIMO</vt:lpstr>
      <vt:lpstr>POZORNO POSLUŠAJ </vt:lpstr>
      <vt:lpstr>KDAJ VEJICE NE PIŠEMO?</vt:lpstr>
      <vt:lpstr>DELO Z DELOVNIM ZVEZKOM</vt:lpstr>
      <vt:lpstr>DELO Z DELOVNIM ZVEZKOM</vt:lpstr>
      <vt:lpstr>DELO Z DELOVNIM ZVEZKOM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Windows User</dc:creator>
  <cp:lastModifiedBy>Windows User</cp:lastModifiedBy>
  <cp:revision>8</cp:revision>
  <dcterms:created xsi:type="dcterms:W3CDTF">2020-05-03T19:50:14Z</dcterms:created>
  <dcterms:modified xsi:type="dcterms:W3CDTF">2020-05-03T21:06:36Z</dcterms:modified>
</cp:coreProperties>
</file>