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09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2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7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9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0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4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79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16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9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3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1E0D5B-A4F9-4CC8-889D-665D0B46B20C}" type="datetimeFigureOut">
              <a:rPr lang="sl-SI" smtClean="0"/>
              <a:t>8. 12. 2025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8A77AD-26D9-4A64-A3A8-56159E8D4C0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92B9E6-A5C2-4AA1-A293-C1255B07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16A8B4-861B-4168-94A9-73CEE74B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Vas V=N</a:t>
            </a:r>
          </a:p>
          <a:p>
            <a:endParaRPr lang="sl-SI" dirty="0"/>
          </a:p>
          <a:p>
            <a:r>
              <a:rPr lang="sl-SI" dirty="0"/>
              <a:t>Zelja - ZZ</a:t>
            </a:r>
          </a:p>
        </p:txBody>
      </p:sp>
      <p:pic>
        <p:nvPicPr>
          <p:cNvPr id="1026" name="Picture 2" descr="Vas - Wikipedija, prosta enciklopedija">
            <a:extLst>
              <a:ext uri="{FF2B5EF4-FFF2-40B4-BE49-F238E27FC236}">
                <a16:creationId xmlns:a16="http://schemas.microsoft.com/office/drawing/2014/main" id="{B8E2300C-46BF-47D3-ACCA-5AF43F57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8" y="811419"/>
            <a:ext cx="5087415" cy="32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Cabbage - Organic – FarmFreshXpress - Local Food to Your Doorstep">
            <a:extLst>
              <a:ext uri="{FF2B5EF4-FFF2-40B4-BE49-F238E27FC236}">
                <a16:creationId xmlns:a16="http://schemas.microsoft.com/office/drawing/2014/main" id="{5F112683-348E-4F57-B3E6-1B1F48A9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2" y="1671916"/>
            <a:ext cx="1689847" cy="1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een Cabbage - Organic – FarmFreshXpress - Local Food to Your Doorstep">
            <a:extLst>
              <a:ext uri="{FF2B5EF4-FFF2-40B4-BE49-F238E27FC236}">
                <a16:creationId xmlns:a16="http://schemas.microsoft.com/office/drawing/2014/main" id="{62251769-C8C3-4E80-B644-06F999A3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54" y="2647457"/>
            <a:ext cx="1689847" cy="1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reen Cabbage - Organic – FarmFreshXpress - Local Food to Your Doorstep">
            <a:extLst>
              <a:ext uri="{FF2B5EF4-FFF2-40B4-BE49-F238E27FC236}">
                <a16:creationId xmlns:a16="http://schemas.microsoft.com/office/drawing/2014/main" id="{463F8AA8-8D9E-4021-BB0F-77DC4257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41" y="957610"/>
            <a:ext cx="1689847" cy="1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67D6FFC-BA70-43D5-975E-73ED6EAC6574}"/>
              </a:ext>
            </a:extLst>
          </p:cNvPr>
          <p:cNvSpPr txBox="1"/>
          <p:nvPr/>
        </p:nvSpPr>
        <p:spPr>
          <a:xfrm>
            <a:off x="2913529" y="4731782"/>
            <a:ext cx="124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= N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46F7D19-6B9F-4180-B60D-92F0724E0719}"/>
              </a:ext>
            </a:extLst>
          </p:cNvPr>
          <p:cNvSpPr txBox="1"/>
          <p:nvPr/>
        </p:nvSpPr>
        <p:spPr>
          <a:xfrm flipH="1">
            <a:off x="8902848" y="4818395"/>
            <a:ext cx="24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_  _  _  _  _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1152E27-735E-4955-8ADF-0A5E8DAE4EF1}"/>
              </a:ext>
            </a:extLst>
          </p:cNvPr>
          <p:cNvSpPr txBox="1"/>
          <p:nvPr/>
        </p:nvSpPr>
        <p:spPr>
          <a:xfrm>
            <a:off x="8955741" y="47317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/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D8DD077-B46E-4575-A908-83BF5D03EBF3}"/>
              </a:ext>
            </a:extLst>
          </p:cNvPr>
          <p:cNvSpPr txBox="1"/>
          <p:nvPr/>
        </p:nvSpPr>
        <p:spPr>
          <a:xfrm>
            <a:off x="3161765" y="5186084"/>
            <a:ext cx="6197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/>
              <a:t>_ _ _ _ _ _ _</a:t>
            </a:r>
          </a:p>
        </p:txBody>
      </p:sp>
    </p:spTree>
    <p:extLst>
      <p:ext uri="{BB962C8B-B14F-4D97-AF65-F5344CB8AC3E}">
        <p14:creationId xmlns:p14="http://schemas.microsoft.com/office/powerpoint/2010/main" val="44261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344CF-F952-45A6-ACE5-E1567FB6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podeželskih naselij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B45686-3DD0-4C63-9A0D-F1041B9E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1408"/>
            <a:ext cx="9720073" cy="54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accent6"/>
                </a:solidFill>
              </a:rPr>
              <a:t>2.</a:t>
            </a:r>
            <a:r>
              <a:rPr lang="sl-SI" sz="2400" dirty="0"/>
              <a:t> NESKLENJENA NASELJA: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FCAE0E-E83F-4FC3-9563-0821E347B704}"/>
              </a:ext>
            </a:extLst>
          </p:cNvPr>
          <p:cNvSpPr txBox="1"/>
          <p:nvPr/>
        </p:nvSpPr>
        <p:spPr>
          <a:xfrm>
            <a:off x="644293" y="4894729"/>
            <a:ext cx="341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SAMOTNA KMETIJA</a:t>
            </a:r>
          </a:p>
          <a:p>
            <a:pPr marL="285750" indent="-285750">
              <a:buFontTx/>
              <a:buChar char="-"/>
            </a:pPr>
            <a:r>
              <a:rPr lang="sl-SI" dirty="0"/>
              <a:t>Stanovanjska hiša in gospodarsko poslopje; precej oddaljena od druge kmetije.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hribovitih območjih.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A25E5C8-71CA-4474-A8E1-2CE58DAFD822}"/>
              </a:ext>
            </a:extLst>
          </p:cNvPr>
          <p:cNvSpPr txBox="1"/>
          <p:nvPr/>
        </p:nvSpPr>
        <p:spPr>
          <a:xfrm>
            <a:off x="7706332" y="4912658"/>
            <a:ext cx="356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RAZLOŽENO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Kmetije so med seboj precej oddaljene, okoli hiš pa so obdelovalne površine in zemljišča.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7A8E51-1BD5-4264-A6F2-0F240489F191}"/>
              </a:ext>
            </a:extLst>
          </p:cNvPr>
          <p:cNvSpPr txBox="1"/>
          <p:nvPr/>
        </p:nvSpPr>
        <p:spPr>
          <a:xfrm>
            <a:off x="4388224" y="4894729"/>
            <a:ext cx="298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ZASELEK</a:t>
            </a:r>
          </a:p>
          <a:p>
            <a:pPr marL="285750" indent="-285750">
              <a:buFontTx/>
              <a:buChar char="-"/>
            </a:pPr>
            <a:r>
              <a:rPr lang="sl-SI" dirty="0"/>
              <a:t>Manjše podeželsko naselje (2-10 kmetij).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gričevnatih in hribovitih območjih.</a:t>
            </a:r>
          </a:p>
        </p:txBody>
      </p:sp>
      <p:pic>
        <p:nvPicPr>
          <p:cNvPr id="5122" name="Picture 2" descr="Zaselek - Wikipedija, prosta enciklopedija">
            <a:extLst>
              <a:ext uri="{FF2B5EF4-FFF2-40B4-BE49-F238E27FC236}">
                <a16:creationId xmlns:a16="http://schemas.microsoft.com/office/drawing/2014/main" id="{F2980D3B-14F6-4ABD-9165-9A45654A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64" y="2542031"/>
            <a:ext cx="3130143" cy="20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motne kmetije">
            <a:extLst>
              <a:ext uri="{FF2B5EF4-FFF2-40B4-BE49-F238E27FC236}">
                <a16:creationId xmlns:a16="http://schemas.microsoft.com/office/drawing/2014/main" id="{5F0E044F-6F5A-47FD-AEF0-8E7D3803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42031"/>
            <a:ext cx="3130144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OGRAPHY: FORM 5 - SETTLEMENT">
            <a:extLst>
              <a:ext uri="{FF2B5EF4-FFF2-40B4-BE49-F238E27FC236}">
                <a16:creationId xmlns:a16="http://schemas.microsoft.com/office/drawing/2014/main" id="{5F27A08F-45CD-49BA-8E02-49E8B067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99" y="2555734"/>
            <a:ext cx="3130143" cy="20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8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9AFF16-5309-4BB4-89F4-9453F76A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B111B9-CD70-40BF-BC59-219C481D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5693"/>
            <a:ext cx="8747401" cy="30300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accent4"/>
                </a:solidFill>
              </a:rPr>
              <a:t>Večje, gosto pozidano naselje z večjim številom prebivalstva.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Mesta so pomembna: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gospodarska središča (delovna mesta),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prometna vozlišča*,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središča storitvenih dejavnosti </a:t>
            </a:r>
            <a:br>
              <a:rPr lang="sl-SI" sz="2000" dirty="0"/>
            </a:br>
            <a:r>
              <a:rPr lang="sl-SI" sz="2000" dirty="0"/>
              <a:t>(npr. trgovina, šole, banke, bolnice, </a:t>
            </a:r>
            <a:br>
              <a:rPr lang="sl-SI" sz="2000" dirty="0"/>
            </a:br>
            <a:r>
              <a:rPr lang="sl-SI" sz="2000" dirty="0"/>
              <a:t>kulturne ustanove).</a:t>
            </a:r>
            <a:endParaRPr lang="sl-SI" dirty="0"/>
          </a:p>
        </p:txBody>
      </p:sp>
      <p:pic>
        <p:nvPicPr>
          <p:cNvPr id="2050" name="Picture 2" descr="Moje mesto | Mestna občina Maribor">
            <a:extLst>
              <a:ext uri="{FF2B5EF4-FFF2-40B4-BE49-F238E27FC236}">
                <a16:creationId xmlns:a16="http://schemas.microsoft.com/office/drawing/2014/main" id="{3AD82381-C7A5-4546-B6ED-072E4660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1" y="2527717"/>
            <a:ext cx="6436659" cy="32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412E75-035F-482D-8A44-39809721E5C5}"/>
              </a:ext>
            </a:extLst>
          </p:cNvPr>
          <p:cNvSpPr txBox="1"/>
          <p:nvPr/>
        </p:nvSpPr>
        <p:spPr>
          <a:xfrm>
            <a:off x="1024128" y="6156241"/>
            <a:ext cx="9457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*preplet cest, avtocest, drugih prometnih povezovalnih elementov </a:t>
            </a:r>
            <a:r>
              <a:rPr lang="sl-SI" sz="1600" dirty="0">
                <a:sym typeface="Wingdings" panose="05000000000000000000" pitchFamily="2" charset="2"/>
              </a:rPr>
              <a:t> omogočajo prehod in usmerjanje prometa</a:t>
            </a:r>
            <a:endParaRPr lang="sl-SI" sz="1600" dirty="0"/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061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7F7826-9790-439B-8163-2A448A0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mest na slovenskem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794AA3-10B5-48FF-9DD7-F5645996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Najstarejša slovenska mesta so nastala v času </a:t>
            </a:r>
            <a:r>
              <a:rPr lang="sl-SI" sz="2400" i="1" dirty="0"/>
              <a:t>Rimljanov</a:t>
            </a:r>
            <a:r>
              <a:rPr lang="sl-SI" sz="2400" dirty="0"/>
              <a:t> (ob prihodu Slovanov večina teh propade).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Številna mesta nastanejo </a:t>
            </a:r>
            <a:r>
              <a:rPr lang="sl-SI" sz="2400" i="1" dirty="0"/>
              <a:t>v srednjem in novem veku </a:t>
            </a:r>
            <a:r>
              <a:rPr lang="sl-SI" sz="2400" dirty="0"/>
              <a:t>(ob rekah, pomembnih prometnicah, rudnikih in tovarnah).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Hitra rast mest in širjenje v okolico </a:t>
            </a:r>
            <a:r>
              <a:rPr lang="sl-SI" sz="2400" i="1" dirty="0"/>
              <a:t>po 2. sv. vojni </a:t>
            </a:r>
            <a:r>
              <a:rPr lang="sl-SI" sz="2400" dirty="0"/>
              <a:t>(industrializacija, priseljevanje prebivalstva iz podeželja v mesta)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urbanizacija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Meje med mestom in podeželjem so se zabrisale (uporaba osebnih avtomobilov in gradnja novih cest)  nastanek </a:t>
            </a:r>
            <a:r>
              <a:rPr lang="sl-SI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primestnih naselij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66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279A9-A289-4C54-A4F0-4F63A5EE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podoba slovenskih mest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8704D2-4053-404B-B9AA-C87910BA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Manjša mesta.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Sestavljena so iz: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</a:rPr>
              <a:t>mestnega središča </a:t>
            </a:r>
            <a:r>
              <a:rPr lang="sl-SI" sz="2000" dirty="0"/>
              <a:t>(zgodovinsko pomembne zgradbe, kulturne in upravne ustanove, banke, šole, trgovine,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</a:rPr>
              <a:t>stanovanjskih sosesk</a:t>
            </a:r>
            <a:r>
              <a:rPr lang="sl-SI" sz="2000" dirty="0">
                <a:solidFill>
                  <a:schemeClr val="accent6"/>
                </a:solidFill>
              </a:rPr>
              <a:t> </a:t>
            </a:r>
            <a:r>
              <a:rPr lang="sl-SI" sz="2000" dirty="0"/>
              <a:t>(hiše, bloki).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K mestom štejemo tudi </a:t>
            </a:r>
            <a:r>
              <a:rPr lang="sl-SI" sz="2400" dirty="0">
                <a:solidFill>
                  <a:schemeClr val="accent6"/>
                </a:solidFill>
              </a:rPr>
              <a:t>primestna naselja </a:t>
            </a:r>
            <a:r>
              <a:rPr lang="sl-SI" sz="2400" dirty="0"/>
              <a:t>(včasih samostojna naselja, ki so kasneje postala del mesta).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 obrobju večjih mest so nastale industrijske cone in večja nakupovalna središča.</a:t>
            </a:r>
          </a:p>
        </p:txBody>
      </p:sp>
    </p:spTree>
    <p:extLst>
      <p:ext uri="{BB962C8B-B14F-4D97-AF65-F5344CB8AC3E}">
        <p14:creationId xmlns:p14="http://schemas.microsoft.com/office/powerpoint/2010/main" val="27158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A774B-8647-4CE5-80B3-51349646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mestno prebivalstvo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B0FC9F-993B-4E4B-9435-351BD090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1386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Število prebivalcev v mestih je začelo naraščati v drugi polovici 20. stoletja.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Rast števila prebivalcev v mestih se je umirila, saj se lahko ljudje, ki prebivajo na podeželju, vozijo na delo, v šolo ali po opravkih v bližnje mesto.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62F3E9A0-8EFC-480F-B4F4-22A204A9E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5098" b="7189"/>
          <a:stretch/>
        </p:blipFill>
        <p:spPr bwMode="auto">
          <a:xfrm rot="16200000">
            <a:off x="6617371" y="1386127"/>
            <a:ext cx="5633812" cy="43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3D3850-B5CB-40C3-BA4A-630DEEA2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" y="1503932"/>
            <a:ext cx="5404557" cy="27759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68B66D-EAB1-4439-A288-419F8C53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0" y="4373138"/>
            <a:ext cx="4805427" cy="24050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CB6E2B-F603-449A-B266-3CF4D87F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930" y="3155696"/>
            <a:ext cx="6822141" cy="14034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76AD00-DB9A-4988-BBAB-7BF94E285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85"/>
          <a:stretch/>
        </p:blipFill>
        <p:spPr>
          <a:xfrm>
            <a:off x="3527267" y="4833614"/>
            <a:ext cx="7195827" cy="1040907"/>
          </a:xfrm>
          <a:prstGeom prst="rect">
            <a:avLst/>
          </a:prstGeom>
        </p:spPr>
      </p:pic>
      <p:pic>
        <p:nvPicPr>
          <p:cNvPr id="1028" name="Picture 4" descr="Prometni kolaps v središču Ljubljane: obstali tudi mestni avtobusi - N1">
            <a:extLst>
              <a:ext uri="{FF2B5EF4-FFF2-40B4-BE49-F238E27FC236}">
                <a16:creationId xmlns:a16="http://schemas.microsoft.com/office/drawing/2014/main" id="{F75C91DC-3453-4BF3-A7FB-EC373EC5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60" y="90860"/>
            <a:ext cx="2133470" cy="192732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: Tako je pirotehnika še poslabšala že tako slabo stanje. Boste  naslednje leto še prižigali rakete? - 24ur.com">
            <a:extLst>
              <a:ext uri="{FF2B5EF4-FFF2-40B4-BE49-F238E27FC236}">
                <a16:creationId xmlns:a16="http://schemas.microsoft.com/office/drawing/2014/main" id="{1BC2052F-001D-4D4D-85BD-0A2C6AE7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9" y="1094672"/>
            <a:ext cx="2175497" cy="192732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novanjska problematika | Dnevnik">
            <a:extLst>
              <a:ext uri="{FF2B5EF4-FFF2-40B4-BE49-F238E27FC236}">
                <a16:creationId xmlns:a16="http://schemas.microsoft.com/office/drawing/2014/main" id="{7E1CDC28-1F49-4FC6-81D4-718A194B3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1"/>
          <a:stretch/>
        </p:blipFill>
        <p:spPr bwMode="auto">
          <a:xfrm>
            <a:off x="9374218" y="308561"/>
            <a:ext cx="2090496" cy="20529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538ABA5D-D1EF-442F-A409-E4C796CC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 mest</a:t>
            </a:r>
          </a:p>
        </p:txBody>
      </p:sp>
    </p:spTree>
    <p:extLst>
      <p:ext uri="{BB962C8B-B14F-4D97-AF65-F5344CB8AC3E}">
        <p14:creationId xmlns:p14="http://schemas.microsoft.com/office/powerpoint/2010/main" val="15435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6F84B-F74F-43F7-836B-8501052D6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naselja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E507FE-2FCF-4543-8B5F-4258F5EAB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231571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E1094-71A6-4CB6-9B14-E8478475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Kakšna naselja poznamo?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46047-499D-40D8-A73D-F23AA544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Naselje je trajna ali začasna skupina bivališč in drugih zgradb s pripadajočimi zemljišči.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sestavljajo:</a:t>
            </a:r>
          </a:p>
        </p:txBody>
      </p:sp>
      <p:pic>
        <p:nvPicPr>
          <p:cNvPr id="1026" name="Picture 2" descr="103+ Thousand Cartoon Cityscape Royalty-Free Images, Stock Photos &amp;  Pictures | Shutterstock">
            <a:extLst>
              <a:ext uri="{FF2B5EF4-FFF2-40B4-BE49-F238E27FC236}">
                <a16:creationId xmlns:a16="http://schemas.microsoft.com/office/drawing/2014/main" id="{A8C35D77-2172-47CC-A32F-0C17DA1E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 bwMode="auto">
          <a:xfrm>
            <a:off x="3189194" y="3850789"/>
            <a:ext cx="4953000" cy="24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07258B9A-89C5-4E35-AFE7-9F25006014B8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810903" y="4213539"/>
            <a:ext cx="2250624" cy="524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53EE6B-30E6-4D05-ABDE-7D5DEF13EF5A}"/>
              </a:ext>
            </a:extLst>
          </p:cNvPr>
          <p:cNvSpPr txBox="1"/>
          <p:nvPr/>
        </p:nvSpPr>
        <p:spPr>
          <a:xfrm>
            <a:off x="406673" y="3890373"/>
            <a:ext cx="240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5"/>
                </a:solidFill>
              </a:rPr>
              <a:t>bivalne zgradbe </a:t>
            </a:r>
            <a:r>
              <a:rPr lang="sl-SI" dirty="0"/>
              <a:t>(hiše, bloki, nebotičniki, …)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6506F1-70BB-4A59-A293-D5A133971230}"/>
              </a:ext>
            </a:extLst>
          </p:cNvPr>
          <p:cNvSpPr txBox="1"/>
          <p:nvPr/>
        </p:nvSpPr>
        <p:spPr>
          <a:xfrm>
            <a:off x="8540771" y="3776796"/>
            <a:ext cx="2461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4"/>
                </a:solidFill>
              </a:rPr>
              <a:t>druge zgradbe </a:t>
            </a:r>
            <a:r>
              <a:rPr lang="sl-SI" dirty="0"/>
              <a:t>(gospodarska poslopja, tovarne, obrtne delavnice, trgovine, telovadnice, …)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1D20C8B-EF2C-4D40-B995-C843633BCCC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72306" y="4515460"/>
            <a:ext cx="568465" cy="1079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9AD3E2E-49CE-41D5-9CE4-F417170B116D}"/>
              </a:ext>
            </a:extLst>
          </p:cNvPr>
          <p:cNvSpPr txBox="1"/>
          <p:nvPr/>
        </p:nvSpPr>
        <p:spPr>
          <a:xfrm>
            <a:off x="7830835" y="6375588"/>
            <a:ext cx="425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prometne povezave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/>
              <a:t>in druga infrastruktura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415DD061-4B46-42C3-A0EC-C6644328AA0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825673" y="6169891"/>
            <a:ext cx="1005162" cy="390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8E12B-FE39-46CB-8600-434EEA25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Kakšna naselja poznamo?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C7DFC9-3013-43FF-BCF6-8F7D109B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9361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so zelo raznolika.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Naselja delimo: </a:t>
            </a:r>
            <a:r>
              <a:rPr lang="sl-SI" sz="2400" b="1" dirty="0">
                <a:solidFill>
                  <a:schemeClr val="accent4"/>
                </a:solidFill>
              </a:rPr>
              <a:t>mestna naselja in podeželska naselja</a:t>
            </a:r>
            <a:r>
              <a:rPr lang="sl-SI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Delitev je večkrat nejasna, saj se razlike med podeželjem in mestom zmanjšujejo.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Kakšna je bila funkcija podeželja včasih in kakšna je danes?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2050" name="Picture 2" descr="O Ljubljani » Mestna občina Ljubljana">
            <a:extLst>
              <a:ext uri="{FF2B5EF4-FFF2-40B4-BE49-F238E27FC236}">
                <a16:creationId xmlns:a16="http://schemas.microsoft.com/office/drawing/2014/main" id="{7274608C-4BF2-4E3E-A4F8-F7EDC9DF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00" y="3283526"/>
            <a:ext cx="2135398" cy="19649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anec Map - Village - Municipality of Komenda, Slovenia">
            <a:extLst>
              <a:ext uri="{FF2B5EF4-FFF2-40B4-BE49-F238E27FC236}">
                <a16:creationId xmlns:a16="http://schemas.microsoft.com/office/drawing/2014/main" id="{A2F68BF0-D7F6-41D3-BBE6-4C2852F7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49" y="3283526"/>
            <a:ext cx="2135398" cy="19649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4F462-68D8-4554-A895-A6E70E1A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Naselja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533479-6085-4D0E-93C5-DF1956CC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Prevladujejo </a:t>
            </a:r>
            <a:r>
              <a:rPr lang="sl-SI" sz="3200" b="1" dirty="0">
                <a:solidFill>
                  <a:schemeClr val="accent1"/>
                </a:solidFill>
              </a:rPr>
              <a:t>majhna, prostorsko razpršena </a:t>
            </a:r>
            <a:r>
              <a:rPr lang="sl-SI" sz="3200" dirty="0"/>
              <a:t>naselja </a:t>
            </a:r>
            <a:r>
              <a:rPr lang="sl-SI" sz="3200" dirty="0">
                <a:sym typeface="Wingdings" panose="05000000000000000000" pitchFamily="2" charset="2"/>
              </a:rPr>
              <a:t> p</a:t>
            </a:r>
            <a:r>
              <a:rPr lang="sl-SI" sz="3200" dirty="0"/>
              <a:t>osledica razgibanosti površja in pozne industrializacije.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Za podeželje so zelo pomembna manjša središča (s trgovino, šolo, pošto, drugimi storitvami) </a:t>
            </a:r>
            <a:r>
              <a:rPr lang="sl-SI" sz="3200" dirty="0">
                <a:sym typeface="Wingdings" panose="05000000000000000000" pitchFamily="2" charset="2"/>
              </a:rPr>
              <a:t> oskrbujejo okoliška podeželska naselja.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6797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E6656F-73D7-45CE-ADDD-2F781E0F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F2D3A1-4A10-4066-98A0-DA7DACEF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2588"/>
            <a:ext cx="104148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Do 2. svetovne vojne je večina prebivalcev živela na podeželju </a:t>
            </a:r>
            <a:r>
              <a:rPr lang="sl-SI" sz="3200" dirty="0">
                <a:sym typeface="Wingdings" panose="05000000000000000000" pitchFamily="2" charset="2"/>
              </a:rPr>
              <a:t>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preživljanje s kmetijstvom</a:t>
            </a:r>
            <a:r>
              <a:rPr lang="sl-SI" sz="32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>
                <a:sym typeface="Wingdings" panose="05000000000000000000" pitchFamily="2" charset="2"/>
              </a:rPr>
              <a:t>Po 2. svetovni vojni se je začelo prebivalstvo v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večjem obsegu seliti v mesta </a:t>
            </a:r>
            <a:r>
              <a:rPr lang="sl-SI" sz="3200" dirty="0">
                <a:sym typeface="Wingdings" panose="05000000000000000000" pitchFamily="2" charset="2"/>
              </a:rPr>
              <a:t>(sploh iz območij z neugodnimi razmerami, npr. kras, hribovja, …)  zapuščanje kmetij.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>
                <a:sym typeface="Wingdings" panose="05000000000000000000" pitchFamily="2" charset="2"/>
              </a:rPr>
              <a:t>Razvila se je tudi </a:t>
            </a:r>
            <a:r>
              <a:rPr lang="sl-SI" sz="3200" b="1" dirty="0">
                <a:solidFill>
                  <a:schemeClr val="accent3"/>
                </a:solidFill>
                <a:sym typeface="Wingdings" panose="05000000000000000000" pitchFamily="2" charset="2"/>
              </a:rPr>
              <a:t>dnevna migracija </a:t>
            </a:r>
            <a:r>
              <a:rPr lang="sl-SI" sz="3200" dirty="0">
                <a:sym typeface="Wingdings" panose="05000000000000000000" pitchFamily="2" charset="2"/>
              </a:rPr>
              <a:t>(delavski avtobusi).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800" dirty="0">
                <a:sym typeface="Wingdings" panose="05000000000000000000" pitchFamily="2" charset="2"/>
              </a:rPr>
              <a:t>Kako danes izgleda dnevna migracija?</a:t>
            </a:r>
          </a:p>
        </p:txBody>
      </p:sp>
      <p:pic>
        <p:nvPicPr>
          <p:cNvPr id="3074" name="Picture 2" descr="Nevarno dvopasovno mimobežno zavijanje - Delo">
            <a:extLst>
              <a:ext uri="{FF2B5EF4-FFF2-40B4-BE49-F238E27FC236}">
                <a16:creationId xmlns:a16="http://schemas.microsoft.com/office/drawing/2014/main" id="{183473A2-232D-4FD6-8E85-7BEDFA8C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4345"/>
            <a:ext cx="2832847" cy="15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8C7847-7F6E-47B4-A90C-15FFD74B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11B54F-2064-4402-8C2A-226E95EF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4659"/>
            <a:ext cx="10208648" cy="44081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Danes se številni prebivalci iz mest selijo na bližnje podeželje, od koder je možno hitro priti do mesta.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 številnih podeželskih naseljih ljudje le prebivajo, na delo pa hodijo v bližnje mesto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b="1" dirty="0" err="1">
                <a:solidFill>
                  <a:schemeClr val="accent6"/>
                </a:solidFill>
                <a:sym typeface="Wingdings" panose="05000000000000000000" pitchFamily="2" charset="2"/>
              </a:rPr>
              <a:t>suburbanizacija</a:t>
            </a:r>
            <a:r>
              <a:rPr lang="sl-SI" sz="2400" dirty="0"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Podoba podeželskih naselji se je zelo spremenila.</a:t>
            </a:r>
          </a:p>
        </p:txBody>
      </p:sp>
      <p:pic>
        <p:nvPicPr>
          <p:cNvPr id="4098" name="Picture 2" descr="Južna čelna stran hiše z lesenim zatrepom">
            <a:extLst>
              <a:ext uri="{FF2B5EF4-FFF2-40B4-BE49-F238E27FC236}">
                <a16:creationId xmlns:a16="http://schemas.microsoft.com/office/drawing/2014/main" id="{75935445-D470-4979-BA30-8A20699E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17" y="4030735"/>
            <a:ext cx="3457059" cy="23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i samostojne hiše na Škofljici - Novogradnja | Mesto nepremičnin">
            <a:extLst>
              <a:ext uri="{FF2B5EF4-FFF2-40B4-BE49-F238E27FC236}">
                <a16:creationId xmlns:a16="http://schemas.microsoft.com/office/drawing/2014/main" id="{44158B56-772D-4604-A2D4-4589D0D7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52" y="4030736"/>
            <a:ext cx="3457059" cy="23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B4F7FA-2873-452B-A6FD-4487A6756B38}"/>
              </a:ext>
            </a:extLst>
          </p:cNvPr>
          <p:cNvSpPr txBox="1"/>
          <p:nvPr/>
        </p:nvSpPr>
        <p:spPr>
          <a:xfrm>
            <a:off x="3649360" y="6458064"/>
            <a:ext cx="73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NEKOČ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B6C5519-7B4D-495F-8F63-AA8AD4CB1425}"/>
              </a:ext>
            </a:extLst>
          </p:cNvPr>
          <p:cNvSpPr txBox="1"/>
          <p:nvPr/>
        </p:nvSpPr>
        <p:spPr>
          <a:xfrm>
            <a:off x="7488495" y="6452575"/>
            <a:ext cx="73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DANES</a:t>
            </a:r>
          </a:p>
        </p:txBody>
      </p:sp>
    </p:spTree>
    <p:extLst>
      <p:ext uri="{BB962C8B-B14F-4D97-AF65-F5344CB8AC3E}">
        <p14:creationId xmlns:p14="http://schemas.microsoft.com/office/powerpoint/2010/main" val="357505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65F80-E75C-4B0C-A48E-9027598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7D01FB-B4D4-4F7D-AEF2-C4CE3D737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Podeželska naselja so zelo raznolika. Razlikujejo se po </a:t>
            </a:r>
            <a:r>
              <a:rPr lang="sl-SI" sz="2400" dirty="0">
                <a:solidFill>
                  <a:schemeClr val="tx2"/>
                </a:solidFill>
                <a:sym typeface="Wingdings" panose="05000000000000000000" pitchFamily="2" charset="2"/>
              </a:rPr>
              <a:t>velikosti, funkciji in obliki.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ym typeface="Wingdings" panose="05000000000000000000" pitchFamily="2" charset="2"/>
              </a:rPr>
              <a:t>Najpogostejša oblika podeželskih naselji so </a:t>
            </a:r>
            <a:r>
              <a:rPr lang="sl-SI" sz="2400" b="1" dirty="0">
                <a:sym typeface="Wingdings" panose="05000000000000000000" pitchFamily="2" charset="2"/>
              </a:rPr>
              <a:t>strnjena ali sklenjena naselja </a:t>
            </a:r>
            <a:r>
              <a:rPr lang="sl-SI" sz="2400" dirty="0">
                <a:sym typeface="Wingdings" panose="05000000000000000000" pitchFamily="2" charset="2"/>
              </a:rPr>
              <a:t>(npr. gručasta in obcestna), poznamo pa tudi </a:t>
            </a:r>
            <a:r>
              <a:rPr lang="sl-SI" sz="2400" b="1" dirty="0">
                <a:sym typeface="Wingdings" panose="05000000000000000000" pitchFamily="2" charset="2"/>
              </a:rPr>
              <a:t>nesklenjena naselja </a:t>
            </a:r>
            <a:r>
              <a:rPr lang="sl-SI" sz="2400" dirty="0">
                <a:sym typeface="Wingdings" panose="05000000000000000000" pitchFamily="2" charset="2"/>
              </a:rPr>
              <a:t>(npr. samotna kmetija, zaselek in razloženo naselje).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4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9822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344CF-F952-45A6-ACE5-E1567FB6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podeželskih naselij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B45686-3DD0-4C63-9A0D-F1041B9E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845" y="1828029"/>
            <a:ext cx="9720073" cy="54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accent1"/>
                </a:solidFill>
              </a:rPr>
              <a:t>1. </a:t>
            </a:r>
            <a:r>
              <a:rPr lang="sl-SI" sz="2400" dirty="0"/>
              <a:t>STRNJENA ALI SKLENJENA NASELJA: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FCAE0E-E83F-4FC3-9563-0821E347B704}"/>
              </a:ext>
            </a:extLst>
          </p:cNvPr>
          <p:cNvSpPr txBox="1"/>
          <p:nvPr/>
        </p:nvSpPr>
        <p:spPr>
          <a:xfrm>
            <a:off x="2468611" y="4894729"/>
            <a:ext cx="341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GRUČASTO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Hiše so tesno skupaj, brez reda (kot v „gruči“).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v gričevnatih in hribovitih območjih.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A25E5C8-71CA-4474-A8E1-2CE58DAFD822}"/>
              </a:ext>
            </a:extLst>
          </p:cNvPr>
          <p:cNvSpPr txBox="1"/>
          <p:nvPr/>
        </p:nvSpPr>
        <p:spPr>
          <a:xfrm>
            <a:off x="6629893" y="4903693"/>
            <a:ext cx="3896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OBCESTNO NASELJE</a:t>
            </a:r>
          </a:p>
          <a:p>
            <a:pPr marL="285750" indent="-285750">
              <a:buFontTx/>
              <a:buChar char="-"/>
            </a:pPr>
            <a:r>
              <a:rPr lang="sl-SI" dirty="0"/>
              <a:t>Ob cesti je stanovanjska hiša, za njo pa gospodarska poslopja in obdelovalne površine.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Predvsem na ravninah.</a:t>
            </a:r>
          </a:p>
        </p:txBody>
      </p:sp>
      <p:pic>
        <p:nvPicPr>
          <p:cNvPr id="6146" name="Picture 2" descr="Gručasto naselje - Wikipedija, prosta enciklopedija">
            <a:extLst>
              <a:ext uri="{FF2B5EF4-FFF2-40B4-BE49-F238E27FC236}">
                <a16:creationId xmlns:a16="http://schemas.microsoft.com/office/drawing/2014/main" id="{96D89430-716F-434C-BF65-CE659483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11" y="2418821"/>
            <a:ext cx="3594847" cy="23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tografija vasi postala spletni hit - Žurnal24">
            <a:extLst>
              <a:ext uri="{FF2B5EF4-FFF2-40B4-BE49-F238E27FC236}">
                <a16:creationId xmlns:a16="http://schemas.microsoft.com/office/drawing/2014/main" id="{D4C209B5-4B4B-4136-94B4-EA857D151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7302"/>
          <a:stretch/>
        </p:blipFill>
        <p:spPr bwMode="auto">
          <a:xfrm>
            <a:off x="6780635" y="2418821"/>
            <a:ext cx="3594847" cy="23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96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2579</TotalTime>
  <Words>706</Words>
  <Application>Microsoft Office PowerPoint</Application>
  <PresentationFormat>Širokozaslonsko</PresentationFormat>
  <Paragraphs>82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</vt:lpstr>
      <vt:lpstr>PowerPointova predstavitev</vt:lpstr>
      <vt:lpstr>naselja</vt:lpstr>
      <vt:lpstr>Kakšna naselja poznamo?</vt:lpstr>
      <vt:lpstr>Kakšna naselja poznamo?</vt:lpstr>
      <vt:lpstr>Naselja v Sloveniji</vt:lpstr>
      <vt:lpstr>Podeželska naselja</vt:lpstr>
      <vt:lpstr>Podeželska naselja</vt:lpstr>
      <vt:lpstr>Podeželska naselja</vt:lpstr>
      <vt:lpstr>Tipi podeželskih naselij</vt:lpstr>
      <vt:lpstr>Tipi podeželskih naselij</vt:lpstr>
      <vt:lpstr>mesta</vt:lpstr>
      <vt:lpstr>nastanek mest na slovenskem</vt:lpstr>
      <vt:lpstr>podoba slovenskih mest</vt:lpstr>
      <vt:lpstr>mestno prebivalstvo</vt:lpstr>
      <vt:lpstr>izzivi mest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</dc:title>
  <dc:creator>SIO Administrator</dc:creator>
  <cp:lastModifiedBy>Admin</cp:lastModifiedBy>
  <cp:revision>21</cp:revision>
  <dcterms:created xsi:type="dcterms:W3CDTF">2023-12-06T21:13:49Z</dcterms:created>
  <dcterms:modified xsi:type="dcterms:W3CDTF">2025-12-08T13:32:13Z</dcterms:modified>
</cp:coreProperties>
</file>