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84" r:id="rId3"/>
    <p:sldId id="257" r:id="rId4"/>
    <p:sldId id="258" r:id="rId5"/>
    <p:sldId id="259" r:id="rId6"/>
    <p:sldId id="287" r:id="rId7"/>
    <p:sldId id="288" r:id="rId8"/>
    <p:sldId id="260" r:id="rId9"/>
    <p:sldId id="262" r:id="rId10"/>
    <p:sldId id="261" r:id="rId11"/>
    <p:sldId id="267" r:id="rId12"/>
    <p:sldId id="263" r:id="rId13"/>
    <p:sldId id="264" r:id="rId14"/>
    <p:sldId id="268" r:id="rId15"/>
    <p:sldId id="281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Zaobljeni pravokotni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7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D3A30-B25B-4172-AFB9-B8567D23F8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337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FC133-7B59-4087-A980-DBCB6691BB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288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B5EE0-1875-465A-8A1C-6BFEC0A1DC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33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F31D7-0929-423B-998D-2A5DD53F2A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95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no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44C50-F6B3-4A7F-9305-F8476558A1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714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24388" y="1905000"/>
            <a:ext cx="3810000" cy="1981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24388" y="4038600"/>
            <a:ext cx="3810000" cy="1981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no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66822-1FA8-48DE-ACB5-B2A383C010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35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6D803-6CFB-4FAE-A9A9-4F4F7D9974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67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Zaobljeni pravokotni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9604A-CF17-4F36-841B-7F4744E095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944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E98F-D7FE-4549-801B-92348B40A8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642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no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AB9A1-163E-4DBD-B675-28C1B7F903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622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no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4160-C7A4-4673-AB1B-F3CDF5CA64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955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4D264-8C18-41BA-909D-C09519010A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202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87ED4-846E-4897-B022-28C6839483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62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Zaokroži en kot pravokotnika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7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8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0FC8F-3F68-448B-9206-221895CF9C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051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Zaobljeni pravoko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3" name="Ograda naslova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31" name="Ograda besedila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A7A399"/>
                </a:solidFill>
              </a:defRPr>
            </a:lvl1pPr>
          </a:lstStyle>
          <a:p>
            <a:fld id="{1852597C-58D0-45BD-A48D-A07267CA8D7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2" r:id="rId2"/>
    <p:sldLayoutId id="2147483844" r:id="rId3"/>
    <p:sldLayoutId id="2147483833" r:id="rId4"/>
    <p:sldLayoutId id="2147483834" r:id="rId5"/>
    <p:sldLayoutId id="2147483835" r:id="rId6"/>
    <p:sldLayoutId id="2147483845" r:id="rId7"/>
    <p:sldLayoutId id="2147483836" r:id="rId8"/>
    <p:sldLayoutId id="214748384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url?sa=i&amp;rct=j&amp;q=&amp;esrc=s&amp;source=images&amp;cd=&amp;cad=rja&amp;uact=8&amp;docid=yc6zzEaDPJgBGM&amp;tbnid=G-ICu6QwyKp0wM:&amp;ved=0CAUQjRw&amp;url=http://primorski-panterji.info/wp/?p%3D1906&amp;ei=9PpoU4_4I8WGOPiJgaAI&amp;bvm=bv.66111022,d.ZWU&amp;psig=AFQjCNE0lbdeiMv3_6ChkqUAFTIeoLR0cQ&amp;ust=1399475303051587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/index.php?title=Hlod&amp;action=edit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sl.wikipedia.org/wiki/L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l.wikipedia.org/wiki/Veter" TargetMode="External"/><Relationship Id="rId5" Type="http://schemas.openxmlformats.org/officeDocument/2006/relationships/hyperlink" Target="http://sl.wikipedia.org/w/index.php?title=Ilovica&amp;action=edit" TargetMode="External"/><Relationship Id="rId4" Type="http://schemas.openxmlformats.org/officeDocument/2006/relationships/hyperlink" Target="http://sl.wikipedia.org/w/index.php?title=Lo%C4%8Dje&amp;action=edi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si/url?sa=i&amp;rct=j&amp;q=&amp;esrc=s&amp;source=images&amp;cd=&amp;cad=rja&amp;uact=8&amp;docid=bAOyX8j36vb9XM&amp;tbnid=FzgkqoZiE4ineM:&amp;ved=0CAUQjRw&amp;url=http://subscribe.ru/group/slavyano-arijskaya-kultura/6458987/&amp;ei=Xf1oU63yDo2pOvyEgLgM&amp;bvm=bv.66111022,d.ZWU&amp;psig=AFQjCNGNROob87cOEUg1_eZ118dAZSBncA&amp;ust=139947591229771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6449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>
                <a:latin typeface="Calibri" pitchFamily="34" charset="0"/>
              </a:rPr>
              <a:t>SLOVENCI SKOZI ČAS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013325"/>
            <a:ext cx="8064500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altLang="sl-SI">
                <a:latin typeface="Calibri" pitchFamily="34" charset="0"/>
              </a:rPr>
              <a:t>NASELITEV SLOVANOV, KARANTANIJA, SPREJEM KRŠČANSTVA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3900487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267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49275"/>
            <a:ext cx="4105275" cy="5975350"/>
          </a:xfrm>
        </p:spPr>
        <p:txBody>
          <a:bodyPr>
            <a:normAutofit fontScale="92500"/>
          </a:bodyPr>
          <a:lstStyle/>
          <a:p>
            <a:pPr marL="265176" indent="-265176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altLang="sl-SI" dirty="0">
                <a:latin typeface="Calibri" pitchFamily="34" charset="0"/>
              </a:rPr>
              <a:t>    Preživljali so se tudi s trgovino in obrtjo. Izdelovali so predvsem reči za vsakdanjo uporabo, ko so lončena posoda, oblačila, nakit, orodje in orožje. Vsakdan so si krajšali s pripovedovanjem zgodb in petjem pesmi.</a:t>
            </a:r>
          </a:p>
          <a:p>
            <a:pPr marL="265176" indent="-265176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sl-SI" altLang="sl-SI" dirty="0">
              <a:latin typeface="Calibri" pitchFamily="34" charset="0"/>
            </a:endParaRPr>
          </a:p>
        </p:txBody>
      </p:sp>
      <p:pic>
        <p:nvPicPr>
          <p:cNvPr id="16387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65175"/>
            <a:ext cx="3810000" cy="2689225"/>
          </a:xfrm>
        </p:spPr>
      </p:pic>
      <p:pic>
        <p:nvPicPr>
          <p:cNvPr id="16388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4076700"/>
            <a:ext cx="2349500" cy="1981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523287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3200" dirty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</a:rPr>
              <a:t>V boj nad sovražnika so šli peš v velikih krdelih, z majhnimi ščiti in kopji v rokah.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3810000" cy="5111750"/>
          </a:xfrm>
        </p:spPr>
        <p:txBody>
          <a:bodyPr>
            <a:normAutofit fontScale="92500"/>
          </a:bodyPr>
          <a:lstStyle/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altLang="sl-SI" dirty="0">
                <a:latin typeface="Calibri" pitchFamily="34" charset="0"/>
              </a:rPr>
              <a:t>   Oklepa si niso nadeli nikoli. Nekateri niso nosili niti srajce niti vrhnje halje, ampak samo hlače. Bili so visoke rasti in krepke postave. Velikokrat so napadali rimska mesta.</a:t>
            </a:r>
          </a:p>
        </p:txBody>
      </p:sp>
      <p:pic>
        <p:nvPicPr>
          <p:cNvPr id="17412" name="Picture 8" descr="slovan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700213"/>
            <a:ext cx="3267075" cy="4465637"/>
          </a:xfrm>
          <a:noFill/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356100" y="6453188"/>
            <a:ext cx="388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1800">
                <a:latin typeface="Calibri" panose="020F0502020204030204" pitchFamily="34" charset="0"/>
              </a:rPr>
              <a:t>F. S. Finžgar – Pod svobodnim soncem</a:t>
            </a:r>
          </a:p>
        </p:txBody>
      </p:sp>
      <p:sp>
        <p:nvSpPr>
          <p:cNvPr id="17414" name="AutoShape 7" descr="data:image/jpeg;base64,/9j/4AAQSkZJRgABAQAAAQABAAD/2wCEAAkGBxQTEhUSEhQVFhUXGBsaGBcYGB0cIRsgIhkcHR8gHRwZHyggGxolHx8XIjEiJSorLi8uGR8zODMsNygtLiwBCgoKDQ0OGRAQFCsaHBwsLCwsLCw3KzcsLCssLCwsKywrKzc3LDcrKys3KywrLCsrKzcrKysrKysrKysrKysrK//AABEIAMsAVAMBIgACEQEDEQH/xAAbAAABBQEBAAAAAAAAAAAAAAAAAwQFBgcBAv/EAEMQAAIBAwMBBAgDBQYDCQAAAAECAwAEEQUSITEGE0FRByIyYXGBkaEUI7FCUmLB0RUzY4KisoOSsyQlNENTVHJzk//EABgBAAMBAQAAAAAAAAAAAAAAAAACAwEE/8QAGxEBAQADAQEBAAAAAAAAAAAAAAECETEhQRL/2gAMAwEAAhEDEQA/ANkqP1+6aKBpEyWUpwPH11BHzGRUhTPVT6g/+yL/AKq1zzqt4eK2QCOh5FFJW2ACo/YYqf1H2IpaizQnHKKKKxoooooAooooAooooAphrrEQlgM7XjY+4CRST8hk/Kn9drZ0Xhiz4uiByssQfI81OM/MFR/lp1NKqAs5CqOpY4H1PSofTIxHMBnk97EvlhZN4H0b7VXfSde4huAFDFIVVQw9UPK+3oeNwUE+4HNUs3U5dRPTau8q7rdoooc/+In6Pg892mRuH8ROPLNLW2pyJs/EGJkkIVJo8pknIUNG5yu4ggEEg1UNO0aW2jX8XfiKeYrhxbhipIARFkfIwBgAADxou9FWGK4i/GrNcpgu8iO7BmwV3ZcpExBUAgdMdKb8zTN1pFFcToM9cDP0rtRVgooorAKKKKAKKKKAibtdpL8epcRv/ldVjb9WPyqpdvOy8soYM2bZrgTMyKzSp6m3GwcMg2r7+TVg7WGcCXujGIzbsX3KWb1D+zggAgNnJ8qNT7c2UAJMjPtXJMaM4HHiyjaPrVvfLEzxJYpLKCeQROVRHQucDft45wSDn3HkUy1GWKe1JxEstxJHExjO4k714LFQThFPUeFRPYy8uYrZzIolhZ1dB7DIJsNjnIYAvjwxzS2q6s0F9AbtBDbJG/c4JkLSnCgEgcPtLbV5zzTXhYumKKgbbtdbGVoHZoZVIG2VdnUZGD06e+p1WB5BBHmOahqqyx2iiisaKKKKAKM0VBdoNkxa2lmEMQQPKdwV2BJwFJ9leOSMnwpsZtlunL6F5JY5C2IZFlhEeOoZCQ5bPU7cAeXxql6rr0VxpUihHCWyorBCQpdShZJFUcL1GTxwfKrrrHdw26Tb2GJYCDIxyR3ijAB4GQTxWWydn7uPVZipCWc9y0Tsw3pkjKh4wRwWYYycEkVaTSVaVpXb21eOLZHcKWACxiCQkccYwuCvkRxS2oytJJHJLGcoc29rnLM+MCSTwULn4Dk5zwIq1jj0kBZb65WFT0ljUxnPgjhfVHkM8VJ6V2qW5czW8e21X+8upF2h8dFjB5bnxPHgASa0FrTTchoHw7SOJbqTHBPBCAeWAo9yjPU1Fdou0FrYXSKsqh5nRZLcdBu4Egx7DD7irBfasxWOOJCJps7Qw/u0B5kcDoBxx4kgU0tuwdmoffEJJJc75ZPWdiepyfZ5546UBOGuVEdlbpng2SHMkLNC58yh2g/NcGpeuezVWgooorA7VU7S6PbS3ttPdKGEEMrjPIyrRkZHiRkkDzIq1VA3mmrc6hFvGUtYzJjwLyHC5+AQn6U+HS5cQ14z3El0Ly3IZYGltBndhcEex4T7gM+WQPjM6dAJzcxnIE6QzD3FowuQfMMgPyFd7W3pt7izlWNpGd2h2LjcVddxIzgcFAeT0zSHZZ2D25KlcwyxFT+yY5eAccZwT9KsmkjeyPC2xI5ZEBWWF22+sMeJBGD15HIIqmy9pwrATbbq4VlEVlagtFCc4BkkAIJHXceB4DNXrVdBgmy7wxvJtwCw6+QbHUVFW1/cQAQxaYVP+HJEsfxzw2P8tAe/wjhrcTsDNNLukK9AERnVF/gVgPjyfGrTWXdsdWu7SWyvbx4ljE2w28YJwGRgW7w+2QPcK05HBAI6EZFAVzs7Bse8B8bl2+qqf51M1G2XF1dIfExyD4FNv6qak6hl1XHjlFFFK0VW59R/DpcXY5MtzFCvGcKGWL7EyH6VOaldiGGSU9I0ZvoCaT0jT1NnHFIM7oxvz4kjcT8ckmq4EyVLtXqx/t3TrYDKxpJK/JHVHAz54Cn60noNmLwpNLPOqSyPLHHGwiVd3HDZ7x8jnjjk1G6OBcdqLhyciCHaB8gP5t9aXtrv+zJp4zZXEmxpJ0aMx7e6JzknhvVJII58KoRbjpN8CY47wLCMbXaIPL71LZCnHGGxnnmnY0y7GMXpI/jgQ5+hWkI5L64UEd1aqQCD/fPjHl6qL/qqlduNT1CylhEV4zx5Tv3eOM93vfYhCqBkHDePhQE32m9HR1B0a7vJGRPZjjjRBz1PO7n31YdK0iW2Eccc5khQBdkwBYKBgbXXByMD2ga7ax3qe1JBOPD1GiPzOXH2FduLi8IxHBCp/eeUsB/lVQT9RQHZlxeAgjmAgjx4ddp+HLU9qpaf2SvYp5rkX0bST43b7fIUDoqevwoz091MNB7XTtqsmmzNFII0J7xIynrAAlSNxxjmp5Y7PjV7oooqSiH7YSbbG5P+Ew+vFMfSH2ifT7OOeMA4dVKnjcCpH2OD78YqQ7VKGtmjIz3jxx48w0ij+tUj0+3TG1jiVDhZ0LHw5RiMH5EVbDiWRCy0uFL+SaC9S1uu4ifbJtZZS6F3LBiCeccAjGKU7K9obrUZEe5ihEDrcWwkjzl22bjkEnjCmpbsLoCvcXFxcRMXVIYlErLIQvdBjyBjnI99Oe1emwWcljNCohAu1Uonqq28FTlemeevWnKhdJ9JVxBbB7zT5+6QbRPHjawB2gkN7OSMdfKlRcDWdN1GdIigkUJGG5P5QDA8ce3npTbVOyV3dWd5bw3bYS5kUW7BdhUMJAM43ZJYEZOOlWb0QaeYtJgRxhmMhYfGRh+lAPeyuu95pMN3jcwgywHUsi4YfHINZr2O9K95NfxxzBGimfaEVcFM9CD1OPHPxq5eixhE1/YHrb3LkD+F/WHyqz6f2WtIJmuIreNJWzlwvPPJx5ZoCQ1O8WGGSZvZjUsfkM1j/YrTSpstScfm3d5LvOf2XRyo+G5c/Orf6YNQKWP4dD+ZdSLCnz6/y+tK9qLD8NYWiJjFvNbDPuDhSfufrWULTRXTXK56sge1d6sX4UyHahuU3Hy4Yrn3bgPrTL0oPFJYXaMNzQLHJzxglsgjPHgad9vNNNzZPAMBnaNVJ8CXXB+VQ3avQLx7VxLNDtEKiXYh3SmMkqMscANkg1bDieXUx6ONYW7t5LhFKq0u0A4z6scaeHwNQPpmvVbT4542BEdzGcjnBDYIPkRjpVw7L2wQXChQq9+cADAH5cY6fEGs+9Kfo8HcXN3bzPGoBllt85jYjkso/Zbr5inKt+k3QSW+bPqvHFcD4GLaT9UqZ7MRbbS3Hj3SZ+JXJ+5NZ9a6lu0+KcdZtNkj+LIQoH3atOsE2xoPJVH2FAUSQ/hu0Knol7bkH3unT7D71odUD0tDuls70YBt7lNx/hbg/fH1q+LICu7PGM592M0BnWuv+K161ts5W1iaZx4ZOMZ9/s1NelRf+7J26bdj/wDK4NQvooQzz6hqLDmado4z/AhIH8vpVl9IiZ0274z+S36ZoCWU8A+4fpRTfTWzDET1MaH/AEiiueqbJaoue6H+NGfoc/yqO7WXBUXWclFtA20c8736DzIFSF+fzLYecufpG9NO0LDbengYgjGT8ZDVcOFy6X7F6mLmF5lR490z+o4wwxgcjwpTtooNhdK3QwyA/NSKOzEgYXBDBh+IfkHI9lOhHuxXntrYvPZywocFx7XkB63324+dOVlV9pLR2EVqWJ/Caike7x2SFWGceBLVtNzeRxBe8YLuIVc9WPkB4n3Cs91WM97IpAxOdPlA94lVG+fqr9aS0iWWbtJcLcni3iJt08AGCDePMkFsn5eFAWb0mRxvp08UmSZFCxqBktJnKAAck5H2NVy21fUTZPYCz/7VHaJljKMHK7Rjj2+DlfvUr2y1Vop3ZYZJGhtZJY2UAqjEkEtn9ogYU/Gq72j7U2EdpDPYyo120kRQI2ZGJYb1l8SCNwIPjjFAWvsDElppUPO7ZHul2gkh+S4I67lOQR14p/2kuUm024kjYMjwOQw6EFTUZ2R1Ave6jCYXiVWRsN0YspDMMeDBQfmT1JqH0RdulalCnMcUl0kef3QScD3DkfKgLhoBza25/wAGP/YK5Xns2pFpbg9e5j/2Cu1z1R7mbN1brjgLK5PwCqP9xph2jUNFqSn/ANsM84/8uSvbalGl5Ju3s0cKAIiM59ZmZjhQfJK96PNFcy3m3EkZ7uNvEH8vLKR5+tyD51bHhL1A+gwj+ylA8JZB981dtVOIZSfBG/2mqD2O7Q21nc3mnSvHDtuC0OSFUqyrhV94IPHvq5dqp9tlcMDz3ThT15KkLjzySPrTMZtqrd9/YF0M+s6I30BwR44INajPpMTTJcFfzYwQHHBweqnzH9KyXsdexvZWdrKwS6s71AYmOGIMh5wTk8MemfZNbQKAitXtmDCaNd7BSjxnH5iHnAzxuB5GeDkjxrGtO1jRILuWWO0mM0bgQplm3P44Q8RlW9UZz7q2TtZqYtrO4nJA7uNiM+eMD7kVjuu6A1rotheBcTRTpcS8c/mc4J69dg+dAav2R0uWNJJ7gj8TcN3kgHSPjCxjzCDjPicmmvaDTo7XSrpEzt7qVmJ5JZssxPvJJqy2dwJESRejqrD4EAiq96TGxplyP3k2/UgUBJaWm2CJfKNB/pFFOFXAA8gK7XPVdOIgBJAAzjJAxnw58+KhuwTq8MsykHvbiVzjwO7aM+/CipsVC2PZmCF5HhMsYkbc6LIwTPiQvgfgabHLRco52f0+Np712jRm/FZDFQSPyYuhI4pn6TdR2QwwA+tcXESDzwJFY/oKe9i4gjXqLnAu2xlix5iiPJPNI9sdPDNDITlmnt0UEeyBLuYj3nAz8BVbwinax2cibU7q7GQ8D2jrzxud1DnHvU1rlZzqQ9fVzjkG3bHuVUb+RrREbIB91ECjelNu+Fpp4PN1cLux+4nrN8jgVZe0mkrPZzW5HqtGVHu44x8CBVVsG/Fa/M/VLKERj/5vgn5gZFaDWhT/AEUX/e6ZACctEDE3xQ7f0xTj0jDdaLH/AOpPAn1lWoD0cn8NqOpaeeAJBPEP4X6/TI+9Tfbs7nsIv37xD8kR3/UCsvAsDUUVyudYUV2orVe0VtbgtLKML7W0FseAB2g4J8iRW6ZstoMYWW7UA5Mwc+/dDH093FI9pHzPZR+c5c/BI3P64qM0LXLmWe4ZbORYsIF70927HafWIb9gjA/ynrSSxXn4+1mvDAEKzIkce47WK7slmPrHapHAHWrfE/rzqln+dqSgcy2aMPkJE8PgKtMF4qWqzH2ViD/IJmqd2n1+O01KHvSBFPbtHK5/YwxKMf3RksD8RTPtJqxOgwxxtue5CWyEeOW2EjHXgHn31uPBUr6I7cm0e7cYe7mklPw3EL9hV3EgOQCOOvuqvalYSwaY0FmPzY4AkQHXIUDj+LGfnWT+h/Tb8aiZHSdIwG79pQwDeS+v1bPPuxWsXTtKPwuvWNz0W4jaBz4Z6r86m+0Db9SsIx1RZ5Tjw9VVHyyTTD0xWLNYCeMfmW0qTKfLBwf1+1KaPeC61E3C4KpZxYx5ytuP+2sy42LXRXa5XMsb6gZBGe6AZuOCcZGeQD54zjNMbi9hcd3JaTkA5CmEsufPK+r8zUuK855qky0SzZotzO3sRJEoAAMh3H/lQ8fNqT/s92kjlmkDmPcUVE2KCVKknJYk4JA5A56VIUUXK0TFFl0SWbv4yVk2bX2FwVC42nAOMNuPP71Zrp08Y1K3tJfybWzlnmjeU92r7yWQL3mMhSxHyrXlNebiFW9pVbA43AH9aaZsuPpJO0Noel1b/wD6p/WvQ1+1zj8TBny71P60k+kwMDmGI/8ADX+leRoVt1/Dw8dPy1/pW/ouhrc9vPbywmaLEiMvtr4j41R/QjY7LOWQ5y8pX3YQbePdnNXo6NbnrBEf+Gv9KXhgVBsRQqjOFUAAc+QrMsvGyevdFFFSO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157288"/>
            <a:ext cx="1009650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>
              <a:latin typeface="Times New Roman" panose="02020603050405020304" pitchFamily="18" charset="0"/>
            </a:endParaRPr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997200"/>
            <a:ext cx="13398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906145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sl-SI" altLang="sl-SI" sz="2800" dirty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</a:rPr>
            </a:br>
            <a:r>
              <a:rPr lang="sl-SI" altLang="sl-SI" sz="27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Slovani so častili naravo (polja, gozdove, zemljo, rože in kamne…) ter številne bogove.  Verovali so, da je bog stvaritelj bliska, zato so mu žrtvovali govedo in druge živali. 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8" y="1905000"/>
            <a:ext cx="3478212" cy="4114800"/>
          </a:xfrm>
        </p:spPr>
      </p:pic>
      <p:pic>
        <p:nvPicPr>
          <p:cNvPr id="1843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16113"/>
            <a:ext cx="4379913" cy="4033837"/>
          </a:xfrm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50825" y="6165850"/>
            <a:ext cx="40338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000">
                <a:latin typeface="Calibri" panose="020F0502020204030204" pitchFamily="34" charset="0"/>
              </a:rPr>
              <a:t>Perun – slovanski bog neba in groma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572000" y="6145213"/>
            <a:ext cx="4176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000">
                <a:latin typeface="Calibri" panose="020F0502020204030204" pitchFamily="34" charset="0"/>
              </a:rPr>
              <a:t>poklon in darovanje bogovom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013" y="0"/>
            <a:ext cx="8523287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2800" dirty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</a:rPr>
              <a:t>Slovani so živeli v večjih DRUŽINAH, več družin je tvorilo ROD, več rodov pa PLEME.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17663"/>
            <a:ext cx="4752975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sl-SI" altLang="sl-SI">
                <a:latin typeface="Calibri" panose="020F0502020204030204" pitchFamily="34" charset="0"/>
              </a:rPr>
              <a:t>    Živeli so v svobodi, ni jim vladal en človek, temveč so vse odločitve sprejemali skupno, na javnih zborovanjih.</a:t>
            </a:r>
          </a:p>
        </p:txBody>
      </p:sp>
      <p:pic>
        <p:nvPicPr>
          <p:cNvPr id="19460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4300" y="1905000"/>
            <a:ext cx="2670175" cy="1981200"/>
          </a:xfrm>
        </p:spPr>
      </p:pic>
      <p:pic>
        <p:nvPicPr>
          <p:cNvPr id="19461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4797425"/>
            <a:ext cx="1449388" cy="1654175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4860925" y="4870450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000">
                <a:latin typeface="Calibri" panose="020F0502020204030204" pitchFamily="34" charset="0"/>
              </a:rPr>
              <a:t>Območje Samove plemenske zveze, ki je med seboj združila veliko rodov starih Slovanov.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323850" y="5373688"/>
            <a:ext cx="1582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000">
                <a:latin typeface="Calibri" panose="020F0502020204030204" pitchFamily="34" charset="0"/>
              </a:rPr>
              <a:t>Sam, trgovec z orožjem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183562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sl-SI" dirty="0">
                <a:solidFill>
                  <a:srgbClr val="C00000"/>
                </a:solidFill>
              </a:rPr>
            </a:br>
            <a:r>
              <a:rPr lang="sl-SI" sz="2000" b="0" dirty="0">
                <a:solidFill>
                  <a:schemeClr val="tx1"/>
                </a:solidFill>
                <a:effectLst/>
              </a:rPr>
              <a:t>Zapis v zvezek:</a:t>
            </a:r>
            <a:br>
              <a:rPr lang="sl-SI" sz="2000" b="0" dirty="0">
                <a:solidFill>
                  <a:schemeClr val="tx1"/>
                </a:solidFill>
                <a:effectLst/>
              </a:rPr>
            </a:br>
            <a:r>
              <a:rPr lang="sl-SI" dirty="0">
                <a:solidFill>
                  <a:srgbClr val="C00000"/>
                </a:solidFill>
              </a:rPr>
              <a:t>Naselitev Slovanov, Karantanija, sprejem krščanstva</a:t>
            </a: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539552" y="1916832"/>
            <a:ext cx="8183563" cy="4187825"/>
          </a:xfrm>
        </p:spPr>
        <p:txBody>
          <a:bodyPr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u="sng" dirty="0">
                <a:solidFill>
                  <a:srgbClr val="7030A0"/>
                </a:solidFill>
              </a:rPr>
              <a:t>SLOVANI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u="sng" dirty="0">
              <a:solidFill>
                <a:srgbClr val="7030A0"/>
              </a:solidFill>
            </a:endParaRP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naši predniki</a:t>
            </a: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kmalu po letu 550 so se začeli naseljevati v V Alpe</a:t>
            </a: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prišli so iz S in V</a:t>
            </a: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bili so poljedelci in živinorejci</a:t>
            </a: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živeli v preprostih kočah- zemljankah</a:t>
            </a: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mest niso poznali</a:t>
            </a: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živeli so v večjih družinah → več družin je tvorilo rod → več rodov pa pleme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dirty="0"/>
              <a:t>PRESELJEVANJE LJUDSTEV - SLOVANI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" y="620713"/>
            <a:ext cx="4427538" cy="4968875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altLang="sl-SI" dirty="0">
                <a:latin typeface="Calibri" pitchFamily="34" charset="0"/>
              </a:rPr>
              <a:t>Ob koncu starega veka je Evropo zajelo veliko </a:t>
            </a:r>
            <a:r>
              <a:rPr lang="sl-SI" altLang="sl-SI" dirty="0">
                <a:solidFill>
                  <a:srgbClr val="7030A0"/>
                </a:solidFill>
                <a:latin typeface="Calibri" pitchFamily="34" charset="0"/>
              </a:rPr>
              <a:t>PRESELJEVANJE LJUDSTEV</a:t>
            </a:r>
            <a:r>
              <a:rPr lang="sl-SI" altLang="sl-SI" dirty="0">
                <a:latin typeface="Calibri" pitchFamily="34" charset="0"/>
              </a:rPr>
              <a:t>, ki so iskala novo domovino. </a:t>
            </a:r>
          </a:p>
          <a:p>
            <a:pPr lvl="1">
              <a:buFontTx/>
              <a:buChar char="•"/>
              <a:defRPr/>
            </a:pPr>
            <a:r>
              <a:rPr lang="sl-SI" altLang="sl-SI" sz="2900" b="1" dirty="0">
                <a:solidFill>
                  <a:srgbClr val="006600"/>
                </a:solidFill>
                <a:latin typeface="Calibri" panose="020F0502020204030204" pitchFamily="34" charset="0"/>
              </a:rPr>
              <a:t>Germanska plemena</a:t>
            </a:r>
            <a:r>
              <a:rPr lang="sl-SI" altLang="sl-SI" sz="2900" dirty="0">
                <a:latin typeface="Calibri" panose="020F0502020204030204" pitchFamily="34" charset="0"/>
              </a:rPr>
              <a:t> (</a:t>
            </a:r>
            <a:r>
              <a:rPr lang="sl-SI" altLang="sl-SI" sz="2900" dirty="0" err="1">
                <a:latin typeface="Calibri" panose="020F0502020204030204" pitchFamily="34" charset="0"/>
              </a:rPr>
              <a:t>Ostrogoti</a:t>
            </a:r>
            <a:r>
              <a:rPr lang="sl-SI" altLang="sl-SI" sz="2900" dirty="0">
                <a:latin typeface="Calibri" panose="020F0502020204030204" pitchFamily="34" charset="0"/>
              </a:rPr>
              <a:t>, </a:t>
            </a:r>
            <a:r>
              <a:rPr lang="sl-SI" altLang="sl-SI" sz="2900" dirty="0" err="1">
                <a:latin typeface="Calibri" panose="020F0502020204030204" pitchFamily="34" charset="0"/>
              </a:rPr>
              <a:t>Vizigoti</a:t>
            </a:r>
            <a:r>
              <a:rPr lang="sl-SI" altLang="sl-SI" sz="2900" dirty="0">
                <a:latin typeface="Calibri" panose="020F0502020204030204" pitchFamily="34" charset="0"/>
              </a:rPr>
              <a:t>, Franki, Vandali…) </a:t>
            </a:r>
          </a:p>
          <a:p>
            <a:pPr lvl="1">
              <a:buFontTx/>
              <a:buChar char="•"/>
              <a:defRPr/>
            </a:pPr>
            <a:r>
              <a:rPr lang="sl-SI" altLang="sl-SI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Huni </a:t>
            </a:r>
            <a:r>
              <a:rPr lang="sl-SI" altLang="sl-SI" sz="2900" dirty="0">
                <a:latin typeface="Calibri" panose="020F0502020204030204" pitchFamily="34" charset="0"/>
              </a:rPr>
              <a:t>(strašni mongolski nomadi iz srednje Azije)</a:t>
            </a:r>
            <a:endParaRPr lang="sl-SI" altLang="sl-SI" sz="2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>
              <a:buFontTx/>
              <a:buChar char="•"/>
              <a:defRPr/>
            </a:pPr>
            <a:r>
              <a:rPr lang="sl-SI" altLang="sl-SI" sz="2900" b="1" dirty="0">
                <a:solidFill>
                  <a:srgbClr val="0033CC"/>
                </a:solidFill>
                <a:latin typeface="Calibri" panose="020F0502020204030204" pitchFamily="34" charset="0"/>
              </a:rPr>
              <a:t>Slovani </a:t>
            </a:r>
            <a:r>
              <a:rPr lang="sl-SI" altLang="sl-SI" sz="2900" dirty="0">
                <a:latin typeface="Calibri" panose="020F0502020204030204" pitchFamily="34" charset="0"/>
              </a:rPr>
              <a:t>(zahodni</a:t>
            </a:r>
            <a:r>
              <a:rPr lang="sl-SI" altLang="sl-SI" sz="2900" b="1" dirty="0">
                <a:latin typeface="Calibri" panose="020F0502020204030204" pitchFamily="34" charset="0"/>
              </a:rPr>
              <a:t>,</a:t>
            </a:r>
            <a:r>
              <a:rPr lang="sl-SI" altLang="sl-SI" sz="2900" dirty="0">
                <a:latin typeface="Calibri" panose="020F0502020204030204" pitchFamily="34" charset="0"/>
              </a:rPr>
              <a:t> vzhodni, južni) </a:t>
            </a:r>
            <a:endParaRPr lang="sl-SI" altLang="sl-SI" sz="2900" b="1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lvl="1">
              <a:buFontTx/>
              <a:buChar char="•"/>
              <a:defRPr/>
            </a:pPr>
            <a:r>
              <a:rPr lang="sl-SI" altLang="sl-SI" sz="2900" b="1" dirty="0" err="1">
                <a:solidFill>
                  <a:srgbClr val="990000"/>
                </a:solidFill>
                <a:latin typeface="Calibri" panose="020F0502020204030204" pitchFamily="34" charset="0"/>
              </a:rPr>
              <a:t>Obri</a:t>
            </a:r>
            <a:r>
              <a:rPr lang="sl-SI" altLang="sl-SI" sz="2900" b="1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sl-SI" altLang="sl-SI" sz="2900" dirty="0">
                <a:latin typeface="Calibri" panose="020F0502020204030204" pitchFamily="34" charset="0"/>
              </a:rPr>
              <a:t>ali Avari </a:t>
            </a:r>
            <a:endParaRPr lang="sl-SI" altLang="sl-SI" sz="2900" b="1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355600" indent="-273050" eaLnBrk="1" fontAlgn="auto" hangingPunct="1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altLang="sl-SI" dirty="0">
                <a:latin typeface="Calibri" pitchFamily="34" charset="0"/>
              </a:rPr>
              <a:t>K selitvi jih je prisilil način življenja, ki je zahteval vedno nove površine. </a:t>
            </a:r>
          </a:p>
          <a:p>
            <a:pPr marL="355600" indent="-273050" eaLnBrk="1" fontAlgn="auto" hangingPunct="1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altLang="sl-SI" dirty="0">
                <a:latin typeface="Calibri" pitchFamily="34" charset="0"/>
              </a:rPr>
              <a:t>Naši predniki </a:t>
            </a:r>
            <a:r>
              <a:rPr lang="sl-SI" altLang="sl-SI" b="1" dirty="0">
                <a:solidFill>
                  <a:srgbClr val="0F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SLOVANI </a:t>
            </a:r>
            <a:r>
              <a:rPr lang="sl-SI" altLang="sl-SI" dirty="0">
                <a:latin typeface="Calibri" pitchFamily="34" charset="0"/>
              </a:rPr>
              <a:t>so se kmalu po letu 550 začeli naseljevati v VZHODNE ALPE.</a:t>
            </a: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04813"/>
            <a:ext cx="4400550" cy="47529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3518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Do konca 6. stoletja so Slovani poselili današnjo domovino in ozemlje v Alpah, vse do Donave in Dunaja. Staroselci so se umaknili v višje ležeče kraje.</a:t>
            </a:r>
          </a:p>
        </p:txBody>
      </p:sp>
      <p:pic>
        <p:nvPicPr>
          <p:cNvPr id="9219" name="Picture 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0" y="1552575"/>
            <a:ext cx="4002088" cy="3143250"/>
          </a:xfrm>
        </p:spPr>
      </p:pic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468313" y="4941888"/>
            <a:ext cx="83518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Naselitveno območje alpskih Slovanov od konca 6. do začetka 9. stoletja.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740775" cy="766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altLang="sl-SI" sz="3200" dirty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</a:rPr>
              <a:t>Živeli v preprostih kočah – ZEMLJANKAH. 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63663"/>
            <a:ext cx="3960812" cy="51577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sl-SI" altLang="sl-SI">
                <a:latin typeface="Calibri" panose="020F0502020204030204" pitchFamily="34" charset="0"/>
              </a:rPr>
              <a:t>   Spodnji del </a:t>
            </a:r>
            <a:r>
              <a:rPr lang="sl-SI" altLang="sl-SI">
                <a:solidFill>
                  <a:srgbClr val="7030A0"/>
                </a:solidFill>
                <a:latin typeface="Calibri" panose="020F0502020204030204" pitchFamily="34" charset="0"/>
              </a:rPr>
              <a:t>vkopan v zemljo</a:t>
            </a:r>
            <a:r>
              <a:rPr lang="sl-SI" altLang="sl-SI">
                <a:latin typeface="Calibri" panose="020F0502020204030204" pitchFamily="34" charset="0"/>
              </a:rPr>
              <a:t>, zgornji del pa je bil zgrajen iz </a:t>
            </a:r>
            <a:r>
              <a:rPr lang="sl-SI" altLang="sl-SI">
                <a:latin typeface="Calibri" panose="020F0502020204030204" pitchFamily="34" charset="0"/>
                <a:hlinkClick r:id="rId2" tooltip="Les"/>
              </a:rPr>
              <a:t>lesenih</a:t>
            </a:r>
            <a:r>
              <a:rPr lang="sl-SI" altLang="sl-SI">
                <a:latin typeface="Calibri" panose="020F0502020204030204" pitchFamily="34" charset="0"/>
              </a:rPr>
              <a:t> </a:t>
            </a:r>
            <a:r>
              <a:rPr lang="sl-SI" altLang="sl-SI">
                <a:latin typeface="Calibri" panose="020F0502020204030204" pitchFamily="34" charset="0"/>
                <a:hlinkClick r:id="rId3" tooltip="Hlod"/>
              </a:rPr>
              <a:t>hlodov</a:t>
            </a:r>
            <a:r>
              <a:rPr lang="sl-SI" altLang="sl-SI">
                <a:solidFill>
                  <a:schemeClr val="tx2"/>
                </a:solidFill>
                <a:latin typeface="Calibri" panose="020F0502020204030204" pitchFamily="34" charset="0"/>
              </a:rPr>
              <a:t> ali </a:t>
            </a:r>
            <a:r>
              <a:rPr lang="sl-SI" altLang="sl-SI">
                <a:solidFill>
                  <a:schemeClr val="tx2"/>
                </a:solidFill>
                <a:latin typeface="Calibri" panose="020F0502020204030204" pitchFamily="34" charset="0"/>
                <a:hlinkClick r:id="rId4" tooltip="Ločje"/>
              </a:rPr>
              <a:t>ločja</a:t>
            </a:r>
            <a:r>
              <a:rPr lang="sl-SI" altLang="sl-SI">
                <a:solidFill>
                  <a:schemeClr val="tx2"/>
                </a:solidFill>
                <a:latin typeface="Calibri" panose="020F0502020204030204" pitchFamily="34" charset="0"/>
              </a:rPr>
              <a:t>, ometanega z </a:t>
            </a:r>
            <a:r>
              <a:rPr lang="sl-SI" altLang="sl-SI">
                <a:solidFill>
                  <a:schemeClr val="tx2"/>
                </a:solidFill>
                <a:latin typeface="Calibri" panose="020F0502020204030204" pitchFamily="34" charset="0"/>
                <a:hlinkClick r:id="rId5" tooltip="Ilovica"/>
              </a:rPr>
              <a:t>ilovico</a:t>
            </a:r>
            <a:r>
              <a:rPr lang="sl-SI" altLang="sl-SI">
                <a:solidFill>
                  <a:schemeClr val="tx2"/>
                </a:solidFill>
                <a:latin typeface="Calibri" panose="020F0502020204030204" pitchFamily="34" charset="0"/>
              </a:rPr>
              <a:t>. Tako so se lahko zavarovali pred </a:t>
            </a:r>
            <a:r>
              <a:rPr lang="sl-SI" altLang="sl-SI">
                <a:solidFill>
                  <a:schemeClr val="tx2"/>
                </a:solidFill>
                <a:latin typeface="Calibri" panose="020F0502020204030204" pitchFamily="34" charset="0"/>
                <a:hlinkClick r:id="rId6" tooltip="Veter"/>
              </a:rPr>
              <a:t>vetrom</a:t>
            </a:r>
            <a:r>
              <a:rPr lang="sl-SI" altLang="sl-SI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11272" name="Picture 8" descr="984BC1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989138"/>
            <a:ext cx="4268788" cy="3467100"/>
          </a:xfrm>
          <a:noFill/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4140200" y="5661025"/>
            <a:ext cx="45354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Streha je bila dvokapna in je segala do 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>
              <a:latin typeface="Times New Roman" panose="02020603050405020304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3"/>
            <a:ext cx="9525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avokotnik 1"/>
          <p:cNvSpPr>
            <a:spLocks noChangeArrowheads="1"/>
          </p:cNvSpPr>
          <p:nvPr/>
        </p:nvSpPr>
        <p:spPr bwMode="auto">
          <a:xfrm>
            <a:off x="258763" y="333375"/>
            <a:ext cx="8626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7938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l-SI" altLang="sl-SI" sz="2400">
                <a:latin typeface="Calibri" panose="020F0502020204030204" pitchFamily="34" charset="0"/>
              </a:rPr>
              <a:t>Mest niso poznali. Gradili so lesena naselja, ki so bila zavarovana z lesenim ali glinenim obzidjem.</a:t>
            </a:r>
          </a:p>
        </p:txBody>
      </p:sp>
      <p:pic>
        <p:nvPicPr>
          <p:cNvPr id="12291" name="Picture 2" descr="http://www.peshera.org/khrono/Fotos-09/foto-52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95438"/>
            <a:ext cx="82089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3200" dirty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</a:rPr>
              <a:t>Bili so poljedelci in živinorejci. Polja so pridobivali s požigalništvom.</a:t>
            </a:r>
            <a:r>
              <a:rPr lang="sl-SI" altLang="sl-SI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323850" y="1557338"/>
            <a:ext cx="8208963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800" dirty="0">
                <a:latin typeface="Calibri" panose="020F0502020204030204" pitchFamily="34" charset="0"/>
              </a:rPr>
              <a:t>Na zemljišču so najprej 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posekali nizki gozd</a:t>
            </a:r>
            <a:r>
              <a:rPr lang="sl-SI" sz="2800" dirty="0">
                <a:latin typeface="Calibri" panose="020F0502020204030204" pitchFamily="34" charset="0"/>
              </a:rPr>
              <a:t>, spomladi pa so prej posekani posušeni les zložili po zemljišču in ga 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zažgali</a:t>
            </a:r>
            <a:r>
              <a:rPr lang="sl-SI" sz="2800" dirty="0">
                <a:latin typeface="Calibri" panose="020F0502020204030204" pitchFamily="34" charset="0"/>
              </a:rPr>
              <a:t>. Zemljo so zrahljali z motikami, jo posejali in zadelali seme z brano. Rala pri tem načinu obdelovanja načeloma niso uporabljali zaradi korenin prej posekanih dreves, ki so ostale v zemlji. 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Drugo leto </a:t>
            </a:r>
            <a:r>
              <a:rPr lang="sl-SI" sz="2800" dirty="0">
                <a:latin typeface="Calibri" panose="020F0502020204030204" pitchFamily="34" charset="0"/>
              </a:rPr>
              <a:t>je bila obdelava temeljitejša, včasih so zemljo obdelali še 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tretje leto</a:t>
            </a:r>
            <a:r>
              <a:rPr lang="sl-SI" sz="2800" dirty="0">
                <a:latin typeface="Calibri" panose="020F0502020204030204" pitchFamily="34" charset="0"/>
              </a:rPr>
              <a:t>. Za tem so jo uporabljali kot 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pašnik</a:t>
            </a:r>
            <a:r>
              <a:rPr lang="sl-SI" sz="2800" dirty="0">
                <a:latin typeface="Calibri" panose="020F0502020204030204" pitchFamily="34" charset="0"/>
              </a:rPr>
              <a:t>, kasneje pa jo 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opustili za 15-30 let</a:t>
            </a:r>
            <a:r>
              <a:rPr lang="sl-SI" sz="2800" dirty="0">
                <a:latin typeface="Calibri" panose="020F0502020204030204" pitchFamily="34" charset="0"/>
              </a:rPr>
              <a:t>. Za vsa ta dela je bilo potrebno večje število ljudi.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1463"/>
            <a:ext cx="5872162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22336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Sejali so lan in žito, gojili so drobnico – koze, ovce, perutnino,..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gled">
  <a:themeElements>
    <a:clrScheme name="Pogl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ogl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gl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434</TotalTime>
  <Words>605</Words>
  <Application>Microsoft Office PowerPoint</Application>
  <PresentationFormat>Diaprojekcija na zaslonu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Verdana</vt:lpstr>
      <vt:lpstr>Wingdings</vt:lpstr>
      <vt:lpstr>Wingdings 2</vt:lpstr>
      <vt:lpstr>Pogled</vt:lpstr>
      <vt:lpstr>SLOVENCI SKOZI ČAS</vt:lpstr>
      <vt:lpstr>PRESELJEVANJE LJUDSTEV - SLOVANI</vt:lpstr>
      <vt:lpstr>PowerPointova predstavitev</vt:lpstr>
      <vt:lpstr>PowerPointova predstavitev</vt:lpstr>
      <vt:lpstr>Živeli v preprostih kočah – ZEMLJANKAH. </vt:lpstr>
      <vt:lpstr>PowerPointova predstavitev</vt:lpstr>
      <vt:lpstr>PowerPointova predstavitev</vt:lpstr>
      <vt:lpstr>Bili so poljedelci in živinorejci. Polja so pridobivali s požigalništvom. </vt:lpstr>
      <vt:lpstr>PowerPointova predstavitev</vt:lpstr>
      <vt:lpstr>PowerPointova predstavitev</vt:lpstr>
      <vt:lpstr>PowerPointova predstavitev</vt:lpstr>
      <vt:lpstr>V boj nad sovražnika so šli peš v velikih krdelih, z majhnimi ščiti in kopji v rokah.</vt:lpstr>
      <vt:lpstr> Slovani so častili naravo (polja, gozdove, zemljo, rože in kamne…) ter številne bogove.  Verovali so, da je bog stvaritelj bliska, zato so mu žrtvovali govedo in druge živali. </vt:lpstr>
      <vt:lpstr>Slovani so živeli v večjih DRUŽINAH, več družin je tvorilo ROD, več rodov pa PLEME.</vt:lpstr>
      <vt:lpstr> Zapis v zvezek: Naselitev Slovanov, Karantanija, sprejem krščanstva</vt:lpstr>
    </vt:vector>
  </TitlesOfParts>
  <Company>EONA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SLOVENCI SKOZI ČAS</dc:title>
  <dc:creator>Franci Pavlin</dc:creator>
  <cp:lastModifiedBy>Ucitelj</cp:lastModifiedBy>
  <cp:revision>23</cp:revision>
  <dcterms:created xsi:type="dcterms:W3CDTF">2011-03-14T19:10:07Z</dcterms:created>
  <dcterms:modified xsi:type="dcterms:W3CDTF">2022-03-15T05:29:35Z</dcterms:modified>
</cp:coreProperties>
</file>