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2" r:id="rId2"/>
    <p:sldId id="302" r:id="rId3"/>
    <p:sldId id="297" r:id="rId4"/>
    <p:sldId id="298" r:id="rId5"/>
    <p:sldId id="301" r:id="rId6"/>
    <p:sldId id="303" r:id="rId7"/>
    <p:sldId id="311" r:id="rId8"/>
    <p:sldId id="299" r:id="rId9"/>
    <p:sldId id="300" r:id="rId10"/>
    <p:sldId id="296" r:id="rId11"/>
    <p:sldId id="308" r:id="rId12"/>
    <p:sldId id="304" r:id="rId13"/>
    <p:sldId id="305" r:id="rId14"/>
    <p:sldId id="306" r:id="rId15"/>
    <p:sldId id="307" r:id="rId16"/>
    <p:sldId id="309" r:id="rId17"/>
    <p:sldId id="310" r:id="rId18"/>
    <p:sldId id="318" r:id="rId19"/>
    <p:sldId id="312" r:id="rId20"/>
    <p:sldId id="316" r:id="rId21"/>
    <p:sldId id="315" r:id="rId22"/>
    <p:sldId id="317" r:id="rId23"/>
    <p:sldId id="313" r:id="rId24"/>
    <p:sldId id="314" r:id="rId25"/>
    <p:sldId id="323" r:id="rId26"/>
    <p:sldId id="322" r:id="rId27"/>
    <p:sldId id="320" r:id="rId28"/>
    <p:sldId id="321" r:id="rId2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B9DA6A-5EAB-4C85-8919-44BB41E6504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CD63B-2D7D-4900-822F-768362D1CBE0}" type="slidenum">
              <a:rPr lang="sl-SI" altLang="sl-SI" smtClean="0"/>
              <a:pPr/>
              <a:t>1</a:t>
            </a:fld>
            <a:endParaRPr lang="sl-SI" altLang="sl-SI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9DA6A-5EAB-4C85-8919-44BB41E6504D}" type="slidenum">
              <a:rPr lang="sl-SI" smtClean="0"/>
              <a:pPr>
                <a:defRPr/>
              </a:pPr>
              <a:t>26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3183F-DDBB-4B3A-A5A5-63B8C397174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D3660-4A1B-4479-AC67-E88D77F4C96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50AB6-0005-465C-A8D7-E08C3BD0566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A35CB-74B9-4741-854F-ED4E48AF12D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B43FB-A9A5-4455-9E20-57A3C24AAB9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F4E3F-37A5-41FC-AD91-C04660CDEA9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8EDA0-0D0C-4DE9-84FB-623331C9978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458E5-2C07-4864-B874-E4B37421F99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C95C8-D2D7-460C-8E9B-82F5CACE4E8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4FB0-A7DB-4936-9345-80E0C72655C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0D4D3-FB60-4493-9D3D-8E021EA9AD0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163B16C-A5D2-4065-8CD4-9C397E6A3F8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bRNPxUZ3SI&amp;NR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animatedengines.com/watt.s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beaversmill.ieasysite.com/new_home_page_018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0" y="765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2400" b="1"/>
              <a:t>Vodno kolo in parni stroj</a:t>
            </a:r>
            <a:endParaRPr lang="sl-SI" altLang="sl-SI" sz="24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327400" y="5969000"/>
            <a:ext cx="206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altLang="sl-SI"/>
              <a:t>učbenik  str. 40-41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" y="723014"/>
            <a:ext cx="8569842" cy="5411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altLang="sl-SI" sz="2800" b="1" dirty="0">
                <a:latin typeface="Bookman Old Style" pitchFamily="18" charset="0"/>
              </a:rPr>
              <a:t>5. Vodno kolo:</a:t>
            </a:r>
          </a:p>
          <a:p>
            <a:pPr lvl="1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uporabnost: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mlini,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žage,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5459240" cy="4318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7" y="709863"/>
            <a:ext cx="7218947" cy="5438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altLang="sl-SI" sz="2800" b="1" dirty="0">
                <a:latin typeface="Bookman Old Style" pitchFamily="18" charset="0"/>
              </a:rPr>
              <a:t>5. Vodno kolo:</a:t>
            </a:r>
          </a:p>
          <a:p>
            <a:pPr lvl="1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uporabnost: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mlini,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žage,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velika kladiva in mehovi v kovačijah in fužinah,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0" y="3440349"/>
            <a:ext cx="4441371" cy="325638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01" y="3443394"/>
            <a:ext cx="4331368" cy="3253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33" y="0"/>
            <a:ext cx="4325257" cy="326571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239" cy="325615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29000"/>
            <a:ext cx="4346448" cy="326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altLang="sl-SI" sz="2800" b="1" dirty="0">
                <a:latin typeface="Bookman Old Style" pitchFamily="18" charset="0"/>
              </a:rPr>
              <a:t>5. Vodno kolo:</a:t>
            </a:r>
          </a:p>
          <a:p>
            <a:pPr lvl="1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uporabnost: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velika kladiva in mehovi v kovačijah in fužinah,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vodne črpalke,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8614"/>
            <a:ext cx="6254885" cy="4698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1" y="907330"/>
            <a:ext cx="7560297" cy="5043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altLang="sl-SI" sz="2800" b="1" dirty="0">
                <a:latin typeface="Bookman Old Style" pitchFamily="18" charset="0"/>
              </a:rPr>
              <a:t>5. Vodno kolo:</a:t>
            </a:r>
          </a:p>
          <a:p>
            <a:pPr lvl="1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uporabnost: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mlini,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žage,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velika kladiva in mehovi v kovačijah in fužinah,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vodne črpalke,</a:t>
            </a:r>
          </a:p>
          <a:p>
            <a:pPr lvl="1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</a:t>
            </a:r>
            <a:r>
              <a:rPr lang="sl-SI" altLang="sl-SI" sz="2800" b="1" dirty="0">
                <a:latin typeface="Bookman Old Style" pitchFamily="18" charset="0"/>
              </a:rPr>
              <a:t>prednosti</a:t>
            </a:r>
            <a:r>
              <a:rPr lang="sl-SI" altLang="sl-SI" sz="2800" b="1" dirty="0" smtClean="0">
                <a:latin typeface="Bookman Old Style" pitchFamily="18" charset="0"/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lažje in hitrejše opravljanje del,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razvoj prvih strojev,</a:t>
            </a:r>
          </a:p>
          <a:p>
            <a:pPr lvl="1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slabosti: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prisotna mora biti tekoča voda.</a:t>
            </a:r>
            <a:endParaRPr lang="sl-SI" altLang="sl-SI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64" y="541421"/>
            <a:ext cx="4446872" cy="5775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OŠ Šturje\ZGO\6. razred\malone_fig07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57325"/>
            <a:ext cx="8435975" cy="540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altLang="sl-SI" sz="2800" b="1" dirty="0">
                <a:latin typeface="Bookman Old Style" pitchFamily="18" charset="0"/>
              </a:rPr>
              <a:t>6. Parni stroj</a:t>
            </a:r>
            <a:r>
              <a:rPr lang="sl-SI" altLang="sl-SI" sz="2800" b="1" dirty="0" smtClean="0">
                <a:latin typeface="Bookman Old Style" pitchFamily="18" charset="0"/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izum parnega stroja pomeni pravo revolucijo,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1" y="221896"/>
            <a:ext cx="4129413" cy="4680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221896"/>
            <a:ext cx="3757500" cy="468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54" y="3213376"/>
            <a:ext cx="5305493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altLang="sl-SI" sz="2800" b="1" dirty="0">
                <a:latin typeface="Bookman Old Style" pitchFamily="18" charset="0"/>
              </a:rPr>
              <a:t>6. Parni stroj</a:t>
            </a:r>
            <a:r>
              <a:rPr lang="sl-SI" altLang="sl-SI" sz="2800" b="1" dirty="0" smtClean="0">
                <a:latin typeface="Bookman Old Style" pitchFamily="18" charset="0"/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uporabnost:</a:t>
            </a:r>
          </a:p>
          <a:p>
            <a:pPr lvl="4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vir pogonske sile za druge stroje,</a:t>
            </a:r>
            <a:endParaRPr lang="sl-SI" altLang="sl-SI" sz="2800" b="1" dirty="0">
              <a:latin typeface="Bookman Old Style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4400"/>
            <a:ext cx="5764817" cy="432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17" y="3084400"/>
            <a:ext cx="3097757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altLang="sl-SI" sz="2800" b="1" dirty="0">
                <a:latin typeface="Bookman Old Style" pitchFamily="18" charset="0"/>
              </a:rPr>
              <a:t>6. Parni stroj</a:t>
            </a:r>
            <a:r>
              <a:rPr lang="sl-SI" altLang="sl-SI" sz="2800" b="1" dirty="0" smtClean="0">
                <a:latin typeface="Bookman Old Style" pitchFamily="18" charset="0"/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uporabnost:</a:t>
            </a:r>
          </a:p>
          <a:p>
            <a:pPr lvl="4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vir pogonske sile za druge stroje,</a:t>
            </a:r>
            <a:endParaRPr lang="sl-SI" altLang="sl-SI" sz="2800" b="1" dirty="0">
              <a:latin typeface="Bookman Old Style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" y="1476529"/>
            <a:ext cx="7215612" cy="5395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4" y="541421"/>
            <a:ext cx="7700211" cy="5775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slika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77530"/>
            <a:ext cx="5184576" cy="3580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altLang="sl-SI" sz="2800" b="1" dirty="0">
                <a:latin typeface="Bookman Old Style" pitchFamily="18" charset="0"/>
              </a:rPr>
              <a:t>6. Parni stroj</a:t>
            </a:r>
            <a:r>
              <a:rPr lang="sl-SI" altLang="sl-SI" sz="2800" b="1" dirty="0" smtClean="0">
                <a:latin typeface="Bookman Old Style" pitchFamily="18" charset="0"/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uporabnost:</a:t>
            </a:r>
          </a:p>
          <a:p>
            <a:pPr lvl="4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vir pogonske sile za druge stroje v tovarnah,</a:t>
            </a:r>
          </a:p>
          <a:p>
            <a:pPr lvl="4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v prometu:</a:t>
            </a:r>
          </a:p>
          <a:p>
            <a:pPr lvl="5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parna lokomotiva,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27" y="3108543"/>
            <a:ext cx="4013233" cy="2880000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altLang="sl-SI" sz="2800" b="1" dirty="0">
                <a:latin typeface="Bookman Old Style" pitchFamily="18" charset="0"/>
              </a:rPr>
              <a:t>6. Parni stroj</a:t>
            </a:r>
            <a:r>
              <a:rPr lang="sl-SI" altLang="sl-SI" sz="2800" b="1" dirty="0" smtClean="0">
                <a:latin typeface="Bookman Old Style" pitchFamily="18" charset="0"/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uporabnost:</a:t>
            </a:r>
          </a:p>
          <a:p>
            <a:pPr lvl="4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vir pogonske sile za druge stroje v tovarnah,</a:t>
            </a:r>
          </a:p>
          <a:p>
            <a:pPr lvl="4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v prometu:</a:t>
            </a:r>
          </a:p>
          <a:p>
            <a:pPr lvl="5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parna lokomotiva,</a:t>
            </a:r>
          </a:p>
          <a:p>
            <a:pPr lvl="5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parniki,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06" y="3634143"/>
            <a:ext cx="5076497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altLang="sl-SI" sz="2800" b="1" dirty="0">
                <a:latin typeface="Bookman Old Style" pitchFamily="18" charset="0"/>
              </a:rPr>
              <a:t>6. Parni stroj</a:t>
            </a:r>
            <a:r>
              <a:rPr lang="sl-SI" altLang="sl-SI" sz="2800" b="1" dirty="0" smtClean="0">
                <a:latin typeface="Bookman Old Style" pitchFamily="18" charset="0"/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uporabnost:</a:t>
            </a:r>
          </a:p>
          <a:p>
            <a:pPr lvl="4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vir pogonske sile za druge stroje v tovarnah,</a:t>
            </a:r>
          </a:p>
          <a:p>
            <a:pPr lvl="4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v prometu:</a:t>
            </a:r>
          </a:p>
          <a:p>
            <a:pPr lvl="5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parna lokomotiva,</a:t>
            </a:r>
          </a:p>
          <a:p>
            <a:pPr lvl="5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parniki,</a:t>
            </a:r>
          </a:p>
          <a:p>
            <a:pPr lvl="5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avtomobili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" y="3958683"/>
            <a:ext cx="4103649" cy="289931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13951"/>
            <a:ext cx="4181302" cy="2892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altLang="sl-SI" sz="2800" b="1" dirty="0">
                <a:latin typeface="Bookman Old Style" pitchFamily="18" charset="0"/>
              </a:rPr>
              <a:t>6. Parni stroj</a:t>
            </a:r>
            <a:r>
              <a:rPr lang="sl-SI" altLang="sl-SI" sz="2800" b="1" dirty="0" smtClean="0">
                <a:latin typeface="Bookman Old Style" pitchFamily="18" charset="0"/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prednosti:</a:t>
            </a:r>
          </a:p>
          <a:p>
            <a:pPr lvl="4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hitrejše in lažje opravljanje del,</a:t>
            </a:r>
          </a:p>
          <a:p>
            <a:pPr lvl="4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ni potrebna tekoča voda,</a:t>
            </a:r>
            <a:endParaRPr lang="sl-SI" altLang="sl-SI" sz="2800" b="1" dirty="0">
              <a:latin typeface="Bookman Old Style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slabosti</a:t>
            </a:r>
            <a:r>
              <a:rPr lang="sl-SI" altLang="sl-SI" sz="2800" b="1" dirty="0" smtClean="0">
                <a:latin typeface="Bookman Old Style" pitchFamily="18" charset="0"/>
              </a:rPr>
              <a:t>:</a:t>
            </a:r>
          </a:p>
          <a:p>
            <a:pPr lvl="4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onesnaženje.</a:t>
            </a:r>
            <a:endParaRPr lang="sl-SI" altLang="sl-SI" sz="2800" b="1" dirty="0">
              <a:latin typeface="Bookman Old Style" pitchFamily="18" charset="0"/>
            </a:endParaRPr>
          </a:p>
        </p:txBody>
      </p:sp>
      <p:pic>
        <p:nvPicPr>
          <p:cNvPr id="44034" name="Picture 2" descr="http://www.blackcountrygenealogyandfamilyhistory.co.uk/mediac/450_0/media/Postcard$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18000"/>
            <a:ext cx="5115787" cy="324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44036" name="Picture 4" descr="http://ayay.co.uk/backgrounds/art/belgian/in-the-black-count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1634" y="3618000"/>
            <a:ext cx="3792366" cy="324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altLang="sl-SI" sz="2800" b="1" dirty="0">
                <a:latin typeface="Bookman Old Style" pitchFamily="18" charset="0"/>
              </a:rPr>
              <a:t>6. Parni stroj</a:t>
            </a:r>
            <a:r>
              <a:rPr lang="sl-SI" altLang="sl-SI" sz="2800" b="1" dirty="0" smtClean="0">
                <a:latin typeface="Bookman Old Style" pitchFamily="18" charset="0"/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izum parnega stroja pomeni pravo revolucijo,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uporabnost:</a:t>
            </a:r>
          </a:p>
          <a:p>
            <a:pPr lvl="4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vir pogonske sile za druge stroje v tovarnah,</a:t>
            </a:r>
          </a:p>
          <a:p>
            <a:pPr lvl="4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v prometu (parna lokomotiva, parniki, avtomobili),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prednosti:</a:t>
            </a:r>
          </a:p>
          <a:p>
            <a:pPr lvl="4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hitrejše in lažje opravljanje del,</a:t>
            </a:r>
          </a:p>
          <a:p>
            <a:pPr lvl="4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ni potrebna tekoča voda,</a:t>
            </a:r>
            <a:endParaRPr lang="sl-SI" altLang="sl-SI" sz="2800" b="1" dirty="0">
              <a:latin typeface="Bookman Old Style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slabosti</a:t>
            </a:r>
            <a:r>
              <a:rPr lang="sl-SI" altLang="sl-SI" sz="2800" b="1" dirty="0" smtClean="0">
                <a:latin typeface="Bookman Old Style" pitchFamily="18" charset="0"/>
              </a:rPr>
              <a:t>:</a:t>
            </a:r>
          </a:p>
          <a:p>
            <a:pPr lvl="4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onesnaženje.</a:t>
            </a:r>
            <a:endParaRPr lang="sl-SI" altLang="sl-SI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sl-SI" altLang="sl-SI" sz="2800" b="1" dirty="0">
                <a:latin typeface="Bookman Old Style" pitchFamily="18" charset="0"/>
              </a:rPr>
              <a:t>7. Posledice izuma </a:t>
            </a:r>
            <a:r>
              <a:rPr lang="sl-SI" altLang="sl-SI" sz="2800" b="1" dirty="0" smtClean="0">
                <a:latin typeface="Bookman Old Style" pitchFamily="18" charset="0"/>
              </a:rPr>
              <a:t>parnega stroja :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premogovništvo postane zelo pomembno,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industrija se lahko razvije v krajih brez vodne sile,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4091709" cy="362065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733800" cy="362373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1088"/>
            <a:ext cx="5137904" cy="224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244907707_2de130d1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48006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3" descr="nori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975" y="3071813"/>
            <a:ext cx="5280025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sl-SI" altLang="sl-SI" sz="2800" b="1" dirty="0">
                <a:latin typeface="Bookman Old Style" pitchFamily="18" charset="0"/>
              </a:rPr>
              <a:t>1. Prva pogonska sila v zgodovini človeštva je bil  človek.</a:t>
            </a:r>
          </a:p>
          <a:p>
            <a:pPr>
              <a:lnSpc>
                <a:spcPct val="150000"/>
              </a:lnSpc>
            </a:pPr>
            <a:r>
              <a:rPr lang="sl-SI" altLang="sl-SI" sz="2800" b="1" dirty="0">
                <a:latin typeface="Bookman Old Style" pitchFamily="18" charset="0"/>
              </a:rPr>
              <a:t>2. Naslednja stopnja razvoja je bila uporaba živali.</a:t>
            </a:r>
          </a:p>
          <a:p>
            <a:pPr>
              <a:lnSpc>
                <a:spcPct val="150000"/>
              </a:lnSpc>
            </a:pPr>
            <a:r>
              <a:rPr lang="sl-SI" altLang="sl-SI" sz="2800" b="1" dirty="0">
                <a:latin typeface="Bookman Old Style" pitchFamily="18" charset="0"/>
              </a:rPr>
              <a:t>3. Že v starem veku so pričeli uporabljati za pogonsko silo vodo.</a:t>
            </a:r>
          </a:p>
          <a:p>
            <a:pPr>
              <a:lnSpc>
                <a:spcPct val="150000"/>
              </a:lnSpc>
            </a:pPr>
            <a:r>
              <a:rPr lang="sl-SI" altLang="sl-SI" sz="2800" b="1" dirty="0">
                <a:latin typeface="Bookman Old Style" pitchFamily="18" charset="0"/>
              </a:rPr>
              <a:t>4. Vodno silo so izrabljali s pomočjo vodnega kolesa.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3213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l-SI" alt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5602224" cy="3621024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21640"/>
            <a:ext cx="4114800" cy="36004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07"/>
            <a:ext cx="4034118" cy="36253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18" y="47906"/>
            <a:ext cx="4195482" cy="362532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83" y="3231715"/>
            <a:ext cx="3651337" cy="3626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ater_m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57325"/>
            <a:ext cx="7200900" cy="540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altLang="sl-SI" sz="2800" b="1" dirty="0">
                <a:latin typeface="Bookman Old Style" pitchFamily="18" charset="0"/>
              </a:rPr>
              <a:t>5. Vodno kolo:</a:t>
            </a:r>
          </a:p>
          <a:p>
            <a:pPr lvl="1">
              <a:buFont typeface="Arial" pitchFamily="34" charset="0"/>
              <a:buChar char="•"/>
            </a:pPr>
            <a:r>
              <a:rPr lang="sl-SI" altLang="sl-SI" sz="2800" b="1" dirty="0" smtClean="0">
                <a:latin typeface="Bookman Old Style" pitchFamily="18" charset="0"/>
              </a:rPr>
              <a:t> uporabnost:</a:t>
            </a:r>
          </a:p>
          <a:p>
            <a:pPr lvl="2">
              <a:buFont typeface="Arial" pitchFamily="34" charset="0"/>
              <a:buChar char="•"/>
            </a:pPr>
            <a:r>
              <a:rPr lang="sl-SI" altLang="sl-SI" sz="2800" b="1" dirty="0">
                <a:latin typeface="Bookman Old Style" pitchFamily="18" charset="0"/>
              </a:rPr>
              <a:t> </a:t>
            </a:r>
            <a:r>
              <a:rPr lang="sl-SI" altLang="sl-SI" sz="2800" b="1" dirty="0" smtClean="0">
                <a:latin typeface="Bookman Old Style" pitchFamily="18" charset="0"/>
              </a:rPr>
              <a:t>mlini,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TSI_10_harpers_mill_works_050224_bennet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2662"/>
          <a:stretch>
            <a:fillRect/>
          </a:stretch>
        </p:blipFill>
        <p:spPr bwMode="auto">
          <a:xfrm>
            <a:off x="450850" y="728663"/>
            <a:ext cx="8242300" cy="540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422</Words>
  <Application>Microsoft Office PowerPoint</Application>
  <PresentationFormat>Diaprojekcija na zaslonu (4:3)</PresentationFormat>
  <Paragraphs>80</Paragraphs>
  <Slides>28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1" baseType="lpstr">
      <vt:lpstr>Arial</vt:lpstr>
      <vt:lpstr>Bookman Old Style</vt:lpstr>
      <vt:lpstr>Privzeti načrt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Simon Gerbec</dc:creator>
  <cp:lastModifiedBy>Uporabnik sistema Windows</cp:lastModifiedBy>
  <cp:revision>142</cp:revision>
  <dcterms:created xsi:type="dcterms:W3CDTF">2010-11-05T14:38:11Z</dcterms:created>
  <dcterms:modified xsi:type="dcterms:W3CDTF">2020-03-19T10:42:30Z</dcterms:modified>
</cp:coreProperties>
</file>