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9" r:id="rId2"/>
    <p:sldId id="290" r:id="rId3"/>
    <p:sldId id="292" r:id="rId4"/>
    <p:sldId id="291" r:id="rId5"/>
    <p:sldId id="267" r:id="rId6"/>
    <p:sldId id="266" r:id="rId7"/>
    <p:sldId id="288" r:id="rId8"/>
    <p:sldId id="261" r:id="rId9"/>
    <p:sldId id="281" r:id="rId10"/>
    <p:sldId id="260" r:id="rId11"/>
    <p:sldId id="276" r:id="rId12"/>
    <p:sldId id="263" r:id="rId13"/>
    <p:sldId id="273" r:id="rId14"/>
    <p:sldId id="287" r:id="rId15"/>
    <p:sldId id="264" r:id="rId16"/>
    <p:sldId id="256" r:id="rId17"/>
    <p:sldId id="257" r:id="rId18"/>
    <p:sldId id="262" r:id="rId19"/>
    <p:sldId id="268" r:id="rId20"/>
    <p:sldId id="258" r:id="rId21"/>
    <p:sldId id="274" r:id="rId22"/>
    <p:sldId id="259" r:id="rId23"/>
    <p:sldId id="284" r:id="rId24"/>
    <p:sldId id="286" r:id="rId25"/>
  </p:sldIdLst>
  <p:sldSz cx="9144000" cy="6858000" type="screen4x3"/>
  <p:notesSz cx="6669088" cy="97536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76061A54-04F6-468B-8C0A-32FB4FDE6B1B}" type="datetimeFigureOut">
              <a:rPr lang="sl-SI" smtClean="0"/>
              <a:t>18. 09. 2021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1309A765-7311-4239-812F-FE41B0CC4E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178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87680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44026172-73A5-418D-86E4-1403AF094125}" type="datetimeFigureOut">
              <a:rPr lang="sl-SI" smtClean="0"/>
              <a:t>18. 09. 2021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2" y="9264228"/>
            <a:ext cx="2889938" cy="487680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017B489F-9682-4E3A-B66E-1A7D14618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6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27CF-4F58-4A82-86E6-C0496963AD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18. 09. 2021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23ZK0bOO8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zaweb.com/sl/Search/global?search=afrika&amp;lexikontypeid=VIDE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pjARTSSqtI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dkrito.svet24.si/clanek/zanimivosti/tukaj-nastaja-nov-ocean-8037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SsLtFhn3f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 smtClean="0"/>
          </a:p>
        </p:txBody>
      </p:sp>
      <p:sp>
        <p:nvSpPr>
          <p:cNvPr id="4099" name="Ograda vsebine 2"/>
          <p:cNvSpPr>
            <a:spLocks noGrp="1"/>
          </p:cNvSpPr>
          <p:nvPr>
            <p:ph sz="half" idx="1"/>
          </p:nvPr>
        </p:nvSpPr>
        <p:spPr>
          <a:xfrm>
            <a:off x="539750" y="4437063"/>
            <a:ext cx="4038600" cy="201612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sl-SI" altLang="sl-SI" dirty="0" smtClean="0"/>
          </a:p>
          <a:p>
            <a:pPr>
              <a:defRPr/>
            </a:pPr>
            <a:r>
              <a:rPr lang="sl-SI" altLang="sl-SI" sz="2000" dirty="0" smtClean="0">
                <a:latin typeface="+mj-lt"/>
              </a:rPr>
              <a:t>2. največja celina</a:t>
            </a:r>
          </a:p>
          <a:p>
            <a:pPr>
              <a:defRPr/>
            </a:pPr>
            <a:r>
              <a:rPr lang="sl-SI" altLang="sl-SI" sz="2000" dirty="0" smtClean="0">
                <a:latin typeface="+mj-lt"/>
              </a:rPr>
              <a:t>3x večja od Evrope</a:t>
            </a:r>
          </a:p>
          <a:p>
            <a:pPr>
              <a:defRPr/>
            </a:pPr>
            <a:r>
              <a:rPr lang="sl-SI" altLang="sl-SI" sz="2000" dirty="0">
                <a:latin typeface="+mj-lt"/>
              </a:rPr>
              <a:t>p</a:t>
            </a:r>
            <a:r>
              <a:rPr lang="sl-SI" altLang="sl-SI" sz="2000" dirty="0" smtClean="0">
                <a:latin typeface="+mj-lt"/>
              </a:rPr>
              <a:t>ovršina 30 mio km²</a:t>
            </a:r>
          </a:p>
          <a:p>
            <a:pPr>
              <a:defRPr/>
            </a:pPr>
            <a:r>
              <a:rPr lang="sl-SI" altLang="sl-SI" sz="2000" dirty="0">
                <a:latin typeface="+mj-lt"/>
              </a:rPr>
              <a:t>t</a:t>
            </a:r>
            <a:r>
              <a:rPr lang="sl-SI" altLang="sl-SI" sz="2000" dirty="0" smtClean="0">
                <a:latin typeface="+mj-lt"/>
              </a:rPr>
              <a:t>ropska celina</a:t>
            </a:r>
          </a:p>
          <a:p>
            <a:pPr>
              <a:defRPr/>
            </a:pPr>
            <a:endParaRPr lang="sl-SI" altLang="sl-SI" sz="2400" dirty="0" smtClean="0"/>
          </a:p>
          <a:p>
            <a:pPr>
              <a:defRPr/>
            </a:pPr>
            <a:endParaRPr lang="sl-SI" altLang="sl-SI" dirty="0" smtClean="0"/>
          </a:p>
        </p:txBody>
      </p:sp>
      <p:sp>
        <p:nvSpPr>
          <p:cNvPr id="4100" name="Ograda vsebine 5"/>
          <p:cNvSpPr>
            <a:spLocks noGrp="1"/>
          </p:cNvSpPr>
          <p:nvPr>
            <p:ph sz="half" idx="2"/>
          </p:nvPr>
        </p:nvSpPr>
        <p:spPr>
          <a:xfrm>
            <a:off x="5105400" y="4941888"/>
            <a:ext cx="3427413" cy="14684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l-SI" altLang="sl-SI" sz="2000" dirty="0" smtClean="0">
                <a:latin typeface="+mj-lt"/>
              </a:rPr>
              <a:t>črna Afrika</a:t>
            </a:r>
          </a:p>
          <a:p>
            <a:pPr>
              <a:defRPr/>
            </a:pPr>
            <a:r>
              <a:rPr lang="sl-SI" altLang="sl-SI" sz="2000" dirty="0">
                <a:latin typeface="+mj-lt"/>
              </a:rPr>
              <a:t>p</a:t>
            </a:r>
            <a:r>
              <a:rPr lang="sl-SI" altLang="sl-SI" sz="2000" dirty="0" smtClean="0">
                <a:latin typeface="+mj-lt"/>
              </a:rPr>
              <a:t>rebivalstvo: 1,2 milijarde</a:t>
            </a:r>
          </a:p>
          <a:p>
            <a:pPr>
              <a:defRPr/>
            </a:pPr>
            <a:r>
              <a:rPr lang="sl-SI" altLang="sl-SI" sz="2000" dirty="0">
                <a:latin typeface="+mj-lt"/>
              </a:rPr>
              <a:t>g</a:t>
            </a:r>
            <a:r>
              <a:rPr lang="sl-SI" altLang="sl-SI" sz="2000" dirty="0" smtClean="0">
                <a:latin typeface="+mj-lt"/>
              </a:rPr>
              <a:t>ostota: 40 preb./km²</a:t>
            </a:r>
          </a:p>
          <a:p>
            <a:pPr>
              <a:defRPr/>
            </a:pPr>
            <a:r>
              <a:rPr lang="sl-SI" altLang="sl-SI" sz="2000" dirty="0">
                <a:latin typeface="+mj-lt"/>
              </a:rPr>
              <a:t>š</a:t>
            </a:r>
            <a:r>
              <a:rPr lang="sl-SI" altLang="sl-SI" sz="2000" dirty="0" smtClean="0">
                <a:latin typeface="+mj-lt"/>
              </a:rPr>
              <a:t>tevilo držav: 54</a:t>
            </a:r>
          </a:p>
          <a:p>
            <a:pPr>
              <a:defRPr/>
            </a:pPr>
            <a:endParaRPr lang="sl-SI" altLang="sl-SI" dirty="0" smtClean="0"/>
          </a:p>
        </p:txBody>
      </p:sp>
      <p:pic>
        <p:nvPicPr>
          <p:cNvPr id="5125" name="Slika 3" descr="Napovedna-karta-Afri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350"/>
            <a:ext cx="6048375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4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Kroženje-zraka-med-ekvatorjem-in-povratnik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950" y="188639"/>
            <a:ext cx="8210498" cy="5259971"/>
          </a:xfrm>
        </p:spPr>
      </p:pic>
      <p:sp>
        <p:nvSpPr>
          <p:cNvPr id="5" name="PoljeZBesedilom 4"/>
          <p:cNvSpPr txBox="1"/>
          <p:nvPr/>
        </p:nvSpPr>
        <p:spPr>
          <a:xfrm>
            <a:off x="395536" y="623731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 </a:t>
            </a:r>
            <a:endParaRPr lang="sl-SI" sz="20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39552" y="547658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Kroženje zraka med ekvatorjem in povratnikoma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Ob ekvatorju je podnebje vroče, vlažno</a:t>
            </a:r>
            <a:r>
              <a:rPr lang="sl-SI" sz="2400" dirty="0"/>
              <a:t> </a:t>
            </a:r>
            <a:r>
              <a:rPr lang="sl-SI" sz="2400" b="1" dirty="0"/>
              <a:t>→</a:t>
            </a:r>
            <a:r>
              <a:rPr lang="sl-SI" sz="2400" dirty="0" smtClean="0"/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ekvatorialno podnebje</a:t>
            </a:r>
            <a:r>
              <a:rPr lang="sl-SI" sz="2400" dirty="0" smtClean="0"/>
              <a:t>. </a:t>
            </a:r>
          </a:p>
          <a:p>
            <a:r>
              <a:rPr lang="sl-SI" sz="2400" dirty="0" smtClean="0"/>
              <a:t>Zrak se </a:t>
            </a:r>
            <a:r>
              <a:rPr lang="sl-SI" sz="2400" dirty="0" err="1" smtClean="0"/>
              <a:t>razteka</a:t>
            </a:r>
            <a:r>
              <a:rPr lang="sl-SI" sz="2400" dirty="0" smtClean="0"/>
              <a:t> proti povratnikoma, kjer se spušča proti tlom. Pri tem se segreva in osušuje. </a:t>
            </a:r>
          </a:p>
          <a:p>
            <a:r>
              <a:rPr lang="sl-SI" sz="2400" b="1" dirty="0" smtClean="0"/>
              <a:t>Ob povratnikih je podnebje suho →</a:t>
            </a:r>
            <a:r>
              <a:rPr lang="sl-SI" sz="2400" dirty="0" smtClean="0"/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puščavsko, polpuščavsko podnebje</a:t>
            </a:r>
            <a:r>
              <a:rPr lang="sl-SI" sz="2400" dirty="0" smtClean="0"/>
              <a:t>. </a:t>
            </a:r>
          </a:p>
          <a:p>
            <a:r>
              <a:rPr lang="sl-SI" sz="2400" dirty="0" smtClean="0"/>
              <a:t>Vroči in suhi vetrovi iz puščavskega pasu pihajo nazaj proti ekvatorju </a:t>
            </a:r>
            <a:r>
              <a:rPr lang="sl-SI" sz="2400" dirty="0" smtClean="0"/>
              <a:t>so </a:t>
            </a:r>
            <a:r>
              <a:rPr lang="sl-SI" sz="2400" b="1" dirty="0" smtClean="0">
                <a:solidFill>
                  <a:srgbClr val="FF0000"/>
                </a:solidFill>
              </a:rPr>
              <a:t>pasati</a:t>
            </a:r>
            <a:r>
              <a:rPr lang="sl-SI" sz="2400" b="1" dirty="0" smtClean="0"/>
              <a:t>.</a:t>
            </a:r>
          </a:p>
          <a:p>
            <a:r>
              <a:rPr lang="sl-SI" sz="2400" dirty="0"/>
              <a:t>Čez leto se Sonce navidezno premika od ekvatorja proti povratnikoma in nazaj, z njim se seli tudi zenitno deževje. </a:t>
            </a:r>
          </a:p>
          <a:p>
            <a:r>
              <a:rPr lang="sl-SI" sz="2400" dirty="0"/>
              <a:t>V krajih med ekvatorjem in povratnikoma je sonce dvakrat v zenitu, zato </a:t>
            </a:r>
            <a:r>
              <a:rPr lang="sl-SI" sz="2400" b="1" dirty="0"/>
              <a:t>dve deževni in dve sušni dobi</a:t>
            </a:r>
            <a:r>
              <a:rPr lang="sl-SI" sz="2400" dirty="0"/>
              <a:t> - </a:t>
            </a:r>
            <a:r>
              <a:rPr lang="sl-SI" sz="2400" dirty="0">
                <a:solidFill>
                  <a:srgbClr val="FF0000"/>
                </a:solidFill>
              </a:rPr>
              <a:t>savansko podnebje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701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Padavine-in-temperature-v-Afr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27332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sl-SI" dirty="0" smtClean="0"/>
              <a:t>NAVODILA:</a:t>
            </a:r>
          </a:p>
          <a:p>
            <a:r>
              <a:rPr lang="sl-SI" dirty="0" smtClean="0"/>
              <a:t>Oglejte si  </a:t>
            </a:r>
            <a:r>
              <a:rPr lang="sl-SI" dirty="0" err="1" smtClean="0"/>
              <a:t>klimograme</a:t>
            </a:r>
            <a:r>
              <a:rPr lang="sl-SI" dirty="0" smtClean="0"/>
              <a:t> na strani 15 v učbeniku.</a:t>
            </a:r>
          </a:p>
          <a:p>
            <a:pPr eaLnBrk="1" hangingPunct="1"/>
            <a:r>
              <a:rPr lang="sl-SI" dirty="0" smtClean="0"/>
              <a:t>Za vsak tip podnebja razložite, kakšna je količina padavin, temperature.</a:t>
            </a:r>
          </a:p>
          <a:p>
            <a:pPr eaLnBrk="1" hangingPunct="1"/>
            <a:r>
              <a:rPr lang="sl-SI" dirty="0" smtClean="0"/>
              <a:t>Kje je takšno podnebje?</a:t>
            </a:r>
          </a:p>
          <a:p>
            <a:pPr eaLnBrk="1" hangingPunct="1"/>
            <a:r>
              <a:rPr lang="sl-SI" dirty="0" smtClean="0"/>
              <a:t>Kakšno je rastlinstvo? Opiši rastlinstvo (str.18-19).</a:t>
            </a:r>
          </a:p>
          <a:p>
            <a:pPr eaLnBrk="1" hangingPunct="1"/>
            <a:r>
              <a:rPr lang="sl-SI" dirty="0" smtClean="0"/>
              <a:t>Ustrezno pobarvaj nemo karto.</a:t>
            </a:r>
          </a:p>
          <a:p>
            <a:pPr eaLnBrk="1" hangingPunct="1"/>
            <a:r>
              <a:rPr lang="sl-SI" dirty="0" smtClean="0"/>
              <a:t>Poročanje.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1600" y="116632"/>
            <a:ext cx="6554679" cy="84638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0" u="none" strike="noStrike" cap="none" normalizeH="0" baseline="0" dirty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  <a:t>1:08</a:t>
            </a:r>
            <a:r>
              <a:rPr kumimoji="0" lang="sl-SI" altLang="sl-SI" sz="900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YouTube Noto"/>
              </a:rPr>
              <a:t> / 17:31</a:t>
            </a:r>
            <a:endParaRPr kumimoji="0" lang="sl-SI" altLang="sl-SI" sz="800" b="0" i="0" u="none" strike="noStrike" cap="none" normalizeH="0" baseline="0" dirty="0" smtClean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ar(--ytd-video-primary-info-renderer-title-font-family, inherit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(--ytd-video-primary-info-renderer-title-font-family, inherit)"/>
              </a:rPr>
              <a:t>Posledice globalnega segrevanja in podnebnih sprememb s poudarkom na Zambiji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227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Afrika-v-svoji-raznolikosti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013626" cy="5807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>
                <a:solidFill>
                  <a:srgbClr val="FF0000"/>
                </a:solidFill>
              </a:rPr>
              <a:t>I. EKVATORIALNO PODNEBJE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sz="2700" b="1" i="1" dirty="0" smtClean="0">
                <a:solidFill>
                  <a:srgbClr val="00B050"/>
                </a:solidFill>
              </a:rPr>
              <a:t>(</a:t>
            </a:r>
            <a:r>
              <a:rPr lang="sl-SI" sz="2700" b="1" i="1" dirty="0" err="1" smtClean="0">
                <a:solidFill>
                  <a:srgbClr val="00B050"/>
                </a:solidFill>
              </a:rPr>
              <a:t>iRokus</a:t>
            </a:r>
            <a:r>
              <a:rPr lang="sl-SI" sz="2700" b="1" i="1" dirty="0" smtClean="0">
                <a:solidFill>
                  <a:srgbClr val="00B050"/>
                </a:solidFill>
              </a:rPr>
              <a:t>: tropski deževni gozd)</a:t>
            </a:r>
            <a:r>
              <a:rPr lang="sl-SI" sz="2700" i="1" dirty="0" smtClean="0">
                <a:solidFill>
                  <a:srgbClr val="00B050"/>
                </a:solidFill>
              </a:rPr>
              <a:t/>
            </a:r>
            <a:br>
              <a:rPr lang="sl-SI" sz="2700" i="1" dirty="0" smtClean="0">
                <a:solidFill>
                  <a:srgbClr val="00B050"/>
                </a:solidFill>
              </a:rPr>
            </a:br>
            <a:r>
              <a:rPr lang="sl-SI" b="1" dirty="0" smtClean="0"/>
              <a:t> </a:t>
            </a:r>
            <a:r>
              <a:rPr lang="sl-SI" sz="4000" dirty="0" smtClean="0"/>
              <a:t/>
            </a:r>
            <a:br>
              <a:rPr lang="sl-SI" sz="4000" dirty="0" smtClean="0"/>
            </a:b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18457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sz="2200" dirty="0" smtClean="0"/>
              <a:t>Značilnosti: </a:t>
            </a:r>
          </a:p>
          <a:p>
            <a:pPr lvl="1"/>
            <a:r>
              <a:rPr lang="sl-SI" sz="2000" b="1" dirty="0" smtClean="0"/>
              <a:t>ob Gvinejskem zalivu in </a:t>
            </a:r>
            <a:r>
              <a:rPr lang="sl-SI" sz="2000" b="1" dirty="0" err="1" smtClean="0"/>
              <a:t>Kongovi</a:t>
            </a:r>
            <a:r>
              <a:rPr lang="sl-SI" sz="2000" b="1" dirty="0" smtClean="0"/>
              <a:t> kotlini</a:t>
            </a:r>
          </a:p>
          <a:p>
            <a:pPr lvl="1"/>
            <a:r>
              <a:rPr lang="sl-SI" sz="2200" b="1" dirty="0" smtClean="0">
                <a:solidFill>
                  <a:srgbClr val="FF0000"/>
                </a:solidFill>
              </a:rPr>
              <a:t>visoke temperature</a:t>
            </a:r>
            <a:endParaRPr lang="sl-SI" sz="2200" dirty="0" smtClean="0">
              <a:solidFill>
                <a:srgbClr val="FF0000"/>
              </a:solidFill>
            </a:endParaRPr>
          </a:p>
          <a:p>
            <a:pPr lvl="1"/>
            <a:r>
              <a:rPr lang="sl-SI" sz="2200" b="1" dirty="0" smtClean="0">
                <a:solidFill>
                  <a:srgbClr val="FF0000"/>
                </a:solidFill>
              </a:rPr>
              <a:t>vsakodnevne padavine</a:t>
            </a:r>
            <a:r>
              <a:rPr lang="sl-SI" sz="2200" dirty="0" smtClean="0">
                <a:solidFill>
                  <a:srgbClr val="FF0000"/>
                </a:solidFill>
              </a:rPr>
              <a:t> </a:t>
            </a:r>
            <a:r>
              <a:rPr lang="sl-SI" sz="2200" dirty="0" smtClean="0"/>
              <a:t>(nad 2000 mm)</a:t>
            </a:r>
          </a:p>
          <a:p>
            <a:pPr lvl="1"/>
            <a:r>
              <a:rPr lang="sl-SI" sz="2200" b="1" dirty="0" smtClean="0">
                <a:solidFill>
                  <a:srgbClr val="FF0000"/>
                </a:solidFill>
              </a:rPr>
              <a:t>pasati </a:t>
            </a:r>
            <a:r>
              <a:rPr lang="sl-SI" sz="2200" dirty="0" smtClean="0"/>
              <a:t>(suhi vetrovi od povratnika proti ekvatorju)</a:t>
            </a:r>
          </a:p>
          <a:p>
            <a:pPr lvl="1"/>
            <a:r>
              <a:rPr lang="sl-SI" sz="2200" b="1" dirty="0" smtClean="0">
                <a:solidFill>
                  <a:srgbClr val="FF0000"/>
                </a:solidFill>
              </a:rPr>
              <a:t>letnih časov ni</a:t>
            </a:r>
          </a:p>
          <a:p>
            <a:pPr lvl="1"/>
            <a:r>
              <a:rPr lang="sl-SI" sz="2200" b="1" dirty="0" smtClean="0">
                <a:solidFill>
                  <a:srgbClr val="FF0000"/>
                </a:solidFill>
              </a:rPr>
              <a:t>redka poselitev.</a:t>
            </a:r>
          </a:p>
          <a:p>
            <a:pPr>
              <a:buNone/>
            </a:pPr>
            <a:r>
              <a:rPr lang="sl-SI" sz="2200" dirty="0" smtClean="0">
                <a:solidFill>
                  <a:srgbClr val="FF0000"/>
                </a:solidFill>
              </a:rPr>
              <a:t> </a:t>
            </a:r>
          </a:p>
          <a:p>
            <a:pPr lvl="0">
              <a:buNone/>
            </a:pPr>
            <a:r>
              <a:rPr lang="sl-SI" sz="2200" dirty="0" smtClean="0"/>
              <a:t>Rastje: </a:t>
            </a:r>
          </a:p>
          <a:p>
            <a:pPr lvl="1"/>
            <a:r>
              <a:rPr lang="sl-SI" sz="2200" b="1" dirty="0" smtClean="0">
                <a:solidFill>
                  <a:srgbClr val="FF0000"/>
                </a:solidFill>
              </a:rPr>
              <a:t>tropski deževni gozd</a:t>
            </a:r>
            <a:r>
              <a:rPr lang="sl-SI" sz="2200" dirty="0" smtClean="0">
                <a:solidFill>
                  <a:srgbClr val="FF0000"/>
                </a:solidFill>
              </a:rPr>
              <a:t> </a:t>
            </a:r>
            <a:r>
              <a:rPr lang="sl-SI" sz="2200" dirty="0" smtClean="0"/>
              <a:t>(bujno rastlinstvo, številne drevesne vrste, ovijalke, grmičevje) → </a:t>
            </a:r>
            <a:r>
              <a:rPr lang="sl-SI" sz="2200" b="1" dirty="0" smtClean="0"/>
              <a:t>zaradi sekanja so gozd in živali</a:t>
            </a:r>
            <a:r>
              <a:rPr lang="sl-SI" sz="2200" dirty="0" smtClean="0"/>
              <a:t> </a:t>
            </a:r>
            <a:r>
              <a:rPr lang="sl-SI" sz="2200" b="1" dirty="0" smtClean="0"/>
              <a:t>ogrožene</a:t>
            </a:r>
            <a:r>
              <a:rPr lang="sl-SI" sz="2200" dirty="0" smtClean="0"/>
              <a:t>,</a:t>
            </a:r>
          </a:p>
          <a:p>
            <a:pPr lvl="1"/>
            <a:r>
              <a:rPr lang="sl-SI" sz="2200" b="1" dirty="0" smtClean="0">
                <a:solidFill>
                  <a:srgbClr val="FF0000"/>
                </a:solidFill>
              </a:rPr>
              <a:t>džungla</a:t>
            </a:r>
            <a:r>
              <a:rPr lang="sl-SI" sz="2200" dirty="0" smtClean="0">
                <a:solidFill>
                  <a:srgbClr val="FF0000"/>
                </a:solidFill>
              </a:rPr>
              <a:t> </a:t>
            </a:r>
            <a:r>
              <a:rPr lang="sl-SI" sz="2200" dirty="0" smtClean="0"/>
              <a:t>(ob rekah, kjer svetloba prodre do tal).</a:t>
            </a:r>
          </a:p>
          <a:p>
            <a:endParaRPr lang="sl-SI" sz="2800" dirty="0" smtClean="0"/>
          </a:p>
          <a:p>
            <a:endParaRPr lang="sl-SI" dirty="0"/>
          </a:p>
        </p:txBody>
      </p:sp>
      <p:pic>
        <p:nvPicPr>
          <p:cNvPr id="2" name="Picture 2" descr="Padavine-in-temperature-v-Afr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916832"/>
            <a:ext cx="1684642" cy="23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>
                <a:solidFill>
                  <a:srgbClr val="FF0000"/>
                </a:solidFill>
              </a:rPr>
              <a:t>II. SAVANSKO PODNEBJE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sz="2700" b="1" i="1" dirty="0" smtClean="0">
                <a:solidFill>
                  <a:srgbClr val="00B050"/>
                </a:solidFill>
              </a:rPr>
              <a:t>(</a:t>
            </a:r>
            <a:r>
              <a:rPr lang="sl-SI" sz="2700" b="1" i="1" dirty="0" err="1" smtClean="0">
                <a:solidFill>
                  <a:srgbClr val="00B050"/>
                </a:solidFill>
              </a:rPr>
              <a:t>iRokus</a:t>
            </a:r>
            <a:r>
              <a:rPr lang="sl-SI" sz="2700" b="1" i="1" dirty="0" smtClean="0">
                <a:solidFill>
                  <a:srgbClr val="00B050"/>
                </a:solidFill>
              </a:rPr>
              <a:t>: savana)</a:t>
            </a:r>
            <a:r>
              <a:rPr lang="sl-SI" sz="2700" i="1" dirty="0" smtClean="0">
                <a:solidFill>
                  <a:srgbClr val="00B050"/>
                </a:solidFill>
              </a:rPr>
              <a:t/>
            </a:r>
            <a:br>
              <a:rPr lang="sl-SI" sz="2700" i="1" dirty="0" smtClean="0">
                <a:solidFill>
                  <a:srgbClr val="00B050"/>
                </a:solidFill>
              </a:rPr>
            </a:br>
            <a:r>
              <a:rPr lang="sl-SI" dirty="0" smtClean="0"/>
              <a:t> </a:t>
            </a:r>
            <a:r>
              <a:rPr lang="sl-SI" sz="4000" dirty="0" smtClean="0"/>
              <a:t/>
            </a:r>
            <a:br>
              <a:rPr lang="sl-SI" sz="4000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sz="2800" b="1" dirty="0" smtClean="0"/>
              <a:t>Značilnosti:</a:t>
            </a:r>
          </a:p>
          <a:p>
            <a:pPr lvl="1"/>
            <a:r>
              <a:rPr lang="sl-SI" dirty="0" smtClean="0"/>
              <a:t>med ekvatorjem in povratnikoma</a:t>
            </a:r>
          </a:p>
          <a:p>
            <a:pPr lvl="1"/>
            <a:r>
              <a:rPr lang="sl-SI" b="1" dirty="0" smtClean="0">
                <a:solidFill>
                  <a:srgbClr val="FF0000"/>
                </a:solidFill>
              </a:rPr>
              <a:t>zenitno deževje:</a:t>
            </a:r>
            <a:r>
              <a:rPr lang="sl-SI" dirty="0" smtClean="0">
                <a:solidFill>
                  <a:srgbClr val="FF0000"/>
                </a:solidFill>
              </a:rPr>
              <a:t> deževna in sušna doba</a:t>
            </a:r>
          </a:p>
          <a:p>
            <a:pPr lvl="1"/>
            <a:r>
              <a:rPr lang="sl-SI" dirty="0" smtClean="0"/>
              <a:t>od 250 do 1500 mm padavin.</a:t>
            </a:r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r>
              <a:rPr lang="sl-SI" sz="2800" b="1" dirty="0" smtClean="0"/>
              <a:t>Rastje: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savana</a:t>
            </a:r>
            <a:r>
              <a:rPr lang="sl-SI" sz="2800" b="1" dirty="0" smtClean="0"/>
              <a:t>: visoka trava, posamezna drevesa </a:t>
            </a:r>
          </a:p>
          <a:p>
            <a:pPr>
              <a:buNone/>
            </a:pPr>
            <a:r>
              <a:rPr lang="sl-SI" sz="2800" b="1" dirty="0" smtClean="0"/>
              <a:t>      </a:t>
            </a:r>
            <a:r>
              <a:rPr lang="sl-SI" sz="2800" b="1" dirty="0" smtClean="0">
                <a:solidFill>
                  <a:srgbClr val="FF0000"/>
                </a:solidFill>
              </a:rPr>
              <a:t>(akacija, baobab)</a:t>
            </a:r>
            <a:endParaRPr lang="sl-SI" sz="2800" dirty="0" smtClean="0">
              <a:solidFill>
                <a:srgbClr val="FF0000"/>
              </a:solidFill>
            </a:endParaRPr>
          </a:p>
          <a:p>
            <a:r>
              <a:rPr lang="sl-SI" sz="2800" dirty="0" smtClean="0"/>
              <a:t>raznoliko živalstvo.</a:t>
            </a:r>
          </a:p>
          <a:p>
            <a:pPr>
              <a:buNone/>
            </a:pPr>
            <a:r>
              <a:rPr lang="sl-SI" sz="2800" dirty="0" smtClean="0"/>
              <a:t> </a:t>
            </a:r>
          </a:p>
          <a:p>
            <a:endParaRPr lang="sl-SI" sz="2800" dirty="0" smtClean="0"/>
          </a:p>
          <a:p>
            <a:endParaRPr lang="sl-SI" dirty="0"/>
          </a:p>
        </p:txBody>
      </p:sp>
      <p:pic>
        <p:nvPicPr>
          <p:cNvPr id="4" name="Picture 2" descr="jos Padavine-in-temperature-v-Afrik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36912"/>
            <a:ext cx="1872208" cy="260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6083963" y="103112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  <a:latin typeface="Roboto"/>
                <a:hlinkClick r:id="rId3"/>
              </a:rPr>
              <a:t>YT: Okolje - podnebne spremembe v Afriki</a:t>
            </a:r>
            <a:endParaRPr lang="pl-PL" b="0" i="1" dirty="0">
              <a:solidFill>
                <a:srgbClr val="FF0000"/>
              </a:solidFill>
              <a:effectLst/>
              <a:latin typeface="Roboto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481581" y="5757466"/>
            <a:ext cx="2452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err="1" smtClean="0">
                <a:hlinkClick r:id="rId4"/>
              </a:rPr>
              <a:t>Mozabook</a:t>
            </a:r>
            <a:r>
              <a:rPr lang="sl-SI" smtClean="0">
                <a:hlinkClick r:id="rId4"/>
              </a:rPr>
              <a:t>: </a:t>
            </a:r>
          </a:p>
          <a:p>
            <a:r>
              <a:rPr lang="sl-SI" smtClean="0">
                <a:hlinkClick r:id="rId4"/>
              </a:rPr>
              <a:t>Vas </a:t>
            </a:r>
            <a:r>
              <a:rPr lang="sl-SI" dirty="0" smtClean="0">
                <a:hlinkClick r:id="rId4"/>
              </a:rPr>
              <a:t>v savani - animacija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V-savanskem-podnebju-travniško-rastlinstvo-v-casu-deževja-postane-buj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636763" cy="5073427"/>
          </a:xfrm>
        </p:spPr>
      </p:pic>
      <p:sp>
        <p:nvSpPr>
          <p:cNvPr id="5" name="PoljeZBesedilom 4"/>
          <p:cNvSpPr txBox="1"/>
          <p:nvPr/>
        </p:nvSpPr>
        <p:spPr>
          <a:xfrm>
            <a:off x="971600" y="53732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Samotne akacije sredi savane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6_yDz1guSER9oZZAcUBz3oRvZbtidabNCP0cKpZzomxUefB_U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650434" cy="3528392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QLVD9InjYFogvb2GrBJe-clGp2T1vUQIQhcJQVjAlnGS-T90Y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40"/>
            <a:ext cx="3888432" cy="3024336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T5IDmjKfPUjzM-QrF_SLlGBTs6xkiZqPiaHpg7MJUdSpOT5iic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620516" cy="1955309"/>
          </a:xfrm>
          <a:prstGeom prst="rect">
            <a:avLst/>
          </a:prstGeom>
          <a:noFill/>
        </p:spPr>
      </p:pic>
      <p:pic>
        <p:nvPicPr>
          <p:cNvPr id="1032" name="Picture 8" descr="sade&amp;zcaron; baoba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914525" cy="2667000"/>
          </a:xfrm>
          <a:prstGeom prst="rect">
            <a:avLst/>
          </a:prstGeom>
          <a:noFill/>
        </p:spPr>
      </p:pic>
      <p:sp>
        <p:nvSpPr>
          <p:cNvPr id="8" name="Pravokotnik 7"/>
          <p:cNvSpPr/>
          <p:nvPr/>
        </p:nvSpPr>
        <p:spPr>
          <a:xfrm>
            <a:off x="3635896" y="35730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Opičji kruhovec ima v folklorni afriški medicini pomembno vlogo, znanost pa je šele pred kratkim izolirala </a:t>
            </a:r>
            <a:r>
              <a:rPr lang="sl-SI" b="1" dirty="0" smtClean="0"/>
              <a:t>številne zdravilne sestavine, ki se nahajajo tako v semenih, korenini, listih, lubju, kot seveda tudi v sadežu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3635896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 smtClean="0"/>
              <a:t>Z njim zdravijo diarejo in grižo. </a:t>
            </a:r>
            <a:r>
              <a:rPr lang="sl-SI" dirty="0" smtClean="0"/>
              <a:t>Prehrana Afričanov, predvsem otrok, je v večini sestavljena iz zelenjave in moke in ji tako primanjkuje mleka, proteinov in kalorij. To lahko vodi do rahitisa, diareje in griže.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grada vsebine 5" descr="rel karta afri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553200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5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>
                <a:solidFill>
                  <a:srgbClr val="FF0000"/>
                </a:solidFill>
              </a:rPr>
              <a:t>III. PUŠČAVSKO IN POLPUŠČAVSKO      PODNEBJE    </a:t>
            </a:r>
            <a:r>
              <a:rPr lang="sl-SI" sz="2700" b="1" i="1" dirty="0" smtClean="0">
                <a:solidFill>
                  <a:srgbClr val="00B050"/>
                </a:solidFill>
              </a:rPr>
              <a:t>(</a:t>
            </a:r>
            <a:r>
              <a:rPr lang="sl-SI" sz="2700" b="1" i="1" dirty="0" err="1" smtClean="0">
                <a:solidFill>
                  <a:srgbClr val="00B050"/>
                </a:solidFill>
              </a:rPr>
              <a:t>iRokus</a:t>
            </a:r>
            <a:r>
              <a:rPr lang="sl-SI" sz="2700" b="1" i="1" dirty="0" smtClean="0">
                <a:solidFill>
                  <a:srgbClr val="00B050"/>
                </a:solidFill>
              </a:rPr>
              <a:t>: puščave)</a:t>
            </a:r>
            <a:r>
              <a:rPr lang="sl-SI" sz="2700" i="1" dirty="0" smtClean="0">
                <a:solidFill>
                  <a:srgbClr val="00B050"/>
                </a:solidFill>
              </a:rPr>
              <a:t/>
            </a:r>
            <a:br>
              <a:rPr lang="sl-SI" sz="2700" i="1" dirty="0" smtClean="0">
                <a:solidFill>
                  <a:srgbClr val="00B050"/>
                </a:solidFill>
              </a:rPr>
            </a:br>
            <a:endParaRPr lang="sl-SI" sz="2700" i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2400" b="1" dirty="0" smtClean="0"/>
              <a:t>Značilnosti:</a:t>
            </a:r>
          </a:p>
          <a:p>
            <a:pPr lvl="0">
              <a:spcBef>
                <a:spcPts val="0"/>
              </a:spcBef>
            </a:pPr>
            <a:r>
              <a:rPr lang="sl-SI" sz="2400" b="1" dirty="0" smtClean="0"/>
              <a:t>ob povratnikih </a:t>
            </a:r>
            <a:endParaRPr lang="sl-SI" sz="2400" dirty="0" smtClean="0"/>
          </a:p>
          <a:p>
            <a:pPr>
              <a:spcBef>
                <a:spcPts val="0"/>
              </a:spcBef>
            </a:pPr>
            <a:r>
              <a:rPr lang="sl-SI" sz="2400" b="1" dirty="0" smtClean="0">
                <a:solidFill>
                  <a:srgbClr val="FF0000"/>
                </a:solidFill>
              </a:rPr>
              <a:t>kratkotrajno deževje, </a:t>
            </a:r>
            <a:r>
              <a:rPr lang="sl-SI" sz="2400" dirty="0" smtClean="0"/>
              <a:t>pod 250 mm padavin</a:t>
            </a:r>
            <a:endParaRPr lang="sl-SI" sz="2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</a:pPr>
            <a:r>
              <a:rPr lang="sl-SI" sz="2400" b="1" dirty="0" smtClean="0">
                <a:solidFill>
                  <a:srgbClr val="FF0000"/>
                </a:solidFill>
              </a:rPr>
              <a:t>sušna doba traja večji del leta</a:t>
            </a:r>
            <a:endParaRPr lang="sl-SI" sz="2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</a:pPr>
            <a:r>
              <a:rPr lang="sl-SI" sz="2400" b="1" dirty="0" smtClean="0">
                <a:solidFill>
                  <a:srgbClr val="FF0000"/>
                </a:solidFill>
              </a:rPr>
              <a:t>puščave </a:t>
            </a:r>
            <a:r>
              <a:rPr lang="sl-SI" sz="2400" b="1" dirty="0" smtClean="0"/>
              <a:t>(Sahara, </a:t>
            </a:r>
            <a:r>
              <a:rPr lang="sl-SI" sz="2400" b="1" dirty="0" err="1" smtClean="0"/>
              <a:t>Namib</a:t>
            </a:r>
            <a:r>
              <a:rPr lang="sl-SI" sz="2400" b="1" dirty="0" smtClean="0"/>
              <a:t>) </a:t>
            </a:r>
          </a:p>
          <a:p>
            <a:pPr lvl="0">
              <a:spcBef>
                <a:spcPts val="0"/>
              </a:spcBef>
            </a:pPr>
            <a:r>
              <a:rPr lang="sl-SI" sz="2400" b="1" dirty="0" smtClean="0">
                <a:solidFill>
                  <a:srgbClr val="FF0000"/>
                </a:solidFill>
              </a:rPr>
              <a:t>polpuščave </a:t>
            </a:r>
            <a:r>
              <a:rPr lang="sl-SI" sz="2400" b="1" dirty="0" smtClean="0"/>
              <a:t>(Kalahari).</a:t>
            </a:r>
            <a:r>
              <a:rPr lang="sl-SI" dirty="0" smtClean="0"/>
              <a:t> </a:t>
            </a:r>
          </a:p>
          <a:p>
            <a:pPr lvl="0">
              <a:spcBef>
                <a:spcPts val="0"/>
              </a:spcBef>
            </a:pPr>
            <a:r>
              <a:rPr lang="sl-SI" sz="2400" b="1" dirty="0" err="1" smtClean="0">
                <a:solidFill>
                  <a:srgbClr val="FF0000"/>
                </a:solidFill>
              </a:rPr>
              <a:t>Sahel</a:t>
            </a:r>
            <a:r>
              <a:rPr lang="sl-SI" sz="2400" b="1" dirty="0" smtClean="0">
                <a:solidFill>
                  <a:srgbClr val="FF0000"/>
                </a:solidFill>
              </a:rPr>
              <a:t>:</a:t>
            </a:r>
            <a:r>
              <a:rPr lang="sl-SI" sz="2400" dirty="0" smtClean="0"/>
              <a:t> območje med puščavo in savano.</a:t>
            </a:r>
            <a:endParaRPr lang="sl-SI" sz="2400" u="sng" dirty="0" smtClean="0"/>
          </a:p>
          <a:p>
            <a:pPr>
              <a:buNone/>
            </a:pPr>
            <a:endParaRPr lang="sl-SI" sz="2400" dirty="0" smtClean="0"/>
          </a:p>
          <a:p>
            <a:pPr lvl="0">
              <a:buNone/>
            </a:pPr>
            <a:r>
              <a:rPr lang="sl-SI" sz="2400" b="1" dirty="0" smtClean="0"/>
              <a:t>Razmere v puščavi:</a:t>
            </a:r>
            <a:endParaRPr lang="sl-SI" sz="2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</a:pPr>
            <a:r>
              <a:rPr lang="sl-SI" sz="2400" b="1" dirty="0" smtClean="0">
                <a:solidFill>
                  <a:srgbClr val="FF0000"/>
                </a:solidFill>
              </a:rPr>
              <a:t>kamnita pokrajina </a:t>
            </a:r>
            <a:r>
              <a:rPr lang="sl-SI" sz="2400" dirty="0" smtClean="0"/>
              <a:t>z redkimi šopi trave, trnati grmi</a:t>
            </a:r>
          </a:p>
          <a:p>
            <a:pPr lvl="0">
              <a:spcBef>
                <a:spcPts val="0"/>
              </a:spcBef>
            </a:pPr>
            <a:r>
              <a:rPr lang="sl-SI" sz="2400" b="1" dirty="0" smtClean="0"/>
              <a:t>peščene </a:t>
            </a:r>
            <a:r>
              <a:rPr lang="sl-SI" sz="2400" b="1" dirty="0" smtClean="0">
                <a:solidFill>
                  <a:srgbClr val="FF0000"/>
                </a:solidFill>
              </a:rPr>
              <a:t>sipine</a:t>
            </a:r>
            <a:endParaRPr lang="sl-SI" sz="2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</a:pPr>
            <a:r>
              <a:rPr lang="sl-SI" sz="2400" b="1" dirty="0" smtClean="0"/>
              <a:t>redke </a:t>
            </a:r>
            <a:r>
              <a:rPr lang="sl-SI" sz="2400" b="1" dirty="0" smtClean="0">
                <a:solidFill>
                  <a:srgbClr val="FF0000"/>
                </a:solidFill>
              </a:rPr>
              <a:t>oaze</a:t>
            </a:r>
            <a:r>
              <a:rPr lang="sl-SI" sz="2400" b="1" dirty="0" smtClean="0"/>
              <a:t> s palmami</a:t>
            </a:r>
            <a:endParaRPr lang="sl-SI" sz="2400" dirty="0" smtClean="0"/>
          </a:p>
          <a:p>
            <a:pPr lvl="0">
              <a:spcBef>
                <a:spcPts val="0"/>
              </a:spcBef>
            </a:pPr>
            <a:r>
              <a:rPr lang="sl-SI" sz="2400" b="1" dirty="0" smtClean="0">
                <a:solidFill>
                  <a:srgbClr val="FF0000"/>
                </a:solidFill>
              </a:rPr>
              <a:t>širjenje puščav.</a:t>
            </a:r>
            <a:endParaRPr lang="sl-SI" sz="2400" dirty="0" smtClean="0"/>
          </a:p>
          <a:p>
            <a:pPr>
              <a:buNone/>
            </a:pPr>
            <a:endParaRPr lang="sl-SI" sz="2000" b="1" dirty="0" smtClean="0"/>
          </a:p>
          <a:p>
            <a:pPr>
              <a:buNone/>
            </a:pPr>
            <a:endParaRPr lang="sl-SI" sz="2000" dirty="0" smtClean="0"/>
          </a:p>
          <a:p>
            <a:endParaRPr lang="sl-SI" sz="2000" dirty="0"/>
          </a:p>
        </p:txBody>
      </p:sp>
      <p:pic>
        <p:nvPicPr>
          <p:cNvPr id="4" name="Slika 3" descr="C:\Users\Tadeja\Pictures\Afrika\puščavsk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628800"/>
            <a:ext cx="1944216" cy="24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5148064" y="5877272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3"/>
              </a:rPr>
              <a:t>YT: Brez vode ni življenja (Čad)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21510" name="Picture 6" descr="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488023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a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708275"/>
            <a:ext cx="57848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>
                <a:solidFill>
                  <a:srgbClr val="FF0000"/>
                </a:solidFill>
              </a:rPr>
              <a:t>IV. SREDOZEMSKO PODNEBJE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Značilnosti:</a:t>
            </a:r>
          </a:p>
          <a:p>
            <a:pPr lvl="0"/>
            <a:r>
              <a:rPr lang="sl-SI" sz="2800" dirty="0" smtClean="0"/>
              <a:t>na severu ob Sredozemskem morju</a:t>
            </a:r>
          </a:p>
          <a:p>
            <a:pPr lvl="0"/>
            <a:r>
              <a:rPr lang="sl-SI" sz="2800" dirty="0" smtClean="0"/>
              <a:t>na skrajnem jugozahodu Afrike</a:t>
            </a:r>
          </a:p>
          <a:p>
            <a:pPr lvl="0"/>
            <a:r>
              <a:rPr lang="sl-SI" sz="2800" dirty="0" smtClean="0"/>
              <a:t>mile zime, vroča poletja, malo padavin</a:t>
            </a:r>
          </a:p>
          <a:p>
            <a:pPr lvl="0"/>
            <a:r>
              <a:rPr lang="sl-SI" sz="2800" dirty="0" smtClean="0"/>
              <a:t>sredozemsko rastje:</a:t>
            </a:r>
          </a:p>
          <a:p>
            <a:pPr lvl="1">
              <a:buFont typeface="Wingdings" pitchFamily="2" charset="2"/>
              <a:buChar char="Ø"/>
            </a:pPr>
            <a:r>
              <a:rPr lang="sl-SI" dirty="0" smtClean="0"/>
              <a:t>makija, agrumi, zimzeleni gozd,</a:t>
            </a:r>
          </a:p>
          <a:p>
            <a:pPr lvl="1">
              <a:buNone/>
            </a:pPr>
            <a:r>
              <a:rPr lang="sl-SI" dirty="0" smtClean="0"/>
              <a:t>    aromatične rastline…</a:t>
            </a:r>
          </a:p>
          <a:p>
            <a:endParaRPr lang="sl-SI" dirty="0"/>
          </a:p>
        </p:txBody>
      </p:sp>
      <p:pic>
        <p:nvPicPr>
          <p:cNvPr id="4" name="Slika 3" descr="C:\Users\Tadeja\Pictures\Afrika\sredozemsko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996952"/>
            <a:ext cx="18722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sl-SI" altLang="sl-SI" sz="2800" dirty="0" smtClean="0"/>
              <a:t>Afriške reke imajo največji hidroenergetski potencial na svetu.</a:t>
            </a:r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</p:nvPr>
        </p:nvGraphicFramePr>
        <p:xfrm>
          <a:off x="287524" y="1258888"/>
          <a:ext cx="8568952" cy="401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841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solidFill>
                            <a:schemeClr val="tx1"/>
                          </a:solidFill>
                        </a:rPr>
                        <a:t>Izvir</a:t>
                      </a:r>
                      <a:endParaRPr lang="sl-SI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solidFill>
                            <a:schemeClr val="tx1"/>
                          </a:solidFill>
                        </a:rPr>
                        <a:t>Izliv</a:t>
                      </a:r>
                      <a:endParaRPr lang="sl-SI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solidFill>
                            <a:schemeClr val="tx1"/>
                          </a:solidFill>
                        </a:rPr>
                        <a:t>Države, skozi katere teče</a:t>
                      </a:r>
                      <a:endParaRPr lang="sl-SI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2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Nil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2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Kongo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252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Niger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252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Oranje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latin typeface="Lucida Handwriting" pitchFamily="66" charset="0"/>
                        </a:rPr>
                        <a:t>Atlantski ocean</a:t>
                      </a:r>
                      <a:endParaRPr lang="sl-SI" sz="1400" dirty="0">
                        <a:latin typeface="Lucida Handwriting" pitchFamily="66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21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Zambezi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52" name="PoljeZBesedilom 1"/>
          <p:cNvSpPr txBox="1">
            <a:spLocks noChangeArrowheads="1"/>
          </p:cNvSpPr>
          <p:nvPr/>
        </p:nvSpPr>
        <p:spPr bwMode="auto">
          <a:xfrm>
            <a:off x="457200" y="5354638"/>
            <a:ext cx="7704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Tahoma" panose="020B0604030504040204" pitchFamily="34" charset="0"/>
              </a:rPr>
              <a:t>Zakaj na afriških rekah ni zgrajenih veliko hidroelektrarn?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latin typeface="Tahoma" panose="020B0604030504040204" pitchFamily="34" charset="0"/>
              </a:rPr>
              <a:t>Zakaj so reke še pomembne?</a:t>
            </a:r>
          </a:p>
        </p:txBody>
      </p:sp>
    </p:spTree>
    <p:extLst>
      <p:ext uri="{BB962C8B-B14F-4D97-AF65-F5344CB8AC3E}">
        <p14:creationId xmlns:p14="http://schemas.microsoft.com/office/powerpoint/2010/main" val="13462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Rezultat iskanja slik za karta afr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552"/>
            <a:ext cx="5976664" cy="658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9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modrijan.si/slv/layout/set/print/content/download/15942/176273/version/2/file/Zgradbene+enote+Af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42913"/>
            <a:ext cx="5564188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grada vsebine 2"/>
          <p:cNvSpPr>
            <a:spLocks noGrp="1"/>
          </p:cNvSpPr>
          <p:nvPr>
            <p:ph idx="1"/>
          </p:nvPr>
        </p:nvSpPr>
        <p:spPr>
          <a:xfrm>
            <a:off x="5808663" y="949325"/>
            <a:ext cx="2998787" cy="193040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sl-SI" altLang="sl-SI" sz="2900" b="1" dirty="0" smtClean="0">
                <a:solidFill>
                  <a:schemeClr val="accent6">
                    <a:lumMod val="50000"/>
                  </a:schemeClr>
                </a:solidFill>
              </a:rPr>
              <a:t>VIŠAVJA IN GORSTVA</a:t>
            </a:r>
            <a:endParaRPr lang="sl-SI" altLang="sl-SI" sz="2900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sl-SI" altLang="sl-SI" sz="2900" dirty="0" smtClean="0"/>
              <a:t>Atlas</a:t>
            </a:r>
          </a:p>
          <a:p>
            <a:pPr eaLnBrk="1" hangingPunct="1">
              <a:defRPr/>
            </a:pPr>
            <a:r>
              <a:rPr lang="sl-SI" altLang="sl-SI" sz="2900" dirty="0" smtClean="0"/>
              <a:t>Zmajeve gore</a:t>
            </a:r>
          </a:p>
          <a:p>
            <a:pPr eaLnBrk="1" hangingPunct="1">
              <a:defRPr/>
            </a:pPr>
            <a:r>
              <a:rPr lang="sl-SI" altLang="sl-SI" sz="2900" dirty="0" smtClean="0"/>
              <a:t>Etiopsko višavje</a:t>
            </a:r>
          </a:p>
          <a:p>
            <a:pPr eaLnBrk="1" hangingPunct="1">
              <a:defRPr/>
            </a:pPr>
            <a:r>
              <a:rPr lang="sl-SI" altLang="sl-SI" sz="2900" dirty="0" smtClean="0"/>
              <a:t>Vzhodnoafriško višavje</a:t>
            </a:r>
          </a:p>
          <a:p>
            <a:pPr eaLnBrk="1" hangingPunct="1">
              <a:defRPr/>
            </a:pPr>
            <a:endParaRPr lang="sl-SI" altLang="sl-SI" dirty="0" smtClean="0"/>
          </a:p>
        </p:txBody>
      </p:sp>
      <p:sp>
        <p:nvSpPr>
          <p:cNvPr id="2" name="Pravokotnik 1"/>
          <p:cNvSpPr/>
          <p:nvPr/>
        </p:nvSpPr>
        <p:spPr>
          <a:xfrm>
            <a:off x="5840413" y="4868863"/>
            <a:ext cx="16557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sl-SI" altLang="sl-SI" dirty="0"/>
          </a:p>
          <a:p>
            <a:pPr>
              <a:defRPr/>
            </a:pPr>
            <a:r>
              <a:rPr lang="sl-SI" altLang="sl-SI" b="1" dirty="0">
                <a:solidFill>
                  <a:schemeClr val="accent6">
                    <a:lumMod val="50000"/>
                  </a:schemeClr>
                </a:solidFill>
              </a:rPr>
              <a:t>PUŠČAVE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dirty="0"/>
              <a:t>Sahara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dirty="0" err="1"/>
              <a:t>Namib</a:t>
            </a:r>
            <a:endParaRPr lang="sl-SI" altLang="sl-SI" dirty="0"/>
          </a:p>
        </p:txBody>
      </p:sp>
      <p:sp>
        <p:nvSpPr>
          <p:cNvPr id="3" name="Pravokotnik 2"/>
          <p:cNvSpPr/>
          <p:nvPr/>
        </p:nvSpPr>
        <p:spPr>
          <a:xfrm>
            <a:off x="5808663" y="2997200"/>
            <a:ext cx="264318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altLang="sl-SI" b="1" dirty="0">
                <a:solidFill>
                  <a:schemeClr val="accent6">
                    <a:lumMod val="50000"/>
                  </a:schemeClr>
                </a:solidFill>
              </a:rPr>
              <a:t>KOTLINE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dirty="0"/>
              <a:t>Čadska kotlina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dirty="0"/>
              <a:t>Kongovska kotlina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dirty="0"/>
              <a:t>Kalaharijska kotlina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dirty="0"/>
              <a:t>Kotlina ob Belem Nilu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dirty="0"/>
              <a:t>Nigrska kotlina</a:t>
            </a:r>
          </a:p>
        </p:txBody>
      </p:sp>
    </p:spTree>
    <p:extLst>
      <p:ext uri="{BB962C8B-B14F-4D97-AF65-F5344CB8AC3E}">
        <p14:creationId xmlns:p14="http://schemas.microsoft.com/office/powerpoint/2010/main" val="7193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68313" y="17463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b="1" smtClean="0">
                <a:solidFill>
                  <a:srgbClr val="FF0000"/>
                </a:solidFill>
              </a:rPr>
              <a:t>VELIKI TEKTONSKI JAREK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03200" y="981075"/>
            <a:ext cx="4265613" cy="57435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b="1" i="1" dirty="0" smtClean="0">
                <a:solidFill>
                  <a:srgbClr val="FF0000"/>
                </a:solidFill>
              </a:rPr>
              <a:t>                   </a:t>
            </a:r>
            <a:r>
              <a:rPr lang="sl-SI" sz="2000" b="1" i="1" dirty="0" err="1" smtClean="0">
                <a:solidFill>
                  <a:srgbClr val="FF0000"/>
                </a:solidFill>
              </a:rPr>
              <a:t>iRokus</a:t>
            </a:r>
            <a:r>
              <a:rPr lang="sl-SI" sz="2000" b="1" i="1" dirty="0" smtClean="0">
                <a:solidFill>
                  <a:srgbClr val="FF0000"/>
                </a:solidFill>
              </a:rPr>
              <a:t> 20, 22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sl-SI" sz="20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dirty="0" smtClean="0"/>
              <a:t>kamnine se razlomijo zaradi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dirty="0" smtClean="0"/>
              <a:t>velikih pritiskov v Zemljini skorji,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sl-SI" sz="20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b="1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sl-SI" sz="2000" b="1" dirty="0" smtClean="0">
                <a:solidFill>
                  <a:schemeClr val="accent6">
                    <a:lumMod val="50000"/>
                  </a:schemeClr>
                </a:solidFill>
              </a:rPr>
              <a:t>ajvečja razpoka na Zemlji</a:t>
            </a:r>
            <a:r>
              <a:rPr lang="sl-SI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sz="2000" dirty="0" smtClean="0">
                <a:solidFill>
                  <a:schemeClr val="accent6">
                    <a:lumMod val="50000"/>
                  </a:schemeClr>
                </a:solidFill>
              </a:rPr>
              <a:t>−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dirty="0" smtClean="0"/>
              <a:t>6400 km dolg, širok 50 - 400 km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sl-SI" sz="20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dirty="0"/>
              <a:t>o</a:t>
            </a:r>
            <a:r>
              <a:rPr lang="sl-SI" sz="2000" dirty="0" smtClean="0"/>
              <a:t>d Mrtvega morja,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dirty="0" smtClean="0"/>
              <a:t>čez Rdeče morje prek Etiopije,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dirty="0" smtClean="0"/>
              <a:t>nato se razcepi na Vzhodnoafriški in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dirty="0" smtClean="0"/>
              <a:t>Srednjeafriški tektonski jarek,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dirty="0" smtClean="0"/>
              <a:t>do reke Zambezi,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sl-SI" sz="20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000" dirty="0" smtClean="0">
                <a:solidFill>
                  <a:srgbClr val="C00000"/>
                </a:solidFill>
              </a:rPr>
              <a:t>Posledice: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 smtClean="0">
                <a:solidFill>
                  <a:srgbClr val="C00000"/>
                </a:solidFill>
              </a:rPr>
              <a:t>velika in globoka jezera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 smtClean="0">
                <a:solidFill>
                  <a:srgbClr val="C00000"/>
                </a:solidFill>
              </a:rPr>
              <a:t>visoka gorstva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000" dirty="0" smtClean="0">
                <a:solidFill>
                  <a:srgbClr val="C00000"/>
                </a:solidFill>
              </a:rPr>
              <a:t>vulkani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981075"/>
            <a:ext cx="46450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Pravokotnik 1"/>
          <p:cNvSpPr>
            <a:spLocks noChangeArrowheads="1"/>
          </p:cNvSpPr>
          <p:nvPr/>
        </p:nvSpPr>
        <p:spPr bwMode="auto">
          <a:xfrm>
            <a:off x="7234238" y="1160463"/>
            <a:ext cx="1728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sl-SI" altLang="sl-SI">
                <a:hlinkClick r:id="rId3"/>
              </a:rPr>
              <a:t>tukaj-nastaja-</a:t>
            </a:r>
          </a:p>
          <a:p>
            <a:r>
              <a:rPr lang="sl-SI" altLang="sl-SI">
                <a:hlinkClick r:id="rId3"/>
              </a:rPr>
              <a:t>nov-ocean</a:t>
            </a:r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8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sz="4000" b="1" u="sng" smtClean="0"/>
              <a:t>PODNEBJE IN RASTJE AFRIKE</a:t>
            </a:r>
            <a:r>
              <a:rPr lang="sl-SI" sz="4000" smtClean="0"/>
              <a:t/>
            </a:r>
            <a:br>
              <a:rPr lang="sl-SI" sz="4000" smtClean="0"/>
            </a:br>
            <a:endParaRPr lang="sl-SI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solidFill>
                  <a:schemeClr val="tx1"/>
                </a:solidFill>
              </a:rPr>
              <a:t>Afrika je najtoplejša celina, ker leži v vročem ali tropskem pasu.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51520" y="47251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2400" dirty="0" smtClean="0"/>
              <a:t>September: v Afriki je deževna doba ob ekvatorju,                     sušna doba pa ob povratnikih.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Februar: deževna doba v krajih med J povratnikom in ekvatorjem. </a:t>
            </a:r>
          </a:p>
        </p:txBody>
      </p:sp>
      <p:pic>
        <p:nvPicPr>
          <p:cNvPr id="5" name="Slika 5" descr="C:\Documents and Settings\Prenosni_GEO_2\Local Settings\Temporary Internet Files\Content.Outlook\7WOKK6BV\Stran_3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5" y="134499"/>
            <a:ext cx="7694896" cy="44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23528" y="332656"/>
            <a:ext cx="269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err="1" smtClean="0">
                <a:hlinkClick r:id="rId3"/>
              </a:rPr>
              <a:t>Infodrom</a:t>
            </a:r>
            <a:r>
              <a:rPr lang="sl-SI" dirty="0" smtClean="0">
                <a:hlinkClick r:id="rId3"/>
              </a:rPr>
              <a:t>: Letni časi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vpliva na podnebje?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Vpadni kot </a:t>
            </a:r>
            <a:r>
              <a:rPr lang="sl-SI" smtClean="0"/>
              <a:t>sončnih žarkov</a:t>
            </a:r>
          </a:p>
          <a:p>
            <a:r>
              <a:rPr lang="sl-SI" dirty="0" smtClean="0"/>
              <a:t>Geografska lega</a:t>
            </a:r>
          </a:p>
          <a:p>
            <a:r>
              <a:rPr lang="sl-SI" dirty="0" smtClean="0"/>
              <a:t>Oddaljenost od morja</a:t>
            </a:r>
          </a:p>
          <a:p>
            <a:r>
              <a:rPr lang="sl-SI" dirty="0" smtClean="0"/>
              <a:t>Morski tokovi (hladen </a:t>
            </a:r>
            <a:r>
              <a:rPr lang="sl-SI" dirty="0" err="1" smtClean="0"/>
              <a:t>Benguelski</a:t>
            </a:r>
            <a:r>
              <a:rPr lang="sl-SI" dirty="0" smtClean="0"/>
              <a:t> tok)</a:t>
            </a:r>
          </a:p>
          <a:p>
            <a:r>
              <a:rPr lang="sl-SI" dirty="0" smtClean="0"/>
              <a:t>Nadmorska višina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80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Vremensko-dogajanje-ob-ekvatorju-v-dneh,-ko-je-sonce-v-zenitu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877175" cy="2514600"/>
          </a:xfrm>
        </p:spPr>
      </p:pic>
      <p:sp>
        <p:nvSpPr>
          <p:cNvPr id="6" name="Pravokotnik 5"/>
          <p:cNvSpPr/>
          <p:nvPr/>
        </p:nvSpPr>
        <p:spPr>
          <a:xfrm>
            <a:off x="251520" y="3212976"/>
            <a:ext cx="88924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l-SI" sz="2800" dirty="0" smtClean="0"/>
              <a:t>Ob ekvatorju je </a:t>
            </a:r>
            <a:r>
              <a:rPr lang="sl-SI" sz="2800" b="1" dirty="0" smtClean="0"/>
              <a:t>Sonce </a:t>
            </a:r>
            <a:r>
              <a:rPr lang="sl-SI" sz="2800" dirty="0" smtClean="0"/>
              <a:t>skoraj vse leto </a:t>
            </a:r>
            <a:r>
              <a:rPr lang="sl-SI" sz="2800" b="1" dirty="0" smtClean="0"/>
              <a:t>blizu zenita</a:t>
            </a:r>
            <a:r>
              <a:rPr lang="sl-SI" sz="2800" dirty="0" smtClean="0"/>
              <a:t>,              zato je </a:t>
            </a:r>
            <a:r>
              <a:rPr lang="sl-SI" sz="2800" b="1" dirty="0" smtClean="0"/>
              <a:t>zelo vroče.</a:t>
            </a:r>
            <a:r>
              <a:rPr lang="sl-SI" sz="2800" dirty="0" smtClean="0"/>
              <a:t> </a:t>
            </a:r>
          </a:p>
          <a:p>
            <a:pPr>
              <a:buNone/>
            </a:pPr>
            <a:r>
              <a:rPr lang="sl-SI" sz="2800" dirty="0" smtClean="0"/>
              <a:t>Vroče zračne mase se dvigajo in ohlajajo, zrak </a:t>
            </a:r>
            <a:r>
              <a:rPr lang="sl-SI" sz="2800" b="1" dirty="0" smtClean="0"/>
              <a:t>kondenzira</a:t>
            </a:r>
            <a:r>
              <a:rPr lang="sl-SI" sz="2800" dirty="0" smtClean="0"/>
              <a:t>  → </a:t>
            </a:r>
            <a:r>
              <a:rPr lang="sl-SI" sz="2800" b="1" dirty="0" smtClean="0"/>
              <a:t>popoldanske padavine</a:t>
            </a:r>
          </a:p>
          <a:p>
            <a:pPr>
              <a:buNone/>
            </a:pPr>
            <a:endParaRPr lang="sl-SI" sz="2800" b="1" dirty="0" smtClean="0"/>
          </a:p>
          <a:p>
            <a:pPr>
              <a:buNone/>
            </a:pPr>
            <a:endParaRPr lang="sl-SI" sz="2800" b="1" dirty="0" smtClean="0"/>
          </a:p>
          <a:p>
            <a:pPr>
              <a:buNone/>
            </a:pPr>
            <a:r>
              <a:rPr lang="sl-SI" sz="2800" b="1" dirty="0" smtClean="0"/>
              <a:t>                                      </a:t>
            </a:r>
            <a:r>
              <a:rPr lang="sl-SI" sz="2800" b="1" dirty="0" smtClean="0">
                <a:solidFill>
                  <a:srgbClr val="FF0000"/>
                </a:solidFill>
              </a:rPr>
              <a:t>zenitno deževje</a:t>
            </a:r>
          </a:p>
          <a:p>
            <a:pPr>
              <a:buNone/>
            </a:pPr>
            <a:endParaRPr lang="sl-SI" sz="2400" b="1" dirty="0" smtClean="0"/>
          </a:p>
          <a:p>
            <a:pPr>
              <a:buNone/>
            </a:pPr>
            <a:endParaRPr lang="sl-SI" dirty="0" smtClean="0"/>
          </a:p>
        </p:txBody>
      </p:sp>
      <p:sp>
        <p:nvSpPr>
          <p:cNvPr id="7" name="Puščica dol 6"/>
          <p:cNvSpPr/>
          <p:nvPr/>
        </p:nvSpPr>
        <p:spPr>
          <a:xfrm>
            <a:off x="4333916" y="5110660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2" y="274638"/>
            <a:ext cx="8982798" cy="5821356"/>
          </a:xfrm>
        </p:spPr>
      </p:pic>
      <p:sp>
        <p:nvSpPr>
          <p:cNvPr id="3" name="PoljeZBesedilom 2"/>
          <p:cNvSpPr txBox="1"/>
          <p:nvPr/>
        </p:nvSpPr>
        <p:spPr>
          <a:xfrm>
            <a:off x="6084168" y="1340768"/>
            <a:ext cx="1872208" cy="643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084168" y="2204864"/>
            <a:ext cx="2602632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444208" y="2924944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8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685</Words>
  <Application>Microsoft Office PowerPoint</Application>
  <PresentationFormat>Diaprojekcija na zaslonu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3" baseType="lpstr">
      <vt:lpstr>Arial</vt:lpstr>
      <vt:lpstr>Calibri</vt:lpstr>
      <vt:lpstr>Lucida Handwriting</vt:lpstr>
      <vt:lpstr>Roboto</vt:lpstr>
      <vt:lpstr>Tahoma</vt:lpstr>
      <vt:lpstr>var(--ytd-video-primary-info-renderer-title-font-family, inherit)</vt:lpstr>
      <vt:lpstr>Wingdings</vt:lpstr>
      <vt:lpstr>YouTube Noto</vt:lpstr>
      <vt:lpstr>Officeova tema</vt:lpstr>
      <vt:lpstr>PowerPointova predstavitev</vt:lpstr>
      <vt:lpstr>PowerPointova predstavitev</vt:lpstr>
      <vt:lpstr>PowerPointova predstavitev</vt:lpstr>
      <vt:lpstr>VELIKI TEKTONSKI JAREK</vt:lpstr>
      <vt:lpstr>PODNEBJE IN RASTJE AFRIKE </vt:lpstr>
      <vt:lpstr>PowerPointova predstavitev</vt:lpstr>
      <vt:lpstr>Kaj vpliva na podnebje?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I. EKVATORIALNO PODNEBJE (iRokus: tropski deževni gozd)   </vt:lpstr>
      <vt:lpstr>  II. SAVANSKO PODNEBJE (iRokus: savana)   </vt:lpstr>
      <vt:lpstr>PowerPointova predstavitev</vt:lpstr>
      <vt:lpstr>PowerPointova predstavitev</vt:lpstr>
      <vt:lpstr> III. PUŠČAVSKO IN POLPUŠČAVSKO      PODNEBJE    (iRokus: puščave) </vt:lpstr>
      <vt:lpstr>PowerPointova predstavitev</vt:lpstr>
      <vt:lpstr> IV. SREDOZEMSKO PODNEBJE </vt:lpstr>
      <vt:lpstr>Afriške reke imajo največji hidroenergetski potencial na svetu.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I. EKVATORIALNO PODNEBJE   </dc:title>
  <cp:lastModifiedBy>Tadeja Z</cp:lastModifiedBy>
  <cp:revision>66</cp:revision>
  <cp:lastPrinted>2017-09-20T09:42:30Z</cp:lastPrinted>
  <dcterms:modified xsi:type="dcterms:W3CDTF">2021-09-18T07:24:55Z</dcterms:modified>
</cp:coreProperties>
</file>